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03" r:id="rId5"/>
    <p:sldId id="296" r:id="rId6"/>
    <p:sldId id="262" r:id="rId7"/>
    <p:sldId id="261" r:id="rId8"/>
    <p:sldId id="258" r:id="rId9"/>
    <p:sldId id="263" r:id="rId10"/>
    <p:sldId id="264" r:id="rId11"/>
    <p:sldId id="265" r:id="rId12"/>
    <p:sldId id="305" r:id="rId13"/>
    <p:sldId id="269" r:id="rId14"/>
    <p:sldId id="270" r:id="rId15"/>
    <p:sldId id="271" r:id="rId16"/>
    <p:sldId id="272" r:id="rId17"/>
    <p:sldId id="273" r:id="rId18"/>
    <p:sldId id="297" r:id="rId19"/>
    <p:sldId id="275" r:id="rId20"/>
    <p:sldId id="276" r:id="rId21"/>
    <p:sldId id="277" r:id="rId22"/>
    <p:sldId id="278" r:id="rId23"/>
    <p:sldId id="279" r:id="rId24"/>
    <p:sldId id="280" r:id="rId25"/>
    <p:sldId id="281" r:id="rId26"/>
    <p:sldId id="298" r:id="rId27"/>
    <p:sldId id="284" r:id="rId28"/>
    <p:sldId id="299" r:id="rId29"/>
    <p:sldId id="285" r:id="rId30"/>
    <p:sldId id="286" r:id="rId31"/>
    <p:sldId id="287" r:id="rId32"/>
    <p:sldId id="288" r:id="rId33"/>
    <p:sldId id="289" r:id="rId34"/>
    <p:sldId id="300" r:id="rId35"/>
    <p:sldId id="291" r:id="rId36"/>
    <p:sldId id="292" r:id="rId37"/>
    <p:sldId id="293" r:id="rId38"/>
    <p:sldId id="301"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7036"/>
    <a:srgbClr val="FFA800"/>
    <a:srgbClr val="CE6952"/>
    <a:srgbClr val="127BA1"/>
    <a:srgbClr val="FFF2CB"/>
    <a:srgbClr val="DC7F3C"/>
    <a:srgbClr val="F9E8D9"/>
    <a:srgbClr val="E09456"/>
    <a:srgbClr val="E8782C"/>
    <a:srgbClr val="1D1A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41" autoAdjust="0"/>
    <p:restoredTop sz="81441" autoAdjust="0"/>
  </p:normalViewPr>
  <p:slideViewPr>
    <p:cSldViewPr snapToGrid="0" showGuides="1">
      <p:cViewPr varScale="1">
        <p:scale>
          <a:sx n="57" d="100"/>
          <a:sy n="57" d="100"/>
        </p:scale>
        <p:origin x="954" y="60"/>
      </p:cViewPr>
      <p:guideLst>
        <p:guide orient="horz" pos="2183"/>
        <p:guide pos="3840"/>
      </p:guideLst>
    </p:cSldViewPr>
  </p:slideViewPr>
  <p:notesTextViewPr>
    <p:cViewPr>
      <p:scale>
        <a:sx n="1" d="1"/>
        <a:sy n="1" d="1"/>
      </p:scale>
      <p:origin x="0" y="-36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44D0D4"/>
            </a:solid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chemeClr val="bg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Sheet1!$A$2:$A$14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Sheet1!$B$2:$B$14</c:f>
              <c:numCache>
                <c:formatCode>General</c:formatCode>
                <c:ptCount val="13"/>
                <c:pt idx="0">
                  <c:v>3.55</c:v>
                </c:pt>
                <c:pt idx="1">
                  <c:v>8.16</c:v>
                </c:pt>
                <c:pt idx="2">
                  <c:v>9.83</c:v>
                </c:pt>
                <c:pt idx="3">
                  <c:v>11.05</c:v>
                </c:pt>
                <c:pt idx="4">
                  <c:v>16.01</c:v>
                </c:pt>
                <c:pt idx="5">
                  <c:v>22.43</c:v>
                </c:pt>
                <c:pt idx="6">
                  <c:v>27.68</c:v>
                </c:pt>
                <c:pt idx="7">
                  <c:v>32.06</c:v>
                </c:pt>
                <c:pt idx="8">
                  <c:v>44.29</c:v>
                </c:pt>
                <c:pt idx="9">
                  <c:v>51.29</c:v>
                </c:pt>
                <c:pt idx="10">
                  <c:v>67.83</c:v>
                </c:pt>
                <c:pt idx="11">
                  <c:v>92.44</c:v>
                </c:pt>
                <c:pt idx="12">
                  <c:v>105.85</c:v>
                </c:pt>
              </c:numCache>
            </c:numRef>
          </c:val>
        </c:ser>
        <c:ser>
          <c:idx val="1"/>
          <c:order val="1"/>
          <c:tx>
            <c:strRef>
              <c:f>Sheet1!$C$1</c:f>
              <c:strCache>
                <c:ptCount val="1"/>
                <c:pt idx="0">
                  <c:v>列1</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Sheet1!$A$2:$A$14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Sheet1!$C$2:$C$14</c:f>
            </c:numRef>
          </c:val>
        </c:ser>
        <c:ser>
          <c:idx val="2"/>
          <c:order val="2"/>
          <c:tx>
            <c:strRef>
              <c:f>Sheet1!$D$1</c:f>
              <c:strCache>
                <c:ptCount val="1"/>
                <c:pt idx="0">
                  <c:v>列2</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Sheet1!$A$2:$A$14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Sheet1!$D$2:$D$14</c:f>
            </c:numRef>
          </c:val>
        </c:ser>
        <c:dLbls>
          <c:showLegendKey val="0"/>
          <c:showVal val="1"/>
          <c:showCatName val="0"/>
          <c:showSerName val="0"/>
          <c:showPercent val="0"/>
          <c:showBubbleSize val="0"/>
        </c:dLbls>
        <c:gapWidth val="164"/>
        <c:overlap val="-22"/>
        <c:axId val="-182090544"/>
        <c:axId val="-182085104"/>
      </c:barChart>
      <c:catAx>
        <c:axId val="-18209054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195" b="1" i="0" u="none" strike="noStrike" kern="1200" baseline="0">
                <a:solidFill>
                  <a:schemeClr val="bg1"/>
                </a:solidFill>
                <a:latin typeface="+mn-lt"/>
                <a:ea typeface="+mn-ea"/>
                <a:cs typeface="+mn-cs"/>
              </a:defRPr>
            </a:pPr>
          </a:p>
        </c:txPr>
        <c:crossAx val="-182085104"/>
        <c:crosses val="autoZero"/>
        <c:auto val="1"/>
        <c:lblAlgn val="ctr"/>
        <c:lblOffset val="100"/>
        <c:noMultiLvlLbl val="0"/>
      </c:catAx>
      <c:valAx>
        <c:axId val="-182085104"/>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18209054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5"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2745E2-A355-4C06-8F06-F20BB5E9721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6B629-BA25-4A7C-BE71-B431F83C785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26B629-BA25-4A7C-BE71-B431F83C785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数据来源于</a:t>
            </a:r>
            <a:r>
              <a:rPr lang="en-US" altLang="zh-CN" dirty="0" smtClean="0"/>
              <a:t>2017</a:t>
            </a:r>
            <a:r>
              <a:rPr lang="zh-CN" altLang="en-US" dirty="0" smtClean="0"/>
              <a:t>年华为群新员工入职材料</a:t>
            </a:r>
            <a:endParaRPr lang="en-US" altLang="zh-CN" dirty="0" smtClean="0"/>
          </a:p>
          <a:p>
            <a:endParaRPr lang="en-US" altLang="zh-CN" dirty="0" smtClean="0"/>
          </a:p>
          <a:p>
            <a:r>
              <a:rPr lang="zh-CN" altLang="en-US" dirty="0" smtClean="0"/>
              <a:t>紧跟行业发展热潮，中软国际在大数据、云计算、移动互联网等方向积累了大量的实践经验</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互联网</a:t>
            </a:r>
            <a:r>
              <a:rPr lang="en-US" altLang="zh-CN" sz="1200" kern="1200" dirty="0" smtClean="0">
                <a:solidFill>
                  <a:schemeClr val="tx1"/>
                </a:solidFill>
                <a:effectLst/>
                <a:latin typeface="+mn-lt"/>
                <a:ea typeface="+mn-ea"/>
                <a:cs typeface="+mn-cs"/>
              </a:rPr>
              <a:t>IT</a:t>
            </a:r>
            <a:r>
              <a:rPr lang="zh-CN" altLang="zh-CN" sz="1200" kern="1200" dirty="0" smtClean="0">
                <a:solidFill>
                  <a:schemeClr val="tx1"/>
                </a:solidFill>
                <a:effectLst/>
                <a:latin typeface="+mn-lt"/>
                <a:ea typeface="+mn-ea"/>
                <a:cs typeface="+mn-cs"/>
              </a:rPr>
              <a:t>服务集团与阿里云合作，迁移国内第一个最大的基因测试云服务平 。</a:t>
            </a:r>
            <a:r>
              <a:rPr lang="en-US" altLang="zh-CN" sz="1200" kern="1200" dirty="0" smtClean="0">
                <a:solidFill>
                  <a:schemeClr val="tx1"/>
                </a:solidFill>
                <a:effectLst/>
                <a:latin typeface="+mn-lt"/>
                <a:ea typeface="+mn-ea"/>
                <a:cs typeface="+mn-cs"/>
              </a:rPr>
              <a:t>BGI</a:t>
            </a:r>
            <a:r>
              <a:rPr lang="zh-CN" altLang="zh-CN" sz="1200" kern="1200" dirty="0" smtClean="0">
                <a:solidFill>
                  <a:schemeClr val="tx1"/>
                </a:solidFill>
                <a:effectLst/>
                <a:latin typeface="+mn-lt"/>
                <a:ea typeface="+mn-ea"/>
                <a:cs typeface="+mn-cs"/>
              </a:rPr>
              <a:t>在线到阿里云上。</a:t>
            </a:r>
            <a:r>
              <a:rPr lang="en-US" altLang="zh-CN" sz="1200" kern="1200" dirty="0" smtClean="0">
                <a:solidFill>
                  <a:schemeClr val="tx1"/>
                </a:solidFill>
                <a:effectLst/>
                <a:latin typeface="+mn-lt"/>
                <a:ea typeface="+mn-ea"/>
                <a:cs typeface="+mn-cs"/>
              </a:rPr>
              <a:t>BGI</a:t>
            </a:r>
            <a:r>
              <a:rPr lang="zh-CN" altLang="zh-CN" sz="1200" kern="1200" dirty="0" smtClean="0">
                <a:solidFill>
                  <a:schemeClr val="tx1"/>
                </a:solidFill>
                <a:effectLst/>
                <a:latin typeface="+mn-lt"/>
                <a:ea typeface="+mn-ea"/>
                <a:cs typeface="+mn-cs"/>
              </a:rPr>
              <a:t>在线是一个计算平台，包括基因数据存储，自动化分析，数据转化，生物－信息开发，以及共享服务。技术架构先进且设计复杂。成功将</a:t>
            </a:r>
            <a:r>
              <a:rPr lang="en-US" altLang="zh-CN" sz="1200" kern="1200" dirty="0" smtClean="0">
                <a:solidFill>
                  <a:schemeClr val="tx1"/>
                </a:solidFill>
                <a:effectLst/>
                <a:latin typeface="+mn-lt"/>
                <a:ea typeface="+mn-ea"/>
                <a:cs typeface="+mn-cs"/>
              </a:rPr>
              <a:t>BGI</a:t>
            </a:r>
            <a:r>
              <a:rPr lang="zh-CN" altLang="zh-CN" sz="1200" kern="1200" dirty="0" smtClean="0">
                <a:solidFill>
                  <a:schemeClr val="tx1"/>
                </a:solidFill>
                <a:effectLst/>
                <a:latin typeface="+mn-lt"/>
                <a:ea typeface="+mn-ea"/>
                <a:cs typeface="+mn-cs"/>
              </a:rPr>
              <a:t>在线从亚马逊的</a:t>
            </a:r>
            <a:r>
              <a:rPr lang="en-US" altLang="zh-CN" sz="1200" kern="1200" dirty="0" smtClean="0">
                <a:solidFill>
                  <a:schemeClr val="tx1"/>
                </a:solidFill>
                <a:effectLst/>
                <a:latin typeface="+mn-lt"/>
                <a:ea typeface="+mn-ea"/>
                <a:cs typeface="+mn-cs"/>
              </a:rPr>
              <a:t>AWS</a:t>
            </a:r>
            <a:r>
              <a:rPr lang="zh-CN" altLang="zh-CN" sz="1200" kern="1200" dirty="0" smtClean="0">
                <a:solidFill>
                  <a:schemeClr val="tx1"/>
                </a:solidFill>
                <a:effectLst/>
                <a:latin typeface="+mn-lt"/>
                <a:ea typeface="+mn-ea"/>
                <a:cs typeface="+mn-cs"/>
              </a:rPr>
              <a:t>迁移到阿里云，这两个当今世界最有意义的云平台，证明了团队的能力。</a:t>
            </a:r>
            <a:endParaRPr lang="zh-CN" altLang="zh-CN" sz="1200" kern="1200" dirty="0" smtClean="0">
              <a:solidFill>
                <a:schemeClr val="tx1"/>
              </a:solidFill>
              <a:effectLst/>
              <a:latin typeface="+mn-lt"/>
              <a:ea typeface="+mn-ea"/>
              <a:cs typeface="+mn-cs"/>
            </a:endParaRPr>
          </a:p>
          <a:p>
            <a:endParaRPr lang="en-US" altLang="zh-CN" dirty="0" smtClean="0"/>
          </a:p>
          <a:p>
            <a:r>
              <a:rPr lang="zh-CN" altLang="en-US" b="1" dirty="0" smtClean="0">
                <a:solidFill>
                  <a:srgbClr val="FF0000"/>
                </a:solidFill>
              </a:rPr>
              <a:t>可选页</a:t>
            </a:r>
            <a:endParaRPr lang="zh-CN" altLang="en-US" b="1" dirty="0">
              <a:solidFill>
                <a:srgbClr val="FF0000"/>
              </a:solidFill>
            </a:endParaRPr>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t>数据来源于</a:t>
            </a:r>
            <a:r>
              <a:rPr lang="en-US" altLang="zh-CN" dirty="0" smtClean="0"/>
              <a:t>2017</a:t>
            </a:r>
            <a:r>
              <a:rPr lang="zh-CN" altLang="en-US" dirty="0" smtClean="0"/>
              <a:t>年财报</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全国第一个银行卡跨行支付网络系统、全国第一个金融</a:t>
            </a:r>
            <a:r>
              <a:rPr lang="en-US" altLang="zh-CN" sz="1200" kern="1200" dirty="0" smtClean="0">
                <a:solidFill>
                  <a:schemeClr val="tx1"/>
                </a:solidFill>
                <a:effectLst/>
                <a:latin typeface="+mn-lt"/>
                <a:ea typeface="+mn-ea"/>
                <a:cs typeface="+mn-cs"/>
              </a:rPr>
              <a:t>IC</a:t>
            </a:r>
            <a:r>
              <a:rPr lang="zh-CN" altLang="zh-CN" sz="1200" kern="1200" dirty="0" smtClean="0">
                <a:solidFill>
                  <a:schemeClr val="tx1"/>
                </a:solidFill>
                <a:effectLst/>
                <a:latin typeface="+mn-lt"/>
                <a:ea typeface="+mn-ea"/>
                <a:cs typeface="+mn-cs"/>
              </a:rPr>
              <a:t>卡支付清算系统和全国第一个电子商务网上支付结算系统都是标的公司的成功案例，取得了银行类客户的高度认可。</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在移动银行系统研发和</a:t>
            </a:r>
            <a:r>
              <a:rPr lang="en-US" altLang="zh-CN" sz="1200" kern="1200" dirty="0" smtClean="0">
                <a:solidFill>
                  <a:schemeClr val="tx1"/>
                </a:solidFill>
                <a:effectLst/>
                <a:latin typeface="+mn-lt"/>
                <a:ea typeface="+mn-ea"/>
                <a:cs typeface="+mn-cs"/>
              </a:rPr>
              <a:t>AS400</a:t>
            </a:r>
            <a:r>
              <a:rPr lang="zh-CN" altLang="zh-CN" sz="1200" kern="1200" dirty="0" smtClean="0">
                <a:solidFill>
                  <a:schemeClr val="tx1"/>
                </a:solidFill>
                <a:effectLst/>
                <a:latin typeface="+mn-lt"/>
                <a:ea typeface="+mn-ea"/>
                <a:cs typeface="+mn-cs"/>
              </a:rPr>
              <a:t>技术能力深度和广度上处于行业内领先位置</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经过多年的专业积累，集团在公共交通、轨道交通、机场等泛交通领域的解决方案市场占据领先地位。建立了三个「全国第一个系统」－全国第一个城市交通「一卡通」 支付清算系统、全国第一个城市轨道交通一票换乘支付清算系统和全国第一个具有自主知识产权的自动售检票</a:t>
            </a:r>
            <a:r>
              <a:rPr lang="en-US" altLang="zh-CN" sz="1200" kern="1200" dirty="0" smtClean="0">
                <a:solidFill>
                  <a:schemeClr val="tx1"/>
                </a:solidFill>
                <a:effectLst/>
                <a:latin typeface="+mn-lt"/>
                <a:ea typeface="+mn-ea"/>
                <a:cs typeface="+mn-cs"/>
              </a:rPr>
              <a:t>(AFC)</a:t>
            </a:r>
            <a:r>
              <a:rPr lang="zh-CN" altLang="zh-CN" sz="1200" kern="1200" dirty="0" smtClean="0">
                <a:solidFill>
                  <a:schemeClr val="tx1"/>
                </a:solidFill>
                <a:effectLst/>
                <a:latin typeface="+mn-lt"/>
                <a:ea typeface="+mn-ea"/>
                <a:cs typeface="+mn-cs"/>
              </a:rPr>
              <a:t>系统。集团为交通行业的客户提供一卡通、自动售检票系统</a:t>
            </a:r>
            <a:r>
              <a:rPr lang="en-US" altLang="zh-CN" sz="1200" kern="1200" dirty="0" smtClean="0">
                <a:solidFill>
                  <a:schemeClr val="tx1"/>
                </a:solidFill>
                <a:effectLst/>
                <a:latin typeface="+mn-lt"/>
                <a:ea typeface="+mn-ea"/>
                <a:cs typeface="+mn-cs"/>
              </a:rPr>
              <a:t>(AFC)</a:t>
            </a:r>
            <a:r>
              <a:rPr lang="zh-CN" altLang="zh-CN" sz="1200" kern="1200" dirty="0" smtClean="0">
                <a:solidFill>
                  <a:schemeClr val="tx1"/>
                </a:solidFill>
                <a:effectLst/>
                <a:latin typeface="+mn-lt"/>
                <a:ea typeface="+mn-ea"/>
                <a:cs typeface="+mn-cs"/>
              </a:rPr>
              <a:t>、自动售检票清分清算中心</a:t>
            </a:r>
            <a:r>
              <a:rPr lang="en-US" altLang="zh-CN" sz="1200" kern="1200" dirty="0" smtClean="0">
                <a:solidFill>
                  <a:schemeClr val="tx1"/>
                </a:solidFill>
                <a:effectLst/>
                <a:latin typeface="+mn-lt"/>
                <a:ea typeface="+mn-ea"/>
                <a:cs typeface="+mn-cs"/>
              </a:rPr>
              <a:t>(ACC)</a:t>
            </a:r>
            <a:r>
              <a:rPr lang="zh-CN" altLang="zh-CN" sz="1200" kern="1200" dirty="0" smtClean="0">
                <a:solidFill>
                  <a:schemeClr val="tx1"/>
                </a:solidFill>
                <a:effectLst/>
                <a:latin typeface="+mn-lt"/>
                <a:ea typeface="+mn-ea"/>
                <a:cs typeface="+mn-cs"/>
              </a:rPr>
              <a:t>、轨道交通工程项目管理、智能交通、机场运营管理系统等解决方案及专业应用集成和运维等服务。其中一卡通类解决方案已推广至超过</a:t>
            </a:r>
            <a:r>
              <a:rPr lang="en-US" altLang="zh-CN" sz="1200" kern="1200" dirty="0" smtClean="0">
                <a:solidFill>
                  <a:schemeClr val="tx1"/>
                </a:solidFill>
                <a:effectLst/>
                <a:latin typeface="+mn-lt"/>
                <a:ea typeface="+mn-ea"/>
                <a:cs typeface="+mn-cs"/>
              </a:rPr>
              <a:t>30</a:t>
            </a:r>
            <a:r>
              <a:rPr lang="zh-CN" altLang="zh-CN" sz="1200" kern="1200" dirty="0" smtClean="0">
                <a:solidFill>
                  <a:schemeClr val="tx1"/>
                </a:solidFill>
                <a:effectLst/>
                <a:latin typeface="+mn-lt"/>
                <a:ea typeface="+mn-ea"/>
                <a:cs typeface="+mn-cs"/>
              </a:rPr>
              <a:t>个城市，上线系统发卡量超过一亿张，经过巨大的客流量的考验。轨道交通清分清算中心</a:t>
            </a:r>
            <a:r>
              <a:rPr lang="en-US" altLang="zh-CN" sz="1200" kern="1200" dirty="0" smtClean="0">
                <a:solidFill>
                  <a:schemeClr val="tx1"/>
                </a:solidFill>
                <a:effectLst/>
                <a:latin typeface="+mn-lt"/>
                <a:ea typeface="+mn-ea"/>
                <a:cs typeface="+mn-cs"/>
              </a:rPr>
              <a:t>(ACC)</a:t>
            </a:r>
            <a:r>
              <a:rPr lang="zh-CN" altLang="zh-CN" sz="1200" kern="1200" dirty="0" smtClean="0">
                <a:solidFill>
                  <a:schemeClr val="tx1"/>
                </a:solidFill>
                <a:effectLst/>
                <a:latin typeface="+mn-lt"/>
                <a:ea typeface="+mn-ea"/>
                <a:cs typeface="+mn-cs"/>
              </a:rPr>
              <a:t>系统持续占据国内遥遥领先的市场地位。集团为机场客户提供安全管理、物资管理及大数据及开发服务。移动运营商支付业务优势明显，并通过与战略伙伴合作，将移动支付业务成功拓展到海外市场。</a:t>
            </a:r>
            <a:endParaRPr lang="zh-CN" altLang="zh-CN" sz="1200" kern="1200" dirty="0" smtClean="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r>
              <a:rPr lang="en-US">
                <a:solidFill>
                  <a:prstClr val="black"/>
                </a:solidFill>
              </a:rPr>
              <a:t>My First Template</a:t>
            </a:r>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smtClean="0"/>
              <a:t>数据来源于解放号</a:t>
            </a:r>
            <a:r>
              <a:rPr lang="en-US" altLang="zh-CN" dirty="0" smtClean="0"/>
              <a:t>.</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ea typeface="微软雅黑" panose="020B0503020204020204" pitchFamily="34" charset="-122"/>
              </a:rPr>
              <a:t>30</a:t>
            </a:r>
            <a:r>
              <a:rPr lang="zh-CN" altLang="en-US" sz="1200" dirty="0" smtClean="0">
                <a:ea typeface="微软雅黑" panose="020B0503020204020204" pitchFamily="34" charset="-122"/>
              </a:rPr>
              <a:t>万名工程师   </a:t>
            </a:r>
            <a:r>
              <a:rPr lang="en-US" altLang="zh-CN" sz="1200" dirty="0" smtClean="0">
                <a:ea typeface="微软雅黑" panose="020B0503020204020204" pitchFamily="34" charset="-122"/>
              </a:rPr>
              <a:t>1</a:t>
            </a:r>
            <a:r>
              <a:rPr lang="zh-CN" altLang="en-US" sz="1200" dirty="0" smtClean="0">
                <a:ea typeface="微软雅黑" panose="020B0503020204020204" pitchFamily="34" charset="-122"/>
              </a:rPr>
              <a:t>万家服务商  </a:t>
            </a:r>
            <a:r>
              <a:rPr lang="en-US" altLang="zh-CN" sz="1200" dirty="0" smtClean="0">
                <a:ea typeface="微软雅黑" panose="020B0503020204020204" pitchFamily="34" charset="-122"/>
              </a:rPr>
              <a:t>3</a:t>
            </a:r>
            <a:r>
              <a:rPr lang="zh-CN" altLang="en-US" sz="1200" dirty="0" smtClean="0">
                <a:ea typeface="微软雅黑" panose="020B0503020204020204" pitchFamily="34" charset="-122"/>
              </a:rPr>
              <a:t>万多家发包企业  发包金额超过</a:t>
            </a:r>
            <a:r>
              <a:rPr lang="en-US" altLang="zh-CN" sz="1200" dirty="0" smtClean="0">
                <a:ea typeface="微软雅黑" panose="020B0503020204020204" pitchFamily="34" charset="-122"/>
              </a:rPr>
              <a:t>13</a:t>
            </a:r>
            <a:r>
              <a:rPr lang="zh-CN" altLang="en-US" sz="1200" dirty="0" smtClean="0">
                <a:ea typeface="微软雅黑" panose="020B0503020204020204" pitchFamily="34" charset="-122"/>
              </a:rPr>
              <a:t>亿人民币</a:t>
            </a:r>
            <a:endParaRPr lang="en-US" altLang="zh-CN" sz="1200" dirty="0" smtClean="0">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endParaRPr lang="zh-CN" altLang="en-US" sz="1200" dirty="0" smtClean="0">
              <a:ea typeface="微软雅黑" panose="020B0503020204020204" pitchFamily="34" charset="-122"/>
            </a:endParaRPr>
          </a:p>
          <a:p>
            <a:endParaRPr lang="en-US" altLang="zh-CN" dirty="0" smtClean="0"/>
          </a:p>
          <a:p>
            <a:endParaRPr lang="zh-CN" altLang="en-US" dirty="0"/>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数据来源于</a:t>
            </a:r>
            <a:r>
              <a:rPr lang="en-US" altLang="zh-CN" dirty="0" smtClean="0"/>
              <a:t>2017</a:t>
            </a:r>
            <a:r>
              <a:rPr lang="zh-CN" altLang="en-US" dirty="0" smtClean="0"/>
              <a:t>年财报和官网新闻</a:t>
            </a:r>
            <a:endParaRPr lang="en-US" altLang="zh-CN" dirty="0" smtClean="0"/>
          </a:p>
          <a:p>
            <a:endParaRPr lang="en-US" altLang="zh-CN" dirty="0" smtClean="0"/>
          </a:p>
          <a:p>
            <a:r>
              <a:rPr lang="zh-CN" altLang="en-US" dirty="0" smtClean="0"/>
              <a:t>北京、西安、昆山、南京、重庆、青岛、合肥、无锡、徐州</a:t>
            </a:r>
            <a:r>
              <a:rPr lang="zh-CN" altLang="en-US" baseline="0" dirty="0" smtClean="0"/>
              <a:t>  云上软件园</a:t>
            </a:r>
            <a:endParaRPr lang="en-US" altLang="zh-CN" baseline="0" dirty="0" smtClean="0"/>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b="1" dirty="0" smtClean="0">
                <a:solidFill>
                  <a:srgbClr val="FF0000"/>
                </a:solidFill>
              </a:rPr>
              <a:t>可选页</a:t>
            </a:r>
            <a:endParaRPr lang="zh-CN" altLang="en-US" b="1" dirty="0" smtClean="0">
              <a:solidFill>
                <a:srgbClr val="FF0000"/>
              </a:solidFill>
            </a:endParaRPr>
          </a:p>
          <a:p>
            <a:endParaRPr lang="zh-CN" altLang="en-US" dirty="0"/>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数据来源于</a:t>
            </a:r>
            <a:r>
              <a:rPr lang="en-US" altLang="zh-CN" dirty="0" smtClean="0"/>
              <a:t>2017</a:t>
            </a:r>
            <a:r>
              <a:rPr lang="zh-CN" altLang="en-US" dirty="0" smtClean="0"/>
              <a:t>年华为新员工入职培训材料和官网新闻</a:t>
            </a:r>
            <a:endParaRPr lang="zh-CN" altLang="en-US" dirty="0"/>
          </a:p>
        </p:txBody>
      </p:sp>
      <p:sp>
        <p:nvSpPr>
          <p:cNvPr id="4" name="页眉占位符 3"/>
          <p:cNvSpPr>
            <a:spLocks noGrp="1"/>
          </p:cNvSpPr>
          <p:nvPr>
            <p:ph type="hdr" sz="quarter" idx="10"/>
          </p:nvPr>
        </p:nvSpPr>
        <p:spPr/>
        <p:txBody>
          <a:bodyPr/>
          <a:lstStyle/>
          <a:p>
            <a:r>
              <a:rPr lang="en-US"/>
              <a:t>My First Template</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来源于华为群新员工入职培训材料</a:t>
            </a:r>
            <a:endParaRPr lang="zh-CN" altLang="en-US" dirty="0"/>
          </a:p>
        </p:txBody>
      </p:sp>
      <p:sp>
        <p:nvSpPr>
          <p:cNvPr id="4" name="页眉占位符 3"/>
          <p:cNvSpPr>
            <a:spLocks noGrp="1"/>
          </p:cNvSpPr>
          <p:nvPr>
            <p:ph type="hdr" sz="quarter" idx="10"/>
          </p:nvPr>
        </p:nvSpPr>
        <p:spPr/>
        <p:txBody>
          <a:bodyPr/>
          <a:lstStyle/>
          <a:p>
            <a:r>
              <a:rPr lang="en-US">
                <a:solidFill>
                  <a:prstClr val="black"/>
                </a:solidFill>
              </a:rPr>
              <a:t>My First Template</a:t>
            </a:r>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t>数据来源</a:t>
            </a:r>
            <a:r>
              <a:rPr lang="en-US" altLang="zh-CN" dirty="0" smtClean="0"/>
              <a:t>2017</a:t>
            </a:r>
            <a:r>
              <a:rPr lang="zh-CN" altLang="en-US" dirty="0" smtClean="0"/>
              <a:t>年财报和</a:t>
            </a:r>
            <a:r>
              <a:rPr lang="en-US" altLang="zh-CN" dirty="0" smtClean="0"/>
              <a:t>7</a:t>
            </a:r>
            <a:r>
              <a:rPr lang="zh-CN" altLang="en-US" dirty="0" smtClean="0"/>
              <a:t>月员工档案</a:t>
            </a:r>
            <a:endParaRPr lang="en-US" altLang="zh-TW" dirty="0" smtClean="0"/>
          </a:p>
          <a:p>
            <a:endParaRPr lang="en-US" altLang="zh-TW" dirty="0" smtClean="0"/>
          </a:p>
          <a:p>
            <a:r>
              <a:rPr lang="zh-TW" altLang="en-US" dirty="0" smtClean="0"/>
              <a:t>截止到二零一七年底，技術人員達到</a:t>
            </a:r>
            <a:r>
              <a:rPr lang="en-US" altLang="zh-TW" dirty="0" smtClean="0"/>
              <a:t>48,415</a:t>
            </a:r>
            <a:r>
              <a:rPr lang="zh-TW" altLang="en-US" dirty="0" smtClean="0"/>
              <a:t>人，佔本集團員工總數的</a:t>
            </a:r>
            <a:r>
              <a:rPr lang="en-US" altLang="zh-TW" dirty="0" smtClean="0"/>
              <a:t>95.3%</a:t>
            </a:r>
            <a:r>
              <a:rPr lang="zh-TW" altLang="en-US" dirty="0" smtClean="0"/>
              <a:t>，其中項目經理、諮詢顧問和高級工程師達到</a:t>
            </a:r>
            <a:r>
              <a:rPr lang="en-US" altLang="zh-TW" dirty="0" smtClean="0"/>
              <a:t>19,546</a:t>
            </a:r>
            <a:r>
              <a:rPr lang="zh-TW" altLang="en-US" dirty="0" smtClean="0"/>
              <a:t>人，佔本集團技術人員總數的</a:t>
            </a:r>
            <a:r>
              <a:rPr lang="en-US" altLang="zh-TW" dirty="0" smtClean="0"/>
              <a:t>40.4%</a:t>
            </a:r>
            <a:endParaRPr lang="en-US" altLang="zh-CN" dirty="0" smtClean="0"/>
          </a:p>
          <a:p>
            <a:endParaRPr lang="en-US" altLang="zh-CN" dirty="0" smtClean="0"/>
          </a:p>
          <a:p>
            <a:r>
              <a:rPr lang="zh-CN" altLang="en-US" dirty="0" smtClean="0"/>
              <a:t>公司现有员工</a:t>
            </a:r>
            <a:r>
              <a:rPr lang="en-US" altLang="zh-CN" dirty="0" smtClean="0"/>
              <a:t>55000+</a:t>
            </a:r>
            <a:r>
              <a:rPr lang="zh-CN" altLang="en-US" dirty="0" smtClean="0"/>
              <a:t>，其中研发人员占比</a:t>
            </a:r>
            <a:r>
              <a:rPr lang="en-US" altLang="zh-CN" dirty="0" smtClean="0"/>
              <a:t>94%</a:t>
            </a:r>
            <a:r>
              <a:rPr lang="zh-CN" altLang="en-US" dirty="0" smtClean="0"/>
              <a:t>，其他为人力资源、财务、销售等技术岗。</a:t>
            </a:r>
            <a:endParaRPr lang="en-US" altLang="zh-CN" dirty="0" smtClean="0"/>
          </a:p>
          <a:p>
            <a:r>
              <a:rPr lang="zh-CN" altLang="en-US" dirty="0" smtClean="0"/>
              <a:t>年龄</a:t>
            </a:r>
            <a:r>
              <a:rPr lang="en-US" altLang="zh-CN" dirty="0" smtClean="0"/>
              <a:t>30</a:t>
            </a:r>
            <a:r>
              <a:rPr lang="zh-CN" altLang="en-US" dirty="0" smtClean="0"/>
              <a:t>岁以下的员工占</a:t>
            </a:r>
            <a:r>
              <a:rPr lang="en-US" altLang="zh-CN" dirty="0" smtClean="0"/>
              <a:t>77%</a:t>
            </a:r>
            <a:r>
              <a:rPr lang="zh-CN" altLang="en-US" dirty="0" smtClean="0"/>
              <a:t>，其中不乏项目管理人员、技术专家、质量专家。</a:t>
            </a:r>
            <a:endParaRPr lang="en-US" altLang="zh-CN" dirty="0" smtClean="0"/>
          </a:p>
          <a:p>
            <a:r>
              <a:rPr lang="zh-CN" altLang="en-US" dirty="0" smtClean="0"/>
              <a:t>研发人员中男性员工占比</a:t>
            </a:r>
            <a:r>
              <a:rPr lang="en-US" altLang="zh-CN" dirty="0" smtClean="0"/>
              <a:t>65%</a:t>
            </a:r>
            <a:r>
              <a:rPr lang="zh-CN" altLang="en-US" dirty="0" smtClean="0"/>
              <a:t>，女性员工不是稀缺群体，她们当中有很多优秀的项目经理和技术骨干。公司也为女员工提供了很多专享福利，例如女生节、特殊假期、母婴室等等。</a:t>
            </a:r>
            <a:endParaRPr lang="en-US" altLang="zh-CN" dirty="0" smtClean="0"/>
          </a:p>
          <a:p>
            <a:r>
              <a:rPr lang="zh-CN" altLang="en-US" dirty="0" smtClean="0"/>
              <a:t>公司本科以上学历的员工占比，</a:t>
            </a:r>
            <a:endParaRPr lang="en-US" altLang="zh-CN" dirty="0" smtClean="0"/>
          </a:p>
        </p:txBody>
      </p:sp>
      <p:sp>
        <p:nvSpPr>
          <p:cNvPr id="4" name="Header Placeholder 3"/>
          <p:cNvSpPr>
            <a:spLocks noGrp="1"/>
          </p:cNvSpPr>
          <p:nvPr>
            <p:ph type="hdr" sz="quarter" idx="10"/>
          </p:nvPr>
        </p:nvSpPr>
        <p:spPr/>
        <p:txBody>
          <a:bodyPr/>
          <a:lstStyle/>
          <a:p>
            <a:r>
              <a:rPr lang="en-US" dirty="0">
                <a:solidFill>
                  <a:prstClr val="black"/>
                </a:solidFill>
              </a:rPr>
              <a:t>My First Template</a:t>
            </a:r>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effectLst/>
                <a:latin typeface="+mn-lt"/>
                <a:ea typeface="+mn-ea"/>
                <a:cs typeface="+mn-cs"/>
              </a:rPr>
              <a:t>照片来源于地域活动档案</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中软国际正在努力打造学习型组织及人才梯队建设，通过定期开展主题月活动，不断建立完善一流的质量、运营及人力资源管理体系。</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effectLst/>
                <a:latin typeface="+mn-lt"/>
                <a:ea typeface="+mn-ea"/>
                <a:cs typeface="+mn-cs"/>
              </a:rPr>
              <a:t>公司以能力论英雄，同事关注员工的长远发展。通过组织形式多样的培训、知识竞赛、团队学习等方式调动员工的学习兴趣，拓展知识面，在工作中学习和成长。</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effectLst/>
                <a:latin typeface="+mn-lt"/>
                <a:ea typeface="+mn-ea"/>
                <a:cs typeface="+mn-cs"/>
              </a:rPr>
              <a:t>每年都会举行项目经理大会，来自不同城市、不同业务部门的项目经理在一起交流项目管理经验，分享成长。</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effectLst/>
                <a:latin typeface="+mn-lt"/>
                <a:ea typeface="+mn-ea"/>
                <a:cs typeface="+mn-cs"/>
              </a:rPr>
              <a:t>码王竞赛、是为程序员们打造的技能擂台，</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effectLst/>
                <a:latin typeface="+mn-lt"/>
                <a:ea typeface="+mn-ea"/>
                <a:cs typeface="+mn-cs"/>
              </a:rPr>
              <a:t>读书协会把墨香再次带到我们身边，钢笔字、毛笔字、水墨画，程序员们还真是多才多艺</a:t>
            </a:r>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My First Template</a:t>
            </a:r>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在线学习平台可以随时随地发表自己的心声，和小伙伴们交流经验，建立自己的社区，比拼粉丝数量</a:t>
            </a:r>
            <a:endParaRPr lang="en-US" altLang="zh-CN" dirty="0" smtClean="0"/>
          </a:p>
          <a:p>
            <a:endParaRPr lang="en-US" altLang="zh-CN" dirty="0" smtClean="0"/>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b="1" dirty="0" smtClean="0"/>
              <a:t>可选页</a:t>
            </a:r>
            <a:endParaRPr lang="en-US" altLang="zh-CN" b="1" dirty="0" smtClean="0"/>
          </a:p>
          <a:p>
            <a:endParaRPr lang="en-US" altLang="zh-CN" dirty="0" smtClean="0"/>
          </a:p>
        </p:txBody>
      </p:sp>
      <p:sp>
        <p:nvSpPr>
          <p:cNvPr id="4" name="灯片编号占位符 3"/>
          <p:cNvSpPr>
            <a:spLocks noGrp="1"/>
          </p:cNvSpPr>
          <p:nvPr>
            <p:ph type="sldNum" sz="quarter" idx="10"/>
          </p:nvPr>
        </p:nvSpPr>
        <p:spPr/>
        <p:txBody>
          <a:bodyPr/>
          <a:lstStyle/>
          <a:p>
            <a:fld id="{B83ED26C-9C09-4320-BC15-D2E748A1B8B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effectLst/>
                <a:latin typeface="+mn-lt"/>
                <a:ea typeface="+mn-ea"/>
                <a:cs typeface="+mn-cs"/>
              </a:rPr>
              <a:t>照片来源于地域活动档案</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为增强公司员工的凝聚力，促进整体气氛积极向上、团结奋进，中软国际为员工提供一流的办公环境，打造积极向上的工作氛围，组织丰富多彩的员工活动以及凝聚战斗力的团队建设。公司每逢重大节日会组织形式多样的员工活动、网络年会及年终表彰大会等，并且公司每年会定期拨付相应的活动经费，用于部门内部的组织氛围和团队建设。</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鼓励员工在工作之余追求身心的健康，追求工作与生活的和谐，通过开展丰富多彩的员工活动，积极打造快乐中软国际的企业文化，</a:t>
            </a:r>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My First Template</a:t>
            </a:r>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图为西安基地大厅效果图</a:t>
            </a:r>
            <a:endParaRPr lang="en-US" altLang="zh-CN" dirty="0" smtClean="0"/>
          </a:p>
          <a:p>
            <a:endParaRPr lang="en-US" altLang="zh-CN" dirty="0" smtClean="0"/>
          </a:p>
          <a:p>
            <a:r>
              <a:rPr lang="zh-CN" altLang="en-US" dirty="0" smtClean="0"/>
              <a:t>宣讲共分四个章节，认识中软国际让学生对公司的综合实力有所了解</a:t>
            </a:r>
            <a:endParaRPr lang="en-US" altLang="zh-CN" dirty="0" smtClean="0"/>
          </a:p>
          <a:p>
            <a:r>
              <a:rPr lang="zh-CN" altLang="en-US" dirty="0" smtClean="0"/>
              <a:t>工作在中软国际主要宣传公司汇聚了收到良好教育的年轻人，以才能论英雄的企业文化，欢迎实干家，以开放、活泼的工作氛围吸引有想法、强调个性的</a:t>
            </a:r>
            <a:r>
              <a:rPr lang="en-US" altLang="zh-CN" dirty="0" smtClean="0"/>
              <a:t>90</a:t>
            </a:r>
            <a:r>
              <a:rPr lang="zh-CN" altLang="en-US" dirty="0" smtClean="0"/>
              <a:t>后学生</a:t>
            </a:r>
            <a:endParaRPr lang="en-US" altLang="zh-CN" dirty="0" smtClean="0"/>
          </a:p>
          <a:p>
            <a:r>
              <a:rPr lang="zh-CN" altLang="en-US" dirty="0" smtClean="0"/>
              <a:t>成长在中软国际描述注重应届生培养、为应届生提供广阔发展平台的应届生培养体系</a:t>
            </a:r>
            <a:endParaRPr lang="en-US" altLang="zh-CN" dirty="0" smtClean="0"/>
          </a:p>
          <a:p>
            <a:r>
              <a:rPr lang="en-US" altLang="zh-CN" dirty="0" smtClean="0"/>
              <a:t>2019</a:t>
            </a:r>
            <a:r>
              <a:rPr lang="zh-CN" altLang="en-US" dirty="0" smtClean="0"/>
              <a:t>校招计划重点说明应聘流程和简历投递方式</a:t>
            </a:r>
            <a:endParaRPr lang="zh-CN" altLang="en-US" dirty="0"/>
          </a:p>
        </p:txBody>
      </p:sp>
      <p:sp>
        <p:nvSpPr>
          <p:cNvPr id="4" name="灯片编号占位符 3"/>
          <p:cNvSpPr>
            <a:spLocks noGrp="1"/>
          </p:cNvSpPr>
          <p:nvPr>
            <p:ph type="sldNum" sz="quarter" idx="10"/>
          </p:nvPr>
        </p:nvSpPr>
        <p:spPr/>
        <p:txBody>
          <a:bodyPr/>
          <a:lstStyle/>
          <a:p>
            <a:fld id="{B83ED26C-9C09-4320-BC15-D2E748A1B8B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zh-CN" sz="1200" kern="1200" dirty="0" smtClean="0">
                <a:solidFill>
                  <a:schemeClr val="tx1"/>
                </a:solidFill>
                <a:effectLst/>
                <a:latin typeface="+mn-lt"/>
                <a:ea typeface="+mn-ea"/>
                <a:cs typeface="+mn-cs"/>
              </a:rPr>
              <a:t>公司在北京、上海、广州、深圳、西安、南京、成都、武汉等一线</a:t>
            </a:r>
            <a:r>
              <a:rPr lang="en-US" altLang="zh-CN"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新一线城市均有配备环境一流的办公场地，展示图片为中软国际西安科技园、中软国际南京新基地（</a:t>
            </a:r>
            <a:r>
              <a:rPr lang="en-US" altLang="zh-CN" sz="1200" kern="1200" dirty="0" smtClean="0">
                <a:solidFill>
                  <a:schemeClr val="tx1"/>
                </a:solidFill>
                <a:effectLst/>
                <a:latin typeface="+mn-lt"/>
                <a:ea typeface="+mn-ea"/>
                <a:cs typeface="+mn-cs"/>
              </a:rPr>
              <a:t>U-Park</a:t>
            </a:r>
            <a:r>
              <a:rPr lang="zh-CN" altLang="zh-CN" sz="1200" kern="120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西安基地可容纳员工</a:t>
            </a:r>
            <a:r>
              <a:rPr lang="en-US" altLang="zh-CN" sz="1200" kern="1200" dirty="0" smtClean="0">
                <a:solidFill>
                  <a:schemeClr val="tx1"/>
                </a:solidFill>
                <a:effectLst/>
                <a:latin typeface="+mn-lt"/>
                <a:ea typeface="+mn-ea"/>
                <a:cs typeface="+mn-cs"/>
              </a:rPr>
              <a:t>18000</a:t>
            </a:r>
            <a:r>
              <a:rPr lang="zh-CN" altLang="en-US" sz="1200" kern="1200" dirty="0" smtClean="0">
                <a:solidFill>
                  <a:schemeClr val="tx1"/>
                </a:solidFill>
                <a:effectLst/>
                <a:latin typeface="+mn-lt"/>
                <a:ea typeface="+mn-ea"/>
                <a:cs typeface="+mn-cs"/>
              </a:rPr>
              <a:t>人，比邻华为西安研究所和陕西省图书馆（在建）。</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基地有食堂、茶水间、会议室、终端设备区、员工培训区、招聘区、实验室、招聘区等功能区。</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周边有公园、篮球场、足球场、健身房等。</a:t>
            </a:r>
            <a:endParaRPr lang="en-US" altLang="zh-CN"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公司提供完善的福利保障</a:t>
            </a:r>
            <a:endParaRPr lang="en-US" altLang="zh-CN" dirty="0" smtClean="0"/>
          </a:p>
          <a:p>
            <a:endParaRPr lang="en-US" altLang="zh-CN" dirty="0" smtClean="0"/>
          </a:p>
          <a:p>
            <a:r>
              <a:rPr lang="zh-CN" altLang="en-US" dirty="0" smtClean="0"/>
              <a:t>除了提供最基本的保险</a:t>
            </a:r>
            <a:endParaRPr lang="en-US" altLang="zh-CN" dirty="0" smtClean="0"/>
          </a:p>
          <a:p>
            <a:r>
              <a:rPr lang="zh-CN" altLang="en-US" dirty="0" smtClean="0"/>
              <a:t>为奋斗者提供奖金、补助和更好的工作环境</a:t>
            </a:r>
            <a:endParaRPr lang="en-US" altLang="zh-CN" dirty="0" smtClean="0"/>
          </a:p>
          <a:p>
            <a:r>
              <a:rPr lang="zh-CN" altLang="en-US" dirty="0" smtClean="0"/>
              <a:t>为女员工提供人性化的关怀</a:t>
            </a:r>
            <a:endParaRPr lang="en-US" altLang="zh-CN" dirty="0" smtClean="0"/>
          </a:p>
          <a:p>
            <a:r>
              <a:rPr lang="zh-CN" altLang="en-US" dirty="0" smtClean="0"/>
              <a:t>为员工提供释放压力，秀自己的平台</a:t>
            </a:r>
            <a:endParaRPr lang="zh-CN" altLang="en-US" dirty="0"/>
          </a:p>
        </p:txBody>
      </p:sp>
      <p:sp>
        <p:nvSpPr>
          <p:cNvPr id="4" name="页眉占位符 3"/>
          <p:cNvSpPr>
            <a:spLocks noGrp="1"/>
          </p:cNvSpPr>
          <p:nvPr>
            <p:ph type="hdr" sz="quarter" idx="10"/>
          </p:nvPr>
        </p:nvSpPr>
        <p:spPr/>
        <p:txBody>
          <a:bodyPr/>
          <a:lstStyle/>
          <a:p>
            <a:r>
              <a:rPr lang="en-US">
                <a:solidFill>
                  <a:prstClr val="black"/>
                </a:solidFill>
              </a:rPr>
              <a:t>My First Template</a:t>
            </a:r>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我们为应届生提供完整的培养体系，而不仅仅是一个概念</a:t>
            </a:r>
            <a:endParaRPr lang="en-US" altLang="zh-CN" dirty="0" smtClean="0"/>
          </a:p>
          <a:p>
            <a:endParaRPr lang="en-US" altLang="zh-CN" dirty="0" smtClean="0"/>
          </a:p>
          <a:p>
            <a:r>
              <a:rPr lang="zh-CN" altLang="en-US" dirty="0" smtClean="0"/>
              <a:t>我们关注您的专业技能提升、工作环境和氛围的健康度、工作习惯的养成，并给予正向激励</a:t>
            </a:r>
            <a:endParaRPr lang="en-US" altLang="zh-CN" dirty="0" smtClean="0"/>
          </a:p>
          <a:p>
            <a:endParaRPr lang="en-US" altLang="zh-CN" dirty="0" smtClean="0"/>
          </a:p>
          <a:p>
            <a:r>
              <a:rPr lang="zh-CN" altLang="en-US" dirty="0" smtClean="0"/>
              <a:t>可结合各业务线</a:t>
            </a:r>
            <a:r>
              <a:rPr lang="en-US" altLang="zh-CN" dirty="0" smtClean="0"/>
              <a:t>/</a:t>
            </a:r>
            <a:r>
              <a:rPr lang="zh-CN" altLang="en-US" dirty="0" smtClean="0"/>
              <a:t>地域实际案例进行讲解</a:t>
            </a:r>
            <a:endParaRPr lang="en-US" altLang="zh-CN" dirty="0" smtClean="0"/>
          </a:p>
          <a:p>
            <a:endParaRPr lang="en-US" altLang="zh-CN" dirty="0" smtClean="0"/>
          </a:p>
          <a:p>
            <a:r>
              <a:rPr lang="zh-CN" altLang="en-US" b="1" dirty="0" smtClean="0"/>
              <a:t>可选页</a:t>
            </a:r>
            <a:endParaRPr lang="en-US" altLang="zh-CN" b="1" dirty="0" smtClean="0"/>
          </a:p>
        </p:txBody>
      </p:sp>
      <p:sp>
        <p:nvSpPr>
          <p:cNvPr id="4" name="灯片编号占位符 3"/>
          <p:cNvSpPr>
            <a:spLocks noGrp="1"/>
          </p:cNvSpPr>
          <p:nvPr>
            <p:ph type="sldNum" sz="quarter" idx="10"/>
          </p:nvPr>
        </p:nvSpPr>
        <p:spPr/>
        <p:txBody>
          <a:bodyPr/>
          <a:lstStyle/>
          <a:p>
            <a:pPr>
              <a:defRPr/>
            </a:pPr>
            <a:fld id="{CB369B55-C91B-4544-9DA4-BD31BB4404B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B369B55-C91B-4544-9DA4-BD31BB4404B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在</a:t>
            </a:r>
            <a:r>
              <a:rPr lang="zh-CN" altLang="zh-CN" sz="1200" kern="1200" dirty="0">
                <a:solidFill>
                  <a:schemeClr val="tx1"/>
                </a:solidFill>
                <a:effectLst/>
                <a:latin typeface="+mn-lt"/>
                <a:ea typeface="+mn-ea"/>
                <a:cs typeface="+mn-cs"/>
              </a:rPr>
              <a:t>人才方面，公司导向符合核心价值观的人，也就是愿意艰苦奋斗，帮助客户成功，为组织作出贡献的人；在组织方面，建立高效、简单的组织；在氛围方面，营造追求卓越、持续改进、主动学习、乐于分享的组织氛围</a:t>
            </a:r>
            <a:r>
              <a:rPr lang="zh-CN" altLang="zh-CN" sz="1200" kern="120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公司对应届生提供不同形式的培训，线下集中式培训、线下一对一辅导、小组分享；以及线上学习平台，课程也非常丰富，有人力资源管理知识、运营知识、信息安全相关培训、效率工具和专业技术培训等等。</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B83ED26C-9C09-4320-BC15-D2E748A1B8B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t>公司持续关注应届生的短期、中长期发展</a:t>
            </a:r>
            <a:endParaRPr lang="en-US" altLang="zh-CN" dirty="0" smtClean="0"/>
          </a:p>
          <a:p>
            <a:r>
              <a:rPr lang="zh-CN" altLang="en-US" dirty="0" smtClean="0"/>
              <a:t>针对新入职、入职一年后、入职多年等不同阶段，为应届生提供对应的支持</a:t>
            </a:r>
            <a:endParaRPr lang="en-US" altLang="zh-CN" dirty="0" smtClean="0"/>
          </a:p>
          <a:p>
            <a:r>
              <a:rPr lang="zh-CN" altLang="en-US" dirty="0" smtClean="0"/>
              <a:t>导师和应届生对对红评选、知识竞赛、总裁座谈会等等活动都是为应届生专门组织的</a:t>
            </a:r>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除了职级晋升、薪资的涨幅，个人能力会因平台而得到全面的锻炼和提升。</a:t>
            </a:r>
            <a:endParaRPr lang="en-US" altLang="zh-CN" dirty="0" smtClean="0"/>
          </a:p>
          <a:p>
            <a:r>
              <a:rPr lang="zh-CN" altLang="en-US" dirty="0" smtClean="0"/>
              <a:t>例如，应届生导师制、新员工导师制，让每位老员工都有当师傅的机会，在带新人的过程中反思自己、提升自己。</a:t>
            </a:r>
            <a:endParaRPr lang="en-US" altLang="zh-CN" dirty="0" smtClean="0"/>
          </a:p>
          <a:p>
            <a:r>
              <a:rPr lang="zh-CN" altLang="en-US" dirty="0" smtClean="0"/>
              <a:t>公司组织的讲师技能大赛、码王大赛、研发工具超市，都给你提供拓展思维，锻炼专业技能的平台。</a:t>
            </a:r>
            <a:endParaRPr lang="en-US" altLang="zh-CN" dirty="0" smtClean="0"/>
          </a:p>
          <a:p>
            <a:r>
              <a:rPr lang="zh-CN" altLang="en-US" dirty="0" smtClean="0"/>
              <a:t>公司员工数量庞大，对沟通能力、表达能力、团队协作能力和人际连接力都有很高的要求，在与同事、与客户的合作中，你的能力会有大幅提升。</a:t>
            </a:r>
            <a:endParaRPr lang="en-US" altLang="zh-CN" dirty="0" smtClean="0"/>
          </a:p>
          <a:p>
            <a:endParaRPr lang="en-US" altLang="zh-CN" dirty="0" smtClean="0"/>
          </a:p>
          <a:p>
            <a:r>
              <a:rPr lang="zh-CN" altLang="en-US" dirty="0" smtClean="0"/>
              <a:t>技术能力：面试就能感受到</a:t>
            </a:r>
            <a:endParaRPr lang="en-US" altLang="zh-CN" dirty="0" smtClean="0"/>
          </a:p>
          <a:p>
            <a:r>
              <a:rPr lang="zh-CN" altLang="en-US" dirty="0" smtClean="0"/>
              <a:t>演讲：内部培训、沟通</a:t>
            </a:r>
            <a:endParaRPr lang="en-US" altLang="zh-CN" dirty="0" smtClean="0"/>
          </a:p>
          <a:p>
            <a:r>
              <a:rPr lang="zh-CN" altLang="en-US" dirty="0" smtClean="0"/>
              <a:t>管理：带团队</a:t>
            </a:r>
            <a:endParaRPr lang="en-US" altLang="zh-CN" dirty="0" smtClean="0"/>
          </a:p>
          <a:p>
            <a:r>
              <a:rPr lang="zh-CN" altLang="en-US" dirty="0" smtClean="0"/>
              <a:t>策划：项目组活动</a:t>
            </a:r>
            <a:endParaRPr lang="en-US" altLang="zh-CN" dirty="0" smtClean="0"/>
          </a:p>
          <a:p>
            <a:r>
              <a:rPr lang="zh-CN" altLang="en-US" dirty="0" smtClean="0"/>
              <a:t>决策：基于对技术和业务的熟悉度</a:t>
            </a:r>
            <a:endParaRPr lang="en-US" altLang="zh-CN" dirty="0" smtClean="0"/>
          </a:p>
          <a:p>
            <a:r>
              <a:rPr lang="zh-CN" altLang="en-US" dirty="0" smtClean="0"/>
              <a:t>财务：运营、财务知识</a:t>
            </a:r>
            <a:endParaRPr lang="en-US" altLang="zh-CN" dirty="0" smtClean="0"/>
          </a:p>
          <a:p>
            <a:r>
              <a:rPr lang="zh-CN" altLang="en-US" dirty="0" smtClean="0"/>
              <a:t>习惯：编码规范</a:t>
            </a:r>
            <a:endParaRPr lang="en-US" altLang="zh-CN" dirty="0" smtClean="0"/>
          </a:p>
          <a:p>
            <a:endParaRPr lang="en-US" altLang="zh-CN" dirty="0" smtClean="0"/>
          </a:p>
          <a:p>
            <a:r>
              <a:rPr lang="zh-CN" altLang="en-US" dirty="0" smtClean="0"/>
              <a:t>可以结合各业务线</a:t>
            </a:r>
            <a:r>
              <a:rPr lang="en-US" altLang="zh-CN" dirty="0" smtClean="0"/>
              <a:t>/</a:t>
            </a:r>
            <a:r>
              <a:rPr lang="zh-CN" altLang="en-US" dirty="0" smtClean="0"/>
              <a:t>地域实际案例</a:t>
            </a:r>
            <a:endParaRPr lang="en-US" altLang="zh-CN" dirty="0" smtClean="0"/>
          </a:p>
        </p:txBody>
      </p:sp>
      <p:sp>
        <p:nvSpPr>
          <p:cNvPr id="4" name="页眉占位符 3"/>
          <p:cNvSpPr>
            <a:spLocks noGrp="1"/>
          </p:cNvSpPr>
          <p:nvPr>
            <p:ph type="hdr" sz="quarter" idx="10"/>
          </p:nvPr>
        </p:nvSpPr>
        <p:spPr/>
        <p:txBody>
          <a:bodyPr/>
          <a:lstStyle/>
          <a:p>
            <a:r>
              <a:rPr lang="en-US">
                <a:solidFill>
                  <a:prstClr val="black"/>
                </a:solidFill>
              </a:rPr>
              <a:t>My First Template</a:t>
            </a:r>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人力资源体系与大家密切相关，包括人才获取（招聘与调配）、人才发展（职业通道、人员培养、任职认证）、薪酬管理（薪酬与福利）、绩效管理（绩效目标、辅导、考核和沟通等）、员工关系（劳动关系、组织氛围等）、干部管理。</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人才方面，公司导向符合核心价值观的人，也就是愿意艰苦奋斗，帮助客户成功，为组织作出贡献的人；在组织方面，建立高效、简单的组织；在氛围方面，营造追求卓越、持续改进、主动学习、乐于分享的组织氛围。</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为了员工获得更广泛的工作经验，获得更多的知识，获得更多的职责，获得更多的工作机会，公司提供了多通道职业发展道路。</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管理系列道路：是指向管理方向发展，沿着公司管理体系的架构实现管理位阶的上移。 </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专业系列道路：向管理方向发展并不是唯一的职业发展途径，公司倡导员工在自己所热爱和擅长的专业领域向深度发展，成为该专业领域的“专家”或“资深人员”。</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公司非常关注员工的职业发展，并制订了相应的培训课程体系，帮助员工在公司长期持续发展。培训体系包括：新员工入职培训、角色认知类培训、通用知识类培训、专业知识类培训、管理类培训。</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公司开发了</a:t>
            </a:r>
            <a:r>
              <a:rPr lang="zh-CN" altLang="zh-CN" sz="1200" kern="1200" dirty="0" smtClean="0">
                <a:solidFill>
                  <a:schemeClr val="tx1"/>
                </a:solidFill>
                <a:effectLst/>
                <a:latin typeface="+mn-lt"/>
                <a:ea typeface="+mn-ea"/>
                <a:cs typeface="+mn-cs"/>
              </a:rPr>
              <a:t>“实用</a:t>
            </a:r>
            <a:r>
              <a:rPr lang="zh-CN" altLang="zh-CN" sz="1200" kern="1200" dirty="0">
                <a:solidFill>
                  <a:schemeClr val="tx1"/>
                </a:solidFill>
                <a:effectLst/>
                <a:latin typeface="+mn-lt"/>
                <a:ea typeface="+mn-ea"/>
                <a:cs typeface="+mn-cs"/>
              </a:rPr>
              <a:t>技能学习平台</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，集中学习、考试、知识为一体的最全知识宝库、海量文档，覆盖所有部门，随时随地，想学就学</a:t>
            </a:r>
            <a:r>
              <a:rPr lang="zh-CN" altLang="zh-CN" sz="1200" kern="1200" dirty="0" smtClean="0">
                <a:solidFill>
                  <a:schemeClr val="tx1"/>
                </a:solidFill>
                <a:effectLst/>
                <a:latin typeface="+mn-lt"/>
                <a:ea typeface="+mn-ea"/>
                <a:cs typeface="+mn-cs"/>
              </a:rPr>
              <a:t>。</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b="1" dirty="0" smtClean="0"/>
              <a:t>可选页</a:t>
            </a:r>
            <a:endParaRPr lang="en-US" altLang="zh-CN" b="1" dirty="0" smtClean="0"/>
          </a:p>
          <a:p>
            <a:endParaRPr lang="zh-CN" altLang="en-US" dirty="0"/>
          </a:p>
        </p:txBody>
      </p:sp>
      <p:sp>
        <p:nvSpPr>
          <p:cNvPr id="4" name="灯片编号占位符 3"/>
          <p:cNvSpPr>
            <a:spLocks noGrp="1"/>
          </p:cNvSpPr>
          <p:nvPr>
            <p:ph type="sldNum" sz="quarter" idx="10"/>
          </p:nvPr>
        </p:nvSpPr>
        <p:spPr/>
        <p:txBody>
          <a:bodyPr/>
          <a:lstStyle/>
          <a:p>
            <a:fld id="{B83ED26C-9C09-4320-BC15-D2E748A1B8B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smtClean="0"/>
              <a:t>请各地域根据自己的招聘数据刷新</a:t>
            </a:r>
            <a:endParaRPr lang="en-US" altLang="zh-CN" b="1" dirty="0" smtClean="0"/>
          </a:p>
          <a:p>
            <a:endParaRPr lang="en-US" altLang="zh-CN" dirty="0" smtClean="0"/>
          </a:p>
          <a:p>
            <a:r>
              <a:rPr lang="zh-CN" altLang="en-US" dirty="0" smtClean="0"/>
              <a:t>可以请学生到现场跟学弟学妹分享经验，现场互动。</a:t>
            </a:r>
            <a:endParaRPr lang="zh-CN" altLang="en-US" dirty="0"/>
          </a:p>
        </p:txBody>
      </p:sp>
      <p:sp>
        <p:nvSpPr>
          <p:cNvPr id="4" name="灯片编号占位符 3"/>
          <p:cNvSpPr>
            <a:spLocks noGrp="1"/>
          </p:cNvSpPr>
          <p:nvPr>
            <p:ph type="sldNum" sz="quarter" idx="10"/>
          </p:nvPr>
        </p:nvSpPr>
        <p:spPr/>
        <p:txBody>
          <a:bodyPr/>
          <a:lstStyle/>
          <a:p>
            <a:fld id="{B83ED26C-9C09-4320-BC15-D2E748A1B8B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ED26C-9C09-4320-BC15-D2E748A1B8B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中软国际有限公司是行业领先的全球化软件与信息技术服务企业，成立于</a:t>
            </a:r>
            <a:r>
              <a:rPr lang="en-US" altLang="zh-CN" sz="1200" kern="1200" dirty="0" smtClean="0">
                <a:solidFill>
                  <a:schemeClr val="tx1"/>
                </a:solidFill>
                <a:effectLst/>
                <a:latin typeface="+mn-lt"/>
                <a:ea typeface="+mn-ea"/>
                <a:cs typeface="+mn-cs"/>
              </a:rPr>
              <a:t>2000</a:t>
            </a:r>
            <a:r>
              <a:rPr lang="zh-CN" altLang="zh-CN" sz="1200" kern="1200" dirty="0" smtClean="0">
                <a:solidFill>
                  <a:schemeClr val="tx1"/>
                </a:solidFill>
                <a:effectLst/>
                <a:latin typeface="+mn-lt"/>
                <a:ea typeface="+mn-ea"/>
                <a:cs typeface="+mn-cs"/>
              </a:rPr>
              <a:t>年，为香港主板上市公司（股票代码</a:t>
            </a:r>
            <a:r>
              <a:rPr lang="en-US" altLang="zh-CN" sz="1200" kern="1200" dirty="0" smtClean="0">
                <a:solidFill>
                  <a:schemeClr val="tx1"/>
                </a:solidFill>
                <a:effectLst/>
                <a:latin typeface="+mn-lt"/>
                <a:ea typeface="+mn-ea"/>
                <a:cs typeface="+mn-cs"/>
              </a:rPr>
              <a:t>354</a:t>
            </a:r>
            <a:r>
              <a:rPr lang="zh-CN" altLang="zh-CN" sz="1200" kern="1200" dirty="0" smtClean="0">
                <a:solidFill>
                  <a:schemeClr val="tx1"/>
                </a:solidFill>
                <a:effectLst/>
                <a:latin typeface="+mn-lt"/>
                <a:ea typeface="+mn-ea"/>
                <a:cs typeface="+mn-cs"/>
              </a:rPr>
              <a:t>）。中软国际在中国北京、西安、南京、深圳、上海、香港等</a:t>
            </a:r>
            <a:r>
              <a:rPr lang="en-US" altLang="zh-CN" sz="1200" kern="1200" dirty="0" smtClean="0">
                <a:solidFill>
                  <a:schemeClr val="tx1"/>
                </a:solidFill>
                <a:effectLst/>
                <a:latin typeface="+mn-lt"/>
                <a:ea typeface="+mn-ea"/>
                <a:cs typeface="+mn-cs"/>
              </a:rPr>
              <a:t>28</a:t>
            </a:r>
            <a:r>
              <a:rPr lang="zh-CN" altLang="zh-CN" sz="1200" kern="1200" dirty="0" smtClean="0">
                <a:solidFill>
                  <a:schemeClr val="tx1"/>
                </a:solidFill>
                <a:effectLst/>
                <a:latin typeface="+mn-lt"/>
                <a:ea typeface="+mn-ea"/>
                <a:cs typeface="+mn-cs"/>
              </a:rPr>
              <a:t>个城市，及美国、墨西哥、日本、印度、马来西亚、新加坡、罗马尼亚等国的</a:t>
            </a:r>
            <a:r>
              <a:rPr lang="en-US" altLang="zh-CN" sz="1200" kern="1200" dirty="0" smtClean="0">
                <a:solidFill>
                  <a:schemeClr val="tx1"/>
                </a:solidFill>
                <a:effectLst/>
                <a:latin typeface="+mn-lt"/>
                <a:ea typeface="+mn-ea"/>
                <a:cs typeface="+mn-cs"/>
              </a:rPr>
              <a:t>18</a:t>
            </a:r>
            <a:r>
              <a:rPr lang="zh-CN" altLang="zh-CN" sz="1200" kern="1200" dirty="0" smtClean="0">
                <a:solidFill>
                  <a:schemeClr val="tx1"/>
                </a:solidFill>
                <a:effectLst/>
                <a:latin typeface="+mn-lt"/>
                <a:ea typeface="+mn-ea"/>
                <a:cs typeface="+mn-cs"/>
              </a:rPr>
              <a:t>个城市拥有分支机构，全球员工超过</a:t>
            </a:r>
            <a:r>
              <a:rPr lang="en-US" altLang="zh-CN" sz="1200" kern="1200" dirty="0" smtClean="0">
                <a:solidFill>
                  <a:schemeClr val="tx1"/>
                </a:solidFill>
                <a:effectLst/>
                <a:latin typeface="+mn-lt"/>
                <a:ea typeface="+mn-ea"/>
                <a:cs typeface="+mn-cs"/>
              </a:rPr>
              <a:t>6</a:t>
            </a:r>
            <a:r>
              <a:rPr lang="zh-CN" altLang="zh-CN" sz="1200" kern="1200" dirty="0" smtClean="0">
                <a:solidFill>
                  <a:schemeClr val="tx1"/>
                </a:solidFill>
                <a:effectLst/>
                <a:latin typeface="+mn-lt"/>
                <a:ea typeface="+mn-ea"/>
                <a:cs typeface="+mn-cs"/>
              </a:rPr>
              <a:t>万人，业务规模属国内同类型企业之最。华为、微软均是公司的战略股东。</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中软国际多年蝉联中国软件和信息服务综合竞争力百强企业前十位，是首批通过中国电子信息行业联合会认证的全国信息系统集成及服务大型一级企业。</a:t>
            </a:r>
            <a:r>
              <a:rPr lang="en-US" altLang="zh-CN" sz="1200" kern="1200" dirty="0" smtClean="0">
                <a:solidFill>
                  <a:schemeClr val="tx1"/>
                </a:solidFill>
                <a:effectLst/>
                <a:latin typeface="+mn-lt"/>
                <a:ea typeface="+mn-ea"/>
                <a:cs typeface="+mn-cs"/>
              </a:rPr>
              <a:t>2018</a:t>
            </a:r>
            <a:r>
              <a:rPr lang="zh-CN" altLang="zh-CN" sz="1200" kern="1200" dirty="0" smtClean="0">
                <a:solidFill>
                  <a:schemeClr val="tx1"/>
                </a:solidFill>
                <a:effectLst/>
                <a:latin typeface="+mn-lt"/>
                <a:ea typeface="+mn-ea"/>
                <a:cs typeface="+mn-cs"/>
              </a:rPr>
              <a:t>年，中软国际凭借出色的服务能力和市场的高度认可，再次创造超百亿营收，并且进入了</a:t>
            </a:r>
            <a:r>
              <a:rPr lang="en-US" altLang="zh-CN" sz="1200" kern="1200" dirty="0" smtClean="0">
                <a:solidFill>
                  <a:schemeClr val="tx1"/>
                </a:solidFill>
                <a:effectLst/>
                <a:latin typeface="+mn-lt"/>
                <a:ea typeface="+mn-ea"/>
                <a:cs typeface="+mn-cs"/>
              </a:rPr>
              <a:t>Gartner</a:t>
            </a:r>
            <a:r>
              <a:rPr lang="zh-CN" altLang="zh-CN" sz="1200" kern="1200" dirty="0" smtClean="0">
                <a:solidFill>
                  <a:schemeClr val="tx1"/>
                </a:solidFill>
                <a:effectLst/>
                <a:latin typeface="+mn-lt"/>
                <a:ea typeface="+mn-ea"/>
                <a:cs typeface="+mn-cs"/>
              </a:rPr>
              <a:t>全球</a:t>
            </a:r>
            <a:r>
              <a:rPr lang="en-US" altLang="zh-CN" sz="1200" kern="1200" dirty="0" smtClean="0">
                <a:solidFill>
                  <a:schemeClr val="tx1"/>
                </a:solidFill>
                <a:effectLst/>
                <a:latin typeface="+mn-lt"/>
                <a:ea typeface="+mn-ea"/>
                <a:cs typeface="+mn-cs"/>
              </a:rPr>
              <a:t>IT</a:t>
            </a:r>
            <a:r>
              <a:rPr lang="zh-CN" altLang="zh-CN" sz="1200" kern="1200" dirty="0" smtClean="0">
                <a:solidFill>
                  <a:schemeClr val="tx1"/>
                </a:solidFill>
                <a:effectLst/>
                <a:latin typeface="+mn-lt"/>
                <a:ea typeface="+mn-ea"/>
                <a:cs typeface="+mn-cs"/>
              </a:rPr>
              <a:t>服务市场份额排名</a:t>
            </a:r>
            <a:r>
              <a:rPr lang="en-US" altLang="zh-CN" sz="1200" kern="1200" dirty="0" smtClean="0">
                <a:solidFill>
                  <a:schemeClr val="tx1"/>
                </a:solidFill>
                <a:effectLst/>
                <a:latin typeface="+mn-lt"/>
                <a:ea typeface="+mn-ea"/>
                <a:cs typeface="+mn-cs"/>
              </a:rPr>
              <a:t>TOP100</a:t>
            </a:r>
            <a:r>
              <a:rPr lang="zh-CN" altLang="zh-CN" sz="1200" kern="1200" dirty="0" smtClean="0">
                <a:solidFill>
                  <a:schemeClr val="tx1"/>
                </a:solidFill>
                <a:effectLst/>
                <a:latin typeface="+mn-lt"/>
                <a:ea typeface="+mn-ea"/>
                <a:cs typeface="+mn-cs"/>
              </a:rPr>
              <a:t>，由此建立了在中国软件服务行业的核心影响力。公司立志在未来实现一千亿元的销售收入，进入世界软件服务领袖企业之行列。</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中软国际应用开发与管理专业沉淀深厚，企业数字化转型的最佳实践和专家人才充沛。公司与华为等战略伙伴一起，构建互联网信息技术服务平台，领先技术变革，提升产业效率，致力于使能软件企业引领发展，服务制造企业转型升级，为政企客户提供“好、快、多、省”的信息技术服务。公司倡导“率真存厚、立志有恒；奋斗为本、成就客户；创造分享、共同成长”的经营理念，是企业值得信赖的专家伙伴。成立</a:t>
            </a:r>
            <a:r>
              <a:rPr lang="en-US" altLang="zh-CN" sz="1200" kern="1200" dirty="0" smtClean="0">
                <a:solidFill>
                  <a:schemeClr val="tx1"/>
                </a:solidFill>
                <a:effectLst/>
                <a:latin typeface="+mn-lt"/>
                <a:ea typeface="+mn-ea"/>
                <a:cs typeface="+mn-cs"/>
              </a:rPr>
              <a:t>20</a:t>
            </a:r>
            <a:r>
              <a:rPr lang="zh-CN" altLang="zh-CN" sz="1200" kern="1200" dirty="0" smtClean="0">
                <a:solidFill>
                  <a:schemeClr val="tx1"/>
                </a:solidFill>
                <a:effectLst/>
                <a:latin typeface="+mn-lt"/>
                <a:ea typeface="+mn-ea"/>
                <a:cs typeface="+mn-cs"/>
              </a:rPr>
              <a:t>年以来，中软国际业务版图逐步扩展，覆盖政府、制造、金融、电信、互联网、能源、航空、教育等行业，在云计算、大数据、工业互联网等技术领域形成了较强优势，与众多财富</a:t>
            </a:r>
            <a:r>
              <a:rPr lang="en-US" altLang="zh-CN" sz="1200" kern="1200" dirty="0" smtClean="0">
                <a:solidFill>
                  <a:schemeClr val="tx1"/>
                </a:solidFill>
                <a:effectLst/>
                <a:latin typeface="+mn-lt"/>
                <a:ea typeface="+mn-ea"/>
                <a:cs typeface="+mn-cs"/>
              </a:rPr>
              <a:t>500</a:t>
            </a:r>
            <a:r>
              <a:rPr lang="zh-CN" altLang="zh-CN" sz="1200" kern="1200" dirty="0" smtClean="0">
                <a:solidFill>
                  <a:schemeClr val="tx1"/>
                </a:solidFill>
                <a:effectLst/>
                <a:latin typeface="+mn-lt"/>
                <a:ea typeface="+mn-ea"/>
                <a:cs typeface="+mn-cs"/>
              </a:rPr>
              <a:t>强企业及大中型客户建立了稳固的合作关系。</a:t>
            </a:r>
            <a:endParaRPr lang="zh-CN"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26B629-BA25-4A7C-BE71-B431F83C785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3ED26C-9C09-4320-BC15-D2E748A1B8B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来源“华为业务群</a:t>
            </a:r>
            <a:r>
              <a:rPr lang="en-US" altLang="zh-CN" dirty="0" smtClean="0"/>
              <a:t>2018</a:t>
            </a:r>
            <a:r>
              <a:rPr lang="zh-CN" altLang="en-US" dirty="0" smtClean="0"/>
              <a:t>年新员工入职培训材料”</a:t>
            </a:r>
            <a:endParaRPr lang="en-US" altLang="zh-CN" dirty="0" smtClean="0"/>
          </a:p>
          <a:p>
            <a:endParaRPr lang="en-US" altLang="zh-CN" dirty="0" smtClean="0"/>
          </a:p>
          <a:p>
            <a:r>
              <a:rPr lang="en-US" altLang="zh-CN" sz="1200" b="0" i="0" kern="1200" dirty="0" smtClean="0">
                <a:solidFill>
                  <a:schemeClr val="tx1"/>
                </a:solidFill>
                <a:effectLst/>
                <a:latin typeface="+mn-lt"/>
                <a:ea typeface="+mn-ea"/>
                <a:cs typeface="+mn-cs"/>
              </a:rPr>
              <a:t>2000</a:t>
            </a:r>
            <a:r>
              <a:rPr lang="zh-CN" altLang="en-US" sz="1200" b="0" i="0" kern="1200" dirty="0" smtClean="0">
                <a:solidFill>
                  <a:schemeClr val="tx1"/>
                </a:solidFill>
                <a:effectLst/>
                <a:latin typeface="+mn-lt"/>
                <a:ea typeface="+mn-ea"/>
                <a:cs typeface="+mn-cs"/>
              </a:rPr>
              <a:t>年</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月注册成立中软国际有限公司；推出自主知识产权应用支撑平台</a:t>
            </a:r>
            <a:r>
              <a:rPr lang="en-US" altLang="zh-CN" sz="1200" b="0" i="0" kern="1200" dirty="0" err="1" smtClean="0">
                <a:solidFill>
                  <a:schemeClr val="tx1"/>
                </a:solidFill>
                <a:effectLst/>
                <a:latin typeface="+mn-lt"/>
                <a:ea typeface="+mn-ea"/>
                <a:cs typeface="+mn-cs"/>
              </a:rPr>
              <a:t>ResourceOne</a:t>
            </a:r>
            <a:r>
              <a:rPr lang="en-US" altLang="zh-CN" sz="1200" b="0" i="0" kern="1200" dirty="0" smtClean="0">
                <a:solidFill>
                  <a:schemeClr val="tx1"/>
                </a:solidFill>
                <a:effectLst/>
                <a:latin typeface="+mn-lt"/>
                <a:ea typeface="+mn-ea"/>
                <a:cs typeface="+mn-cs"/>
              </a:rPr>
              <a:t> V1.0</a:t>
            </a:r>
            <a:r>
              <a:rPr lang="zh-CN" altLang="en-US" sz="1200" b="0" i="0" kern="1200" dirty="0" smtClean="0">
                <a:solidFill>
                  <a:schemeClr val="tx1"/>
                </a:solidFill>
                <a:effectLst/>
                <a:latin typeface="+mn-lt"/>
                <a:ea typeface="+mn-ea"/>
                <a:cs typeface="+mn-cs"/>
              </a:rPr>
              <a:t>。</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2003</a:t>
            </a:r>
            <a:r>
              <a:rPr lang="zh-CN" altLang="en-US" sz="1200" b="0" i="0" kern="1200" dirty="0" smtClean="0">
                <a:solidFill>
                  <a:schemeClr val="tx1"/>
                </a:solidFill>
                <a:effectLst/>
                <a:latin typeface="+mn-lt"/>
                <a:ea typeface="+mn-ea"/>
                <a:cs typeface="+mn-cs"/>
              </a:rPr>
              <a:t>年在香港联合交易所创业板上市，股票代码：</a:t>
            </a:r>
            <a:r>
              <a:rPr lang="en-US" altLang="zh-CN" sz="1200" b="0" i="0" kern="1200" dirty="0" smtClean="0">
                <a:solidFill>
                  <a:schemeClr val="tx1"/>
                </a:solidFill>
                <a:effectLst/>
                <a:latin typeface="+mn-lt"/>
                <a:ea typeface="+mn-ea"/>
                <a:cs typeface="+mn-cs"/>
              </a:rPr>
              <a:t>HKSE.8216</a:t>
            </a:r>
            <a:r>
              <a:rPr lang="zh-CN" altLang="en-US" sz="1200" b="0" i="0" kern="1200" dirty="0" smtClean="0">
                <a:solidFill>
                  <a:schemeClr val="tx1"/>
                </a:solidFill>
                <a:effectLst/>
                <a:latin typeface="+mn-lt"/>
                <a:ea typeface="+mn-ea"/>
                <a:cs typeface="+mn-cs"/>
              </a:rPr>
              <a:t>。</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2008</a:t>
            </a:r>
            <a:r>
              <a:rPr lang="zh-CN" altLang="en-US" sz="1200" b="0" i="0" kern="1200" dirty="0" smtClean="0">
                <a:solidFill>
                  <a:schemeClr val="tx1"/>
                </a:solidFill>
                <a:effectLst/>
                <a:latin typeface="+mn-lt"/>
                <a:ea typeface="+mn-ea"/>
                <a:cs typeface="+mn-cs"/>
              </a:rPr>
              <a:t>年转往香港联合交易所主板上市，股票代码</a:t>
            </a:r>
            <a:r>
              <a:rPr lang="en-US" altLang="zh-CN" sz="1200" b="0" i="0" kern="1200" dirty="0" smtClean="0">
                <a:solidFill>
                  <a:schemeClr val="tx1"/>
                </a:solidFill>
                <a:effectLst/>
                <a:latin typeface="+mn-lt"/>
                <a:ea typeface="+mn-ea"/>
                <a:cs typeface="+mn-cs"/>
              </a:rPr>
              <a:t>354</a:t>
            </a:r>
            <a:r>
              <a:rPr lang="zh-CN" altLang="en-US" sz="1200" b="0" i="0" kern="1200" dirty="0" smtClean="0">
                <a:solidFill>
                  <a:schemeClr val="tx1"/>
                </a:solidFill>
                <a:effectLst/>
                <a:latin typeface="+mn-lt"/>
                <a:ea typeface="+mn-ea"/>
                <a:cs typeface="+mn-cs"/>
              </a:rPr>
              <a:t>。</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2008</a:t>
            </a:r>
            <a:r>
              <a:rPr lang="zh-CN" altLang="en-US" sz="1200" b="0" i="0" kern="1200" dirty="0" smtClean="0">
                <a:solidFill>
                  <a:schemeClr val="tx1"/>
                </a:solidFill>
                <a:effectLst/>
                <a:latin typeface="+mn-lt"/>
                <a:ea typeface="+mn-ea"/>
                <a:cs typeface="+mn-cs"/>
              </a:rPr>
              <a:t>年承接奥运民航安全保卫信息系统项目和奥运食品监管系统项目建设工作。</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2008</a:t>
            </a:r>
            <a:r>
              <a:rPr lang="zh-CN" altLang="en-US" sz="1200" b="0" i="0" kern="1200" dirty="0" smtClean="0">
                <a:solidFill>
                  <a:schemeClr val="tx1"/>
                </a:solidFill>
                <a:effectLst/>
                <a:latin typeface="+mn-lt"/>
                <a:ea typeface="+mn-ea"/>
                <a:cs typeface="+mn-cs"/>
              </a:rPr>
              <a:t>年中标上海申通地铁集团有限公司上海地铁</a:t>
            </a:r>
            <a:r>
              <a:rPr lang="en-US" altLang="zh-CN" sz="1200" b="0" i="0" kern="1200" dirty="0" smtClean="0">
                <a:solidFill>
                  <a:schemeClr val="tx1"/>
                </a:solidFill>
                <a:effectLst/>
                <a:latin typeface="+mn-lt"/>
                <a:ea typeface="+mn-ea"/>
                <a:cs typeface="+mn-cs"/>
              </a:rPr>
              <a:t>7</a:t>
            </a:r>
            <a:r>
              <a:rPr lang="zh-CN" altLang="en-US" sz="1200" b="0" i="0" kern="1200" dirty="0" smtClean="0">
                <a:solidFill>
                  <a:schemeClr val="tx1"/>
                </a:solidFill>
                <a:effectLst/>
                <a:latin typeface="+mn-lt"/>
                <a:ea typeface="+mn-ea"/>
                <a:cs typeface="+mn-cs"/>
              </a:rPr>
              <a:t>号线和</a:t>
            </a:r>
            <a:r>
              <a:rPr lang="en-US" altLang="zh-CN" sz="1200" b="0" i="0" kern="1200" dirty="0" smtClean="0">
                <a:solidFill>
                  <a:schemeClr val="tx1"/>
                </a:solidFill>
                <a:effectLst/>
                <a:latin typeface="+mn-lt"/>
                <a:ea typeface="+mn-ea"/>
                <a:cs typeface="+mn-cs"/>
              </a:rPr>
              <a:t>11</a:t>
            </a:r>
            <a:r>
              <a:rPr lang="zh-CN" altLang="en-US" sz="1200" b="0" i="0" kern="1200" dirty="0" smtClean="0">
                <a:solidFill>
                  <a:schemeClr val="tx1"/>
                </a:solidFill>
                <a:effectLst/>
                <a:latin typeface="+mn-lt"/>
                <a:ea typeface="+mn-ea"/>
                <a:cs typeface="+mn-cs"/>
              </a:rPr>
              <a:t>号线售检票系统</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2008</a:t>
            </a:r>
            <a:r>
              <a:rPr lang="zh-CN" altLang="en-US" sz="1200" b="0" i="0" kern="1200" dirty="0" smtClean="0">
                <a:solidFill>
                  <a:schemeClr val="tx1"/>
                </a:solidFill>
                <a:effectLst/>
                <a:latin typeface="+mn-lt"/>
                <a:ea typeface="+mn-ea"/>
                <a:cs typeface="+mn-cs"/>
              </a:rPr>
              <a:t>年成为</a:t>
            </a:r>
            <a:r>
              <a:rPr lang="en-US" altLang="zh-CN" sz="1200" b="0" i="0" kern="1200" dirty="0" smtClean="0">
                <a:solidFill>
                  <a:schemeClr val="tx1"/>
                </a:solidFill>
                <a:effectLst/>
                <a:latin typeface="+mn-lt"/>
                <a:ea typeface="+mn-ea"/>
                <a:cs typeface="+mn-cs"/>
              </a:rPr>
              <a:t>IBM SOA</a:t>
            </a:r>
            <a:r>
              <a:rPr lang="zh-CN" altLang="en-US" sz="1200" b="0" i="0" kern="1200" dirty="0" smtClean="0">
                <a:solidFill>
                  <a:schemeClr val="tx1"/>
                </a:solidFill>
                <a:effectLst/>
                <a:latin typeface="+mn-lt"/>
                <a:ea typeface="+mn-ea"/>
                <a:cs typeface="+mn-cs"/>
              </a:rPr>
              <a:t>顶级合作伙伴，共同建设中软国际</a:t>
            </a:r>
            <a:r>
              <a:rPr lang="en-US" altLang="zh-CN" sz="1200" b="0" i="0" kern="1200" dirty="0" smtClean="0">
                <a:solidFill>
                  <a:schemeClr val="tx1"/>
                </a:solidFill>
                <a:effectLst/>
                <a:latin typeface="+mn-lt"/>
                <a:ea typeface="+mn-ea"/>
                <a:cs typeface="+mn-cs"/>
              </a:rPr>
              <a:t>SOA</a:t>
            </a:r>
            <a:r>
              <a:rPr lang="zh-CN" altLang="en-US" sz="1200" b="0" i="0" kern="1200" dirty="0" smtClean="0">
                <a:solidFill>
                  <a:schemeClr val="tx1"/>
                </a:solidFill>
                <a:effectLst/>
                <a:latin typeface="+mn-lt"/>
                <a:ea typeface="+mn-ea"/>
                <a:cs typeface="+mn-cs"/>
              </a:rPr>
              <a:t>创新中心。</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2010</a:t>
            </a:r>
            <a:r>
              <a:rPr lang="zh-CN" altLang="en-US" sz="1200" b="0" i="0" kern="1200" dirty="0" smtClean="0">
                <a:solidFill>
                  <a:schemeClr val="tx1"/>
                </a:solidFill>
                <a:effectLst/>
                <a:latin typeface="+mn-lt"/>
                <a:ea typeface="+mn-ea"/>
                <a:cs typeface="+mn-cs"/>
              </a:rPr>
              <a:t>年员工人数突破万人，“端到端”战略布局出现端倪。</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2010</a:t>
            </a:r>
            <a:r>
              <a:rPr lang="zh-CN" altLang="en-US" sz="1200" b="0" i="0" kern="1200" dirty="0" smtClean="0">
                <a:solidFill>
                  <a:schemeClr val="tx1"/>
                </a:solidFill>
                <a:effectLst/>
                <a:latin typeface="+mn-lt"/>
                <a:ea typeface="+mn-ea"/>
                <a:cs typeface="+mn-cs"/>
              </a:rPr>
              <a:t>年配合上海市政府“世博通”手机钱包轨道交通应用项目的实施，成功保障世博票务系统的正常运转。</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2012</a:t>
            </a:r>
            <a:r>
              <a:rPr lang="zh-CN" altLang="en-US" sz="1200" b="0" i="0" kern="1200" dirty="0" smtClean="0">
                <a:solidFill>
                  <a:schemeClr val="tx1"/>
                </a:solidFill>
                <a:effectLst/>
                <a:latin typeface="+mn-lt"/>
                <a:ea typeface="+mn-ea"/>
                <a:cs typeface="+mn-cs"/>
              </a:rPr>
              <a:t>年与阿里云签订战略合作协议，共同开发</a:t>
            </a:r>
            <a:r>
              <a:rPr lang="en-US" altLang="zh-CN" sz="1200" b="0" i="0" kern="1200" dirty="0" smtClean="0">
                <a:solidFill>
                  <a:schemeClr val="tx1"/>
                </a:solidFill>
                <a:effectLst/>
                <a:latin typeface="+mn-lt"/>
                <a:ea typeface="+mn-ea"/>
                <a:cs typeface="+mn-cs"/>
              </a:rPr>
              <a:t>PaaS</a:t>
            </a:r>
            <a:r>
              <a:rPr lang="zh-CN" altLang="en-US" sz="1200" b="0" i="0" kern="1200" dirty="0" smtClean="0">
                <a:solidFill>
                  <a:schemeClr val="tx1"/>
                </a:solidFill>
                <a:effectLst/>
                <a:latin typeface="+mn-lt"/>
                <a:ea typeface="+mn-ea"/>
                <a:cs typeface="+mn-cs"/>
              </a:rPr>
              <a:t>平台，应用了“</a:t>
            </a:r>
            <a:r>
              <a:rPr lang="en-US" altLang="zh-CN" sz="1200" b="0" i="0" kern="1200" dirty="0" smtClean="0">
                <a:solidFill>
                  <a:schemeClr val="tx1"/>
                </a:solidFill>
                <a:effectLst/>
                <a:latin typeface="+mn-lt"/>
                <a:ea typeface="+mn-ea"/>
                <a:cs typeface="+mn-cs"/>
              </a:rPr>
              <a:t>Resource One”</a:t>
            </a:r>
            <a:r>
              <a:rPr lang="zh-CN" altLang="en-US" sz="1200" b="0" i="0" kern="1200" dirty="0" smtClean="0">
                <a:solidFill>
                  <a:schemeClr val="tx1"/>
                </a:solidFill>
                <a:effectLst/>
                <a:latin typeface="+mn-lt"/>
                <a:ea typeface="+mn-ea"/>
                <a:cs typeface="+mn-cs"/>
              </a:rPr>
              <a:t>中间件。</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2012</a:t>
            </a:r>
            <a:r>
              <a:rPr lang="zh-CN" altLang="en-US" sz="1200" b="0" i="0" kern="1200" dirty="0" smtClean="0">
                <a:solidFill>
                  <a:schemeClr val="tx1"/>
                </a:solidFill>
                <a:effectLst/>
                <a:latin typeface="+mn-lt"/>
                <a:ea typeface="+mn-ea"/>
                <a:cs typeface="+mn-cs"/>
              </a:rPr>
              <a:t>年中软国际与华为双方合资组建的中软国际科技服务有限公司在西安高新区正式挂牌成立。</a:t>
            </a:r>
            <a:endParaRPr lang="en-US" altLang="zh-C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smtClean="0">
                <a:solidFill>
                  <a:schemeClr val="tx1"/>
                </a:solidFill>
                <a:effectLst/>
                <a:latin typeface="+mn-lt"/>
                <a:ea typeface="+mn-ea"/>
                <a:cs typeface="+mn-cs"/>
              </a:rPr>
              <a:t>2012</a:t>
            </a:r>
            <a:r>
              <a:rPr lang="zh-CN" altLang="en-US" sz="1200" b="0" i="0" kern="1200" dirty="0" smtClean="0">
                <a:solidFill>
                  <a:schemeClr val="tx1"/>
                </a:solidFill>
                <a:effectLst/>
                <a:latin typeface="+mn-lt"/>
                <a:ea typeface="+mn-ea"/>
                <a:cs typeface="+mn-cs"/>
              </a:rPr>
              <a:t>年在上万家企业参与的竞争中脱颖而出，荣获“</a:t>
            </a:r>
            <a:r>
              <a:rPr lang="en-US" altLang="zh-CN" sz="1200" b="0" i="0" kern="1200" dirty="0" smtClean="0">
                <a:solidFill>
                  <a:schemeClr val="tx1"/>
                </a:solidFill>
                <a:effectLst/>
                <a:latin typeface="+mn-lt"/>
                <a:ea typeface="+mn-ea"/>
                <a:cs typeface="+mn-cs"/>
              </a:rPr>
              <a:t>2011</a:t>
            </a:r>
            <a:r>
              <a:rPr lang="zh-CN" altLang="en-US" sz="1200" b="0" i="0" kern="1200" dirty="0" smtClean="0">
                <a:solidFill>
                  <a:schemeClr val="tx1"/>
                </a:solidFill>
                <a:effectLst/>
                <a:latin typeface="+mn-lt"/>
                <a:ea typeface="+mn-ea"/>
                <a:cs typeface="+mn-cs"/>
              </a:rPr>
              <a:t>年微软首选供货商最有价值奖”，成为十年来惟一入选的中国企业。</a:t>
            </a:r>
            <a:endParaRPr lang="en-US" altLang="zh-C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smtClean="0">
                <a:solidFill>
                  <a:schemeClr val="tx1"/>
                </a:solidFill>
                <a:effectLst/>
                <a:latin typeface="+mn-lt"/>
                <a:ea typeface="+mn-ea"/>
                <a:cs typeface="+mn-cs"/>
              </a:rPr>
              <a:t>2012</a:t>
            </a:r>
            <a:r>
              <a:rPr lang="zh-CN" altLang="en-US" sz="1200" b="0" i="0" kern="1200" dirty="0" smtClean="0">
                <a:solidFill>
                  <a:schemeClr val="tx1"/>
                </a:solidFill>
                <a:effectLst/>
                <a:latin typeface="+mn-lt"/>
                <a:ea typeface="+mn-ea"/>
                <a:cs typeface="+mn-cs"/>
              </a:rPr>
              <a:t>年由公司参与建设的上海地铁金山支线成功运行，是我国首条同时支持国铁车票及交通卡的城际铁路，得到了上海市有关领导的高度赞扬。</a:t>
            </a:r>
            <a:endParaRPr lang="en-US" altLang="zh-C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smtClean="0">
                <a:solidFill>
                  <a:schemeClr val="tx1"/>
                </a:solidFill>
                <a:effectLst/>
                <a:latin typeface="+mn-lt"/>
                <a:ea typeface="+mn-ea"/>
                <a:cs typeface="+mn-cs"/>
              </a:rPr>
              <a:t>2014</a:t>
            </a:r>
            <a:r>
              <a:rPr lang="zh-CN" altLang="en-US" sz="1200" b="0" i="0" kern="1200" dirty="0" smtClean="0">
                <a:solidFill>
                  <a:schemeClr val="tx1"/>
                </a:solidFill>
                <a:effectLst/>
                <a:latin typeface="+mn-lt"/>
                <a:ea typeface="+mn-ea"/>
                <a:cs typeface="+mn-cs"/>
              </a:rPr>
              <a:t>年公司自主研发的</a:t>
            </a:r>
            <a:r>
              <a:rPr lang="en-US" altLang="zh-CN" sz="1200" b="0" i="0" kern="1200" dirty="0" smtClean="0">
                <a:solidFill>
                  <a:schemeClr val="tx1"/>
                </a:solidFill>
                <a:effectLst/>
                <a:latin typeface="+mn-lt"/>
                <a:ea typeface="+mn-ea"/>
                <a:cs typeface="+mn-cs"/>
              </a:rPr>
              <a:t>JointForce</a:t>
            </a:r>
            <a:r>
              <a:rPr lang="zh-CN" altLang="en-US" sz="1200" b="0" i="0" kern="1200" dirty="0" smtClean="0">
                <a:solidFill>
                  <a:schemeClr val="tx1"/>
                </a:solidFill>
                <a:effectLst/>
                <a:latin typeface="+mn-lt"/>
                <a:ea typeface="+mn-ea"/>
                <a:cs typeface="+mn-cs"/>
              </a:rPr>
              <a:t>平台在北京宣布正式公测</a:t>
            </a:r>
            <a:endParaRPr lang="zh-CN" altLang="en-US"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2015</a:t>
            </a:r>
            <a:r>
              <a:rPr lang="zh-CN" altLang="en-US" sz="1200" b="0" i="0" kern="1200" dirty="0" smtClean="0">
                <a:solidFill>
                  <a:schemeClr val="tx1"/>
                </a:solidFill>
                <a:effectLst/>
                <a:latin typeface="+mn-lt"/>
                <a:ea typeface="+mn-ea"/>
                <a:cs typeface="+mn-cs"/>
              </a:rPr>
              <a:t>年“解放号”商用发布会在京举行，启动了产业变革之路。</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2015</a:t>
            </a:r>
            <a:r>
              <a:rPr lang="zh-CN" altLang="en-US" sz="1200" b="0" i="0" kern="1200" dirty="0" smtClean="0">
                <a:solidFill>
                  <a:schemeClr val="tx1"/>
                </a:solidFill>
                <a:effectLst/>
                <a:latin typeface="+mn-lt"/>
                <a:ea typeface="+mn-ea"/>
                <a:cs typeface="+mn-cs"/>
              </a:rPr>
              <a:t>年宣布成立技术与专业服务集团（</a:t>
            </a:r>
            <a:r>
              <a:rPr lang="en-US" altLang="zh-CN" sz="1200" b="0" i="0" kern="1200" dirty="0" smtClean="0">
                <a:solidFill>
                  <a:schemeClr val="tx1"/>
                </a:solidFill>
                <a:effectLst/>
                <a:latin typeface="+mn-lt"/>
                <a:ea typeface="+mn-ea"/>
                <a:cs typeface="+mn-cs"/>
              </a:rPr>
              <a:t>TPG</a:t>
            </a:r>
            <a:r>
              <a:rPr lang="zh-CN" altLang="en-US" sz="1200" b="0" i="0" kern="1200" dirty="0" smtClean="0">
                <a:solidFill>
                  <a:schemeClr val="tx1"/>
                </a:solidFill>
                <a:effectLst/>
                <a:latin typeface="+mn-lt"/>
                <a:ea typeface="+mn-ea"/>
                <a:cs typeface="+mn-cs"/>
              </a:rPr>
              <a:t>）和互联网</a:t>
            </a:r>
            <a:r>
              <a:rPr lang="en-US" altLang="zh-CN" sz="1200" b="0" i="0" kern="1200" dirty="0" smtClean="0">
                <a:solidFill>
                  <a:schemeClr val="tx1"/>
                </a:solidFill>
                <a:effectLst/>
                <a:latin typeface="+mn-lt"/>
                <a:ea typeface="+mn-ea"/>
                <a:cs typeface="+mn-cs"/>
              </a:rPr>
              <a:t>IT</a:t>
            </a:r>
            <a:r>
              <a:rPr lang="zh-CN" altLang="en-US" sz="1200" b="0" i="0" kern="1200" dirty="0" smtClean="0">
                <a:solidFill>
                  <a:schemeClr val="tx1"/>
                </a:solidFill>
                <a:effectLst/>
                <a:latin typeface="+mn-lt"/>
                <a:ea typeface="+mn-ea"/>
                <a:cs typeface="+mn-cs"/>
              </a:rPr>
              <a:t>服务集团（</a:t>
            </a:r>
            <a:r>
              <a:rPr lang="en-US" altLang="zh-CN" sz="1200" b="0" i="0" kern="1200" dirty="0" smtClean="0">
                <a:solidFill>
                  <a:schemeClr val="tx1"/>
                </a:solidFill>
                <a:effectLst/>
                <a:latin typeface="+mn-lt"/>
                <a:ea typeface="+mn-ea"/>
                <a:cs typeface="+mn-cs"/>
              </a:rPr>
              <a:t>IIG</a:t>
            </a:r>
            <a:r>
              <a:rPr lang="zh-CN" altLang="en-US" sz="1200" b="0" i="0" kern="1200" dirty="0" smtClean="0">
                <a:solidFill>
                  <a:schemeClr val="tx1"/>
                </a:solidFill>
                <a:effectLst/>
                <a:latin typeface="+mn-lt"/>
                <a:ea typeface="+mn-ea"/>
                <a:cs typeface="+mn-cs"/>
              </a:rPr>
              <a:t>）。</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2016</a:t>
            </a:r>
            <a:r>
              <a:rPr lang="zh-CN" altLang="en-US" sz="1200" b="0" i="0" kern="1200" dirty="0" smtClean="0">
                <a:solidFill>
                  <a:schemeClr val="tx1"/>
                </a:solidFill>
                <a:effectLst/>
                <a:latin typeface="+mn-lt"/>
                <a:ea typeface="+mn-ea"/>
                <a:cs typeface="+mn-cs"/>
              </a:rPr>
              <a:t>年与腾讯达成战略协议，成为腾讯云最高级别的渠道合作伙伴。</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2017</a:t>
            </a:r>
            <a:r>
              <a:rPr lang="zh-CN" altLang="en-US" sz="1200" b="0" i="0" kern="1200" dirty="0" smtClean="0">
                <a:solidFill>
                  <a:schemeClr val="tx1"/>
                </a:solidFill>
                <a:effectLst/>
                <a:latin typeface="+mn-lt"/>
                <a:ea typeface="+mn-ea"/>
                <a:cs typeface="+mn-cs"/>
              </a:rPr>
              <a:t>年中软国际执行承办的首届“全球程序员节</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西安”圆满落幕，各路软件大咖金秋时节荟聚西安，评选出十大“功勋程序员”代表，共同打造属于程序员自己的顶级盛会。</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2017</a:t>
            </a:r>
            <a:r>
              <a:rPr lang="zh-CN" altLang="en-US" sz="1200" b="0" i="0" kern="1200" dirty="0" smtClean="0">
                <a:solidFill>
                  <a:schemeClr val="tx1"/>
                </a:solidFill>
                <a:effectLst/>
                <a:latin typeface="+mn-lt"/>
                <a:ea typeface="+mn-ea"/>
                <a:cs typeface="+mn-cs"/>
              </a:rPr>
              <a:t>年中软国际与百度签署战略合作协议 进军人工智能服务蓝海市场。</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2017</a:t>
            </a:r>
            <a:r>
              <a:rPr lang="zh-CN" altLang="en-US" sz="1200" b="0" i="0" kern="1200" dirty="0" smtClean="0">
                <a:solidFill>
                  <a:schemeClr val="tx1"/>
                </a:solidFill>
                <a:effectLst/>
                <a:latin typeface="+mn-lt"/>
                <a:ea typeface="+mn-ea"/>
                <a:cs typeface="+mn-cs"/>
              </a:rPr>
              <a:t>年中软国际签约成为华为云首位同舟共济合作伙伴。</a:t>
            </a:r>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2018</a:t>
            </a:r>
            <a:r>
              <a:rPr lang="zh-CN" altLang="en-US" sz="1200" b="0" i="0" kern="1200" dirty="0" smtClean="0">
                <a:solidFill>
                  <a:schemeClr val="tx1"/>
                </a:solidFill>
                <a:effectLst/>
                <a:latin typeface="+mn-lt"/>
                <a:ea typeface="+mn-ea"/>
                <a:cs typeface="+mn-cs"/>
              </a:rPr>
              <a:t>年中软国际成为华为云市场开拓第一贡献者，进入华为</a:t>
            </a:r>
            <a:r>
              <a:rPr lang="en-US" altLang="zh-CN" sz="1200" b="0" i="0" kern="1200" dirty="0" smtClean="0">
                <a:solidFill>
                  <a:schemeClr val="tx1"/>
                </a:solidFill>
                <a:effectLst/>
                <a:latin typeface="+mn-lt"/>
                <a:ea typeface="+mn-ea"/>
                <a:cs typeface="+mn-cs"/>
              </a:rPr>
              <a:t>SD</a:t>
            </a:r>
            <a:r>
              <a:rPr lang="zh-CN" altLang="en-US" sz="1200" b="0" i="0" kern="1200" dirty="0" smtClean="0">
                <a:solidFill>
                  <a:schemeClr val="tx1"/>
                </a:solidFill>
                <a:effectLst/>
                <a:latin typeface="+mn-lt"/>
                <a:ea typeface="+mn-ea"/>
                <a:cs typeface="+mn-cs"/>
              </a:rPr>
              <a:t>计划。云集服务、工业互联网使能平台</a:t>
            </a:r>
            <a:endParaRPr lang="en-US" altLang="zh-CN" sz="1200" b="0"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26B629-BA25-4A7C-BE71-B431F83C785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effectLst/>
                <a:latin typeface="+mn-lt"/>
                <a:ea typeface="+mn-ea"/>
                <a:cs typeface="+mn-cs"/>
              </a:rPr>
              <a:t>数据来源与</a:t>
            </a:r>
            <a:r>
              <a:rPr lang="en-US" altLang="zh-CN" sz="1200" kern="1200" dirty="0" smtClean="0">
                <a:solidFill>
                  <a:schemeClr val="tx1"/>
                </a:solidFill>
                <a:effectLst/>
                <a:latin typeface="+mn-lt"/>
                <a:ea typeface="+mn-ea"/>
                <a:cs typeface="+mn-cs"/>
              </a:rPr>
              <a:t>2018</a:t>
            </a:r>
            <a:r>
              <a:rPr lang="zh-CN" altLang="en-US" sz="1200" kern="1200" dirty="0" smtClean="0">
                <a:solidFill>
                  <a:schemeClr val="tx1"/>
                </a:solidFill>
                <a:effectLst/>
                <a:latin typeface="+mn-lt"/>
                <a:ea typeface="+mn-ea"/>
                <a:cs typeface="+mn-cs"/>
              </a:rPr>
              <a:t>年财报和</a:t>
            </a:r>
            <a:r>
              <a:rPr lang="zh-CN" altLang="en-US" dirty="0" smtClean="0"/>
              <a:t>“华为业务群</a:t>
            </a:r>
            <a:r>
              <a:rPr lang="en-US" altLang="zh-CN" dirty="0" smtClean="0"/>
              <a:t>2018</a:t>
            </a:r>
            <a:r>
              <a:rPr lang="zh-CN" altLang="en-US" dirty="0" smtClean="0"/>
              <a:t>年新员工入职培训材料”</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电信应用的解决方案软件，移动支付领域技术保持领先，也是唯一的</a:t>
            </a:r>
            <a:r>
              <a:rPr lang="en-US" altLang="zh-CN" sz="1200" kern="1200" dirty="0" smtClean="0">
                <a:solidFill>
                  <a:schemeClr val="tx1"/>
                </a:solidFill>
                <a:effectLst/>
                <a:latin typeface="+mn-lt"/>
                <a:ea typeface="+mn-ea"/>
                <a:cs typeface="+mn-cs"/>
              </a:rPr>
              <a:t>DSV</a:t>
            </a:r>
            <a:r>
              <a:rPr lang="zh-CN" altLang="zh-CN" sz="1200" kern="1200" dirty="0" smtClean="0">
                <a:solidFill>
                  <a:schemeClr val="tx1"/>
                </a:solidFill>
                <a:effectLst/>
                <a:latin typeface="+mn-lt"/>
                <a:ea typeface="+mn-ea"/>
                <a:cs typeface="+mn-cs"/>
              </a:rPr>
              <a:t>供应商，已在全球多个国家成功交付。与华为一起为巴基斯坦、毛里求斯、加纳、刚果、坦桑尼亚、缅甸等国家提供移动支付解决方案。在一些国家比如缅甸，集团给客户提供端到端的解决方案，包括需求分析、设计、实施。</a:t>
            </a:r>
            <a:endParaRPr lang="zh-CN"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是汇丰银行四个</a:t>
            </a:r>
            <a:r>
              <a:rPr lang="zh-CN" altLang="en-US" sz="1200" kern="1200" dirty="0" smtClean="0">
                <a:solidFill>
                  <a:schemeClr val="tx1"/>
                </a:solidFill>
                <a:effectLst/>
                <a:latin typeface="+mn-lt"/>
                <a:ea typeface="+mn-ea"/>
                <a:cs typeface="+mn-cs"/>
              </a:rPr>
              <a:t>提交中心唯一一个在亚洲的</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mn-ea"/>
                <a:cs typeface="+mn-cs"/>
              </a:rPr>
              <a:t>中软国际是微软在中国第一家“全球首席供货商</a:t>
            </a:r>
            <a:r>
              <a:rPr lang="en-US" altLang="zh-CN" sz="1200" kern="1200" dirty="0" smtClean="0">
                <a:solidFill>
                  <a:schemeClr val="tx1"/>
                </a:solidFill>
                <a:effectLst/>
                <a:latin typeface="+mn-lt"/>
                <a:ea typeface="+mn-ea"/>
                <a:cs typeface="+mn-cs"/>
              </a:rPr>
              <a:t>(Global Premier Vender)</a:t>
            </a:r>
            <a:r>
              <a:rPr lang="zh-CN" altLang="zh-CN" sz="1200" kern="1200" dirty="0" smtClean="0">
                <a:solidFill>
                  <a:schemeClr val="tx1"/>
                </a:solidFill>
                <a:effectLst/>
                <a:latin typeface="+mn-lt"/>
                <a:ea typeface="+mn-ea"/>
                <a:cs typeface="+mn-cs"/>
              </a:rPr>
              <a:t>”和微软全球最有价值供货商。</a:t>
            </a:r>
            <a:r>
              <a:rPr lang="en-US" altLang="zh-CN" sz="1200" kern="1200" dirty="0" smtClean="0">
                <a:solidFill>
                  <a:schemeClr val="tx1"/>
                </a:solidFill>
                <a:effectLst/>
                <a:latin typeface="+mn-lt"/>
                <a:ea typeface="+mn-ea"/>
                <a:cs typeface="+mn-cs"/>
              </a:rPr>
              <a:t>2013</a:t>
            </a:r>
            <a:r>
              <a:rPr lang="zh-CN" altLang="zh-CN" sz="1200" kern="1200" dirty="0" smtClean="0">
                <a:solidFill>
                  <a:schemeClr val="tx1"/>
                </a:solidFill>
                <a:effectLst/>
                <a:latin typeface="+mn-lt"/>
                <a:ea typeface="+mn-ea"/>
                <a:cs typeface="+mn-cs"/>
              </a:rPr>
              <a:t>年，全资收购微软集成服务的首选供货商</a:t>
            </a:r>
            <a:r>
              <a:rPr lang="en-US" altLang="zh-CN" sz="1200" kern="1200" dirty="0" smtClean="0">
                <a:solidFill>
                  <a:schemeClr val="tx1"/>
                </a:solidFill>
                <a:effectLst/>
                <a:latin typeface="+mn-lt"/>
                <a:ea typeface="+mn-ea"/>
                <a:cs typeface="+mn-cs"/>
              </a:rPr>
              <a:t>Catapult</a:t>
            </a:r>
            <a:r>
              <a:rPr lang="zh-CN" altLang="zh-CN" sz="1200" kern="1200" dirty="0" smtClean="0">
                <a:solidFill>
                  <a:schemeClr val="tx1"/>
                </a:solidFill>
                <a:effectLst/>
                <a:latin typeface="+mn-lt"/>
                <a:ea typeface="+mn-ea"/>
                <a:cs typeface="+mn-cs"/>
              </a:rPr>
              <a:t>，业务专家覆盖微软全线产品。在</a:t>
            </a:r>
            <a:r>
              <a:rPr lang="en-US" altLang="zh-CN" sz="1200" kern="1200" dirty="0" smtClean="0">
                <a:solidFill>
                  <a:schemeClr val="tx1"/>
                </a:solidFill>
                <a:effectLst/>
                <a:latin typeface="+mn-lt"/>
                <a:ea typeface="+mn-ea"/>
                <a:cs typeface="+mn-cs"/>
              </a:rPr>
              <a:t>2015</a:t>
            </a:r>
            <a:r>
              <a:rPr lang="zh-CN" altLang="zh-CN" sz="1200" kern="1200" dirty="0" smtClean="0">
                <a:solidFill>
                  <a:schemeClr val="tx1"/>
                </a:solidFill>
                <a:effectLst/>
                <a:latin typeface="+mn-lt"/>
                <a:ea typeface="+mn-ea"/>
                <a:cs typeface="+mn-cs"/>
              </a:rPr>
              <a:t>年，</a:t>
            </a:r>
            <a:r>
              <a:rPr lang="en-US" altLang="zh-CN" sz="1200" kern="1200" dirty="0" smtClean="0">
                <a:solidFill>
                  <a:schemeClr val="tx1"/>
                </a:solidFill>
                <a:effectLst/>
                <a:latin typeface="+mn-lt"/>
                <a:ea typeface="+mn-ea"/>
                <a:cs typeface="+mn-cs"/>
              </a:rPr>
              <a:t>Catapult</a:t>
            </a:r>
            <a:r>
              <a:rPr lang="zh-CN" altLang="zh-CN" sz="1200" kern="1200" dirty="0" smtClean="0">
                <a:solidFill>
                  <a:schemeClr val="tx1"/>
                </a:solidFill>
                <a:effectLst/>
                <a:latin typeface="+mn-lt"/>
                <a:ea typeface="+mn-ea"/>
                <a:cs typeface="+mn-cs"/>
              </a:rPr>
              <a:t>获得了</a:t>
            </a:r>
            <a:r>
              <a:rPr lang="en-US" altLang="zh-CN" sz="1200" kern="1200" dirty="0" smtClean="0">
                <a:solidFill>
                  <a:schemeClr val="tx1"/>
                </a:solidFill>
                <a:effectLst/>
                <a:latin typeface="+mn-lt"/>
                <a:ea typeface="+mn-ea"/>
                <a:cs typeface="+mn-cs"/>
              </a:rPr>
              <a:t>11</a:t>
            </a:r>
            <a:r>
              <a:rPr lang="zh-CN" altLang="zh-CN" sz="1200" kern="1200" dirty="0" smtClean="0">
                <a:solidFill>
                  <a:schemeClr val="tx1"/>
                </a:solidFill>
                <a:effectLst/>
                <a:latin typeface="+mn-lt"/>
                <a:ea typeface="+mn-ea"/>
                <a:cs typeface="+mn-cs"/>
              </a:rPr>
              <a:t>项微软金牌能力和</a:t>
            </a:r>
            <a:r>
              <a:rPr lang="en-US" altLang="zh-CN" sz="1200" kern="1200" dirty="0" smtClean="0">
                <a:solidFill>
                  <a:schemeClr val="tx1"/>
                </a:solidFill>
                <a:effectLst/>
                <a:latin typeface="+mn-lt"/>
                <a:ea typeface="+mn-ea"/>
                <a:cs typeface="+mn-cs"/>
              </a:rPr>
              <a:t>2</a:t>
            </a:r>
            <a:r>
              <a:rPr lang="zh-CN" altLang="zh-CN" sz="1200" kern="1200" dirty="0" smtClean="0">
                <a:solidFill>
                  <a:schemeClr val="tx1"/>
                </a:solidFill>
                <a:effectLst/>
                <a:latin typeface="+mn-lt"/>
                <a:ea typeface="+mn-ea"/>
                <a:cs typeface="+mn-cs"/>
              </a:rPr>
              <a:t>项银牌能力，并获得了包括</a:t>
            </a:r>
            <a:r>
              <a:rPr lang="en-US" altLang="zh-CN" sz="1200" kern="1200" dirty="0" smtClean="0">
                <a:solidFill>
                  <a:schemeClr val="tx1"/>
                </a:solidFill>
                <a:effectLst/>
                <a:latin typeface="+mn-lt"/>
                <a:ea typeface="+mn-ea"/>
                <a:cs typeface="+mn-cs"/>
              </a:rPr>
              <a:t>20</a:t>
            </a:r>
            <a:r>
              <a:rPr lang="zh-CN" altLang="zh-CN" sz="1200" kern="1200" dirty="0" smtClean="0">
                <a:solidFill>
                  <a:schemeClr val="tx1"/>
                </a:solidFill>
                <a:effectLst/>
                <a:latin typeface="+mn-lt"/>
                <a:ea typeface="+mn-ea"/>
                <a:cs typeface="+mn-cs"/>
              </a:rPr>
              <a:t>个最有潜力的</a:t>
            </a:r>
            <a:r>
              <a:rPr lang="en-US" altLang="zh-CN" sz="1200" kern="1200" dirty="0" smtClean="0">
                <a:solidFill>
                  <a:schemeClr val="tx1"/>
                </a:solidFill>
                <a:effectLst/>
                <a:latin typeface="+mn-lt"/>
                <a:ea typeface="+mn-ea"/>
                <a:cs typeface="+mn-cs"/>
              </a:rPr>
              <a:t>Azure</a:t>
            </a:r>
            <a:r>
              <a:rPr lang="zh-CN" altLang="zh-CN" sz="1200" kern="1200" dirty="0" smtClean="0">
                <a:solidFill>
                  <a:schemeClr val="tx1"/>
                </a:solidFill>
                <a:effectLst/>
                <a:latin typeface="+mn-lt"/>
                <a:ea typeface="+mn-ea"/>
                <a:cs typeface="+mn-cs"/>
              </a:rPr>
              <a:t>解决方案供应商在内的多个奖项。为微软全球客户提供服务。</a:t>
            </a:r>
            <a:endParaRPr lang="zh-CN" altLang="en-US" dirty="0" smtClean="0"/>
          </a:p>
          <a:p>
            <a:r>
              <a:rPr lang="zh-CN" altLang="zh-CN" sz="1200" kern="1200" dirty="0" smtClean="0">
                <a:solidFill>
                  <a:schemeClr val="tx1"/>
                </a:solidFill>
                <a:effectLst/>
                <a:latin typeface="+mn-lt"/>
                <a:ea typeface="+mn-ea"/>
                <a:cs typeface="+mn-cs"/>
              </a:rPr>
              <a:t>全球提交中心之一（另外三个均在印度）</a:t>
            </a:r>
            <a:endParaRPr lang="en-US" altLang="zh-CN" dirty="0" smtClean="0"/>
          </a:p>
        </p:txBody>
      </p:sp>
      <p:sp>
        <p:nvSpPr>
          <p:cNvPr id="4" name="灯片编号占位符 3"/>
          <p:cNvSpPr>
            <a:spLocks noGrp="1"/>
          </p:cNvSpPr>
          <p:nvPr>
            <p:ph type="sldNum" sz="quarter" idx="10"/>
          </p:nvPr>
        </p:nvSpPr>
        <p:spPr/>
        <p:txBody>
          <a:bodyPr/>
          <a:lstStyle/>
          <a:p>
            <a:fld id="{A626B629-BA25-4A7C-BE71-B431F83C785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smtClean="0">
                <a:solidFill>
                  <a:schemeClr val="tx1"/>
                </a:solidFill>
                <a:effectLst/>
                <a:latin typeface="+mn-lt"/>
                <a:ea typeface="+mn-ea"/>
                <a:cs typeface="+mn-cs"/>
              </a:rPr>
              <a:t>数据来源与</a:t>
            </a:r>
            <a:r>
              <a:rPr lang="en-US" altLang="zh-CN" sz="1200" kern="1200" dirty="0" smtClean="0">
                <a:solidFill>
                  <a:schemeClr val="tx1"/>
                </a:solidFill>
                <a:effectLst/>
                <a:latin typeface="+mn-lt"/>
                <a:ea typeface="+mn-ea"/>
                <a:cs typeface="+mn-cs"/>
              </a:rPr>
              <a:t>2018</a:t>
            </a:r>
            <a:r>
              <a:rPr lang="zh-CN" altLang="en-US" sz="1200" kern="1200" dirty="0" smtClean="0">
                <a:solidFill>
                  <a:schemeClr val="tx1"/>
                </a:solidFill>
                <a:effectLst/>
                <a:latin typeface="+mn-lt"/>
                <a:ea typeface="+mn-ea"/>
                <a:cs typeface="+mn-cs"/>
              </a:rPr>
              <a:t>年财报</a:t>
            </a: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defRPr/>
            </a:pP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bg1"/>
                </a:solidFill>
                <a:latin typeface="FrutigerNext LT Light" pitchFamily="34" charset="0"/>
                <a:ea typeface="华文细黑" panose="02010600040101010101" pitchFamily="2" charset="-122"/>
              </a:rPr>
              <a:t>Revenue (RMB) 2018</a:t>
            </a:r>
            <a:r>
              <a:rPr lang="zh-CN" altLang="en-US" sz="1200" dirty="0" smtClean="0">
                <a:solidFill>
                  <a:schemeClr val="bg1"/>
                </a:solidFill>
                <a:latin typeface="FrutigerNext LT Light" pitchFamily="34" charset="0"/>
                <a:ea typeface="华文细黑" panose="02010600040101010101" pitchFamily="2" charset="-122"/>
              </a:rPr>
              <a:t>年营业收入</a:t>
            </a:r>
            <a:r>
              <a:rPr lang="en-US" altLang="zh-CN" sz="1200" dirty="0" smtClean="0">
                <a:solidFill>
                  <a:schemeClr val="bg1"/>
                </a:solidFill>
                <a:latin typeface="FrutigerNext LT Light" pitchFamily="34" charset="0"/>
                <a:ea typeface="华文细黑" panose="02010600040101010101" pitchFamily="2" charset="-122"/>
              </a:rPr>
              <a:t>105.85</a:t>
            </a:r>
            <a:r>
              <a:rPr lang="zh-CN" altLang="en-US" sz="1200" dirty="0" smtClean="0">
                <a:solidFill>
                  <a:schemeClr val="bg1"/>
                </a:solidFill>
                <a:latin typeface="FrutigerNext LT Light" pitchFamily="34" charset="0"/>
                <a:ea typeface="华文细黑" panose="02010600040101010101" pitchFamily="2" charset="-122"/>
              </a:rPr>
              <a:t>亿</a:t>
            </a: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t>上市至今，服务性收入增长</a:t>
            </a:r>
            <a:r>
              <a:rPr lang="en-US" altLang="zh-CN" sz="1200" dirty="0" smtClean="0"/>
              <a:t>152</a:t>
            </a:r>
            <a:r>
              <a:rPr lang="zh-CN" altLang="en-US" sz="1200" dirty="0" smtClean="0"/>
              <a:t>倍</a:t>
            </a: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bg1"/>
                </a:solidFill>
                <a:latin typeface="FrutigerNext LT Light" pitchFamily="34" charset="0"/>
                <a:ea typeface="华文细黑" panose="02010600040101010101" pitchFamily="2" charset="-122"/>
              </a:rPr>
              <a:t>CAGR </a:t>
            </a:r>
            <a:r>
              <a:rPr lang="en-US" altLang="zh-CN" sz="1200" dirty="0" smtClean="0"/>
              <a:t>2003</a:t>
            </a:r>
            <a:r>
              <a:rPr lang="zh-CN" altLang="en-US" sz="1200" dirty="0" smtClean="0"/>
              <a:t>年上市以来，平均复合增长率</a:t>
            </a:r>
            <a:r>
              <a:rPr lang="en-US" altLang="zh-CN" sz="1200" dirty="0" smtClean="0"/>
              <a:t>41.3%</a:t>
            </a: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t>Global Region  </a:t>
            </a:r>
            <a:r>
              <a:rPr lang="zh-CN" altLang="en-US" sz="1200" dirty="0" smtClean="0"/>
              <a:t>服务于</a:t>
            </a:r>
            <a:r>
              <a:rPr lang="en-US" altLang="zh-CN" sz="1200" dirty="0" smtClean="0"/>
              <a:t>32</a:t>
            </a:r>
            <a:r>
              <a:rPr lang="zh-CN" altLang="en-US" sz="1200" dirty="0" smtClean="0"/>
              <a:t>个国家</a:t>
            </a: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smtClean="0">
                <a:solidFill>
                  <a:schemeClr val="tx1"/>
                </a:solidFill>
                <a:effectLst/>
                <a:latin typeface="+mn-lt"/>
                <a:ea typeface="+mn-ea"/>
                <a:cs typeface="+mn-cs"/>
              </a:rPr>
              <a:t>2017</a:t>
            </a:r>
            <a:r>
              <a:rPr lang="zh-CN" altLang="en-US" sz="1200" b="0" i="0" kern="1200" dirty="0" smtClean="0">
                <a:solidFill>
                  <a:schemeClr val="tx1"/>
                </a:solidFill>
                <a:effectLst/>
                <a:latin typeface="+mn-lt"/>
                <a:ea typeface="+mn-ea"/>
                <a:cs typeface="+mn-cs"/>
              </a:rPr>
              <a:t>（第二届）中国软件和信息技术服务综合竞争力百强企业排名第</a:t>
            </a:r>
            <a:r>
              <a:rPr lang="en-US" altLang="zh-CN" sz="1200" b="0" i="0" kern="1200" dirty="0" smtClean="0">
                <a:solidFill>
                  <a:schemeClr val="tx1"/>
                </a:solidFill>
                <a:effectLst/>
                <a:latin typeface="+mn-lt"/>
                <a:ea typeface="+mn-ea"/>
                <a:cs typeface="+mn-cs"/>
              </a:rPr>
              <a:t>7</a:t>
            </a:r>
            <a:endParaRPr lang="en-US" altLang="zh-C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solidFill>
                  <a:schemeClr val="bg1"/>
                </a:solidFill>
                <a:latin typeface="FrutigerNext LT Light" pitchFamily="34" charset="0"/>
                <a:ea typeface="华文细黑" panose="02010600040101010101" pitchFamily="2" charset="-122"/>
              </a:rPr>
              <a:t>Employees </a:t>
            </a:r>
            <a:r>
              <a:rPr lang="zh-CN" altLang="en-US" sz="1200" dirty="0" smtClean="0">
                <a:solidFill>
                  <a:schemeClr val="bg1"/>
                </a:solidFill>
                <a:latin typeface="FrutigerNext LT Light" pitchFamily="34" charset="0"/>
                <a:ea typeface="华文细黑" panose="02010600040101010101" pitchFamily="2" charset="-122"/>
              </a:rPr>
              <a:t>全球员工总数</a:t>
            </a:r>
            <a:r>
              <a:rPr lang="en-US" altLang="zh-CN" sz="1200" dirty="0" smtClean="0">
                <a:solidFill>
                  <a:schemeClr val="bg1"/>
                </a:solidFill>
                <a:latin typeface="FrutigerNext LT Light" pitchFamily="34" charset="0"/>
                <a:ea typeface="华文细黑" panose="02010600040101010101" pitchFamily="2" charset="-122"/>
              </a:rPr>
              <a:t>60000+</a:t>
            </a:r>
            <a:endParaRPr lang="en-US" altLang="zh-CN" sz="1200" dirty="0" smtClean="0">
              <a:solidFill>
                <a:schemeClr val="bg1"/>
              </a:solidFill>
              <a:latin typeface="FrutigerNext LT Light" pitchFamily="34" charset="0"/>
              <a:ea typeface="华文细黑" panose="0201060004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t>Marketing Status (China)2</a:t>
            </a:r>
            <a:r>
              <a:rPr lang="en-US" altLang="zh-CN" sz="1200" b="0" i="0" kern="1200" dirty="0" smtClean="0">
                <a:solidFill>
                  <a:schemeClr val="tx1"/>
                </a:solidFill>
                <a:effectLst/>
                <a:latin typeface="+mn-lt"/>
                <a:ea typeface="+mn-ea"/>
                <a:cs typeface="+mn-cs"/>
              </a:rPr>
              <a:t>018</a:t>
            </a:r>
            <a:r>
              <a:rPr lang="zh-CN" altLang="en-US" sz="1200" b="0" i="0" kern="1200" dirty="0" smtClean="0">
                <a:solidFill>
                  <a:schemeClr val="tx1"/>
                </a:solidFill>
                <a:effectLst/>
                <a:latin typeface="+mn-lt"/>
                <a:ea typeface="+mn-ea"/>
                <a:cs typeface="+mn-cs"/>
              </a:rPr>
              <a:t>年中国软件业务收入前百家企业第</a:t>
            </a:r>
            <a:r>
              <a:rPr lang="en-US" altLang="zh-CN" sz="1200" b="0" i="0" kern="1200" dirty="0" smtClean="0">
                <a:solidFill>
                  <a:schemeClr val="tx1"/>
                </a:solidFill>
                <a:effectLst/>
                <a:latin typeface="+mn-lt"/>
                <a:ea typeface="+mn-ea"/>
                <a:cs typeface="+mn-cs"/>
              </a:rPr>
              <a:t>13</a:t>
            </a:r>
            <a:r>
              <a:rPr lang="zh-CN" altLang="en-US" sz="1200" b="0" i="0" kern="1200" dirty="0" smtClean="0">
                <a:solidFill>
                  <a:schemeClr val="tx1"/>
                </a:solidFill>
                <a:effectLst/>
                <a:latin typeface="+mn-lt"/>
                <a:ea typeface="+mn-ea"/>
                <a:cs typeface="+mn-cs"/>
              </a:rPr>
              <a:t>名</a:t>
            </a: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dirty="0" smtClean="0"/>
              <a:t>Market Capitalization </a:t>
            </a:r>
            <a:r>
              <a:rPr lang="zh-CN" altLang="en-US" sz="1200" b="0" i="0" kern="1200" dirty="0" smtClean="0">
                <a:solidFill>
                  <a:schemeClr val="tx1"/>
                </a:solidFill>
                <a:effectLst/>
                <a:latin typeface="+mn-lt"/>
                <a:ea typeface="+mn-ea"/>
                <a:cs typeface="+mn-cs"/>
              </a:rPr>
              <a:t>股票市值亦称“股票市价”，股票在市场上的交易价格</a:t>
            </a:r>
            <a:endParaRPr lang="en-US" altLang="zh-CN"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b="0" i="0" kern="1200" dirty="0" smtClean="0">
                <a:solidFill>
                  <a:schemeClr val="tx1"/>
                </a:solidFill>
                <a:effectLst/>
                <a:latin typeface="+mn-lt"/>
                <a:ea typeface="+mn-ea"/>
                <a:cs typeface="+mn-cs"/>
              </a:rPr>
              <a:t>公司上市以来连续</a:t>
            </a:r>
            <a:r>
              <a:rPr lang="en-US" altLang="zh-CN" sz="1200" b="0" i="0" kern="1200" dirty="0" smtClean="0">
                <a:solidFill>
                  <a:schemeClr val="tx1"/>
                </a:solidFill>
                <a:effectLst/>
                <a:latin typeface="+mn-lt"/>
                <a:ea typeface="+mn-ea"/>
                <a:cs typeface="+mn-cs"/>
              </a:rPr>
              <a:t>12</a:t>
            </a:r>
            <a:r>
              <a:rPr lang="zh-CN" altLang="en-US" sz="1200" b="0" i="0" kern="1200" dirty="0" smtClean="0">
                <a:solidFill>
                  <a:schemeClr val="tx1"/>
                </a:solidFill>
                <a:effectLst/>
                <a:latin typeface="+mn-lt"/>
                <a:ea typeface="+mn-ea"/>
                <a:cs typeface="+mn-cs"/>
              </a:rPr>
              <a:t>年营业收入持续增长</a:t>
            </a:r>
            <a:endParaRPr lang="en-US" altLang="zh-CN" sz="1200" b="0"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26B629-BA25-4A7C-BE71-B431F83C785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数据来源于</a:t>
            </a:r>
            <a:r>
              <a:rPr lang="en-US" altLang="zh-CN" dirty="0" smtClean="0"/>
              <a:t>2018</a:t>
            </a:r>
            <a:r>
              <a:rPr lang="zh-CN" altLang="en-US" dirty="0" smtClean="0"/>
              <a:t>年财报和官网历史新闻</a:t>
            </a:r>
            <a:endParaRPr lang="en-US" altLang="zh-CN" dirty="0" smtClean="0"/>
          </a:p>
          <a:p>
            <a:endParaRPr lang="en-US" altLang="zh-CN" dirty="0" smtClean="0"/>
          </a:p>
          <a:p>
            <a:r>
              <a:rPr lang="zh-CN" altLang="en-US" dirty="0" smtClean="0"/>
              <a:t>胶片的三个层次</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smtClean="0"/>
              <a:t>1</a:t>
            </a:r>
            <a:r>
              <a:rPr lang="zh-CN" altLang="en-US" dirty="0" smtClean="0"/>
              <a:t>、中软国际营业收入</a:t>
            </a:r>
            <a:r>
              <a:rPr lang="en-US" altLang="zh-CN" dirty="0" smtClean="0"/>
              <a:t>12</a:t>
            </a:r>
            <a:r>
              <a:rPr lang="zh-CN" altLang="en-US" dirty="0" smtClean="0"/>
              <a:t>年业绩连续增长，</a:t>
            </a:r>
            <a:r>
              <a:rPr lang="en-US" altLang="zh-CN" dirty="0" smtClean="0"/>
              <a:t>2018</a:t>
            </a:r>
            <a:r>
              <a:rPr lang="zh-CN" altLang="en-US" dirty="0" smtClean="0"/>
              <a:t>年营业收入</a:t>
            </a:r>
            <a:r>
              <a:rPr lang="en-US" altLang="zh-CN" dirty="0" smtClean="0"/>
              <a:t>105.85</a:t>
            </a:r>
            <a:r>
              <a:rPr lang="zh-CN" altLang="en-US" dirty="0" smtClean="0"/>
              <a:t>亿元，</a:t>
            </a:r>
            <a:r>
              <a:rPr lang="zh-CN" altLang="zh-CN" sz="1200" kern="1200" dirty="0" smtClean="0">
                <a:solidFill>
                  <a:schemeClr val="tx1"/>
                </a:solidFill>
                <a:effectLst/>
                <a:latin typeface="+mn-lt"/>
                <a:ea typeface="+mn-ea"/>
                <a:cs typeface="+mn-cs"/>
              </a:rPr>
              <a:t>公司近</a:t>
            </a:r>
            <a:r>
              <a:rPr lang="en-US" altLang="zh-CN" sz="1200" kern="1200" dirty="0" smtClean="0">
                <a:solidFill>
                  <a:schemeClr val="tx1"/>
                </a:solidFill>
                <a:effectLst/>
                <a:latin typeface="+mn-lt"/>
                <a:ea typeface="+mn-ea"/>
                <a:cs typeface="+mn-cs"/>
              </a:rPr>
              <a:t>10</a:t>
            </a:r>
            <a:r>
              <a:rPr lang="zh-CN" altLang="zh-CN" sz="1200" kern="1200" dirty="0" smtClean="0">
                <a:solidFill>
                  <a:schemeClr val="tx1"/>
                </a:solidFill>
                <a:effectLst/>
                <a:latin typeface="+mn-lt"/>
                <a:ea typeface="+mn-ea"/>
                <a:cs typeface="+mn-cs"/>
              </a:rPr>
              <a:t>年的复合增长率超过了</a:t>
            </a:r>
            <a:r>
              <a:rPr lang="en-US" altLang="zh-CN" sz="1200" kern="1200" dirty="0" smtClean="0">
                <a:solidFill>
                  <a:schemeClr val="tx1"/>
                </a:solidFill>
                <a:effectLst/>
                <a:latin typeface="+mn-lt"/>
                <a:ea typeface="+mn-ea"/>
                <a:cs typeface="+mn-cs"/>
              </a:rPr>
              <a:t>30%</a:t>
            </a:r>
            <a:endParaRPr lang="en-US" altLang="zh-CN" dirty="0" smtClean="0"/>
          </a:p>
          <a:p>
            <a:r>
              <a:rPr lang="en-US" altLang="zh-CN" dirty="0" smtClean="0"/>
              <a:t>2</a:t>
            </a:r>
            <a:r>
              <a:rPr lang="zh-CN" altLang="en-US" dirty="0" smtClean="0"/>
              <a:t>、</a:t>
            </a:r>
            <a:r>
              <a:rPr lang="en-US" altLang="zh-CN" dirty="0" smtClean="0"/>
              <a:t>2018</a:t>
            </a:r>
            <a:r>
              <a:rPr lang="zh-CN" altLang="en-US" dirty="0" smtClean="0"/>
              <a:t>年软件行业综合竞争力排行第七名，</a:t>
            </a:r>
            <a:r>
              <a:rPr lang="en-US" altLang="zh-CN" dirty="0" smtClean="0"/>
              <a:t>2017</a:t>
            </a:r>
            <a:r>
              <a:rPr lang="zh-CN" altLang="en-US" dirty="0" smtClean="0"/>
              <a:t>年是第</a:t>
            </a:r>
            <a:r>
              <a:rPr lang="en-US" altLang="zh-CN" dirty="0" smtClean="0"/>
              <a:t>8</a:t>
            </a:r>
            <a:r>
              <a:rPr lang="zh-CN" altLang="en-US" dirty="0" smtClean="0"/>
              <a:t>名，</a:t>
            </a:r>
            <a:r>
              <a:rPr lang="en-US" altLang="zh-CN" dirty="0" smtClean="0"/>
              <a:t>2016</a:t>
            </a:r>
            <a:r>
              <a:rPr lang="zh-CN" altLang="en-US" dirty="0" smtClean="0"/>
              <a:t>年是第</a:t>
            </a:r>
            <a:r>
              <a:rPr lang="en-US" altLang="zh-CN" dirty="0" smtClean="0"/>
              <a:t>9</a:t>
            </a:r>
            <a:r>
              <a:rPr lang="zh-CN" altLang="en-US" dirty="0" smtClean="0"/>
              <a:t>名，共评选三界，排名持续上升</a:t>
            </a:r>
            <a:endParaRPr lang="en-US" altLang="zh-CN" dirty="0" smtClean="0"/>
          </a:p>
          <a:p>
            <a:r>
              <a:rPr lang="en-US" altLang="zh-CN" sz="1200" kern="1200" dirty="0" smtClean="0">
                <a:solidFill>
                  <a:schemeClr val="tx1"/>
                </a:solidFill>
                <a:effectLst/>
                <a:latin typeface="+mn-lt"/>
                <a:ea typeface="+mn-ea"/>
                <a:cs typeface="+mn-cs"/>
              </a:rPr>
              <a:t>3</a:t>
            </a:r>
            <a:r>
              <a:rPr lang="zh-CN" altLang="en-US" sz="1200" kern="1200" dirty="0" smtClean="0">
                <a:solidFill>
                  <a:schemeClr val="tx1"/>
                </a:solidFill>
                <a:effectLst/>
                <a:latin typeface="+mn-lt"/>
                <a:ea typeface="+mn-ea"/>
                <a:cs typeface="+mn-cs"/>
              </a:rPr>
              <a:t>、综合竞争力排名前六的企业都是非常有实力、非常优秀的企业，我们在向这些优秀企业学习和追赶</a:t>
            </a:r>
            <a:endParaRPr lang="en-US" altLang="zh-CN" dirty="0" smtClean="0"/>
          </a:p>
        </p:txBody>
      </p:sp>
      <p:sp>
        <p:nvSpPr>
          <p:cNvPr id="4" name="灯片编号占位符 3"/>
          <p:cNvSpPr>
            <a:spLocks noGrp="1"/>
          </p:cNvSpPr>
          <p:nvPr>
            <p:ph type="sldNum" sz="quarter" idx="10"/>
          </p:nvPr>
        </p:nvSpPr>
        <p:spPr/>
        <p:txBody>
          <a:bodyPr/>
          <a:lstStyle/>
          <a:p>
            <a:fld id="{A626B629-BA25-4A7C-BE71-B431F83C785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数据来源于</a:t>
            </a:r>
            <a:r>
              <a:rPr lang="en-US" altLang="zh-CN" dirty="0" smtClean="0"/>
              <a:t>2017</a:t>
            </a:r>
            <a:r>
              <a:rPr lang="zh-CN" altLang="en-US" dirty="0" smtClean="0"/>
              <a:t>年财报</a:t>
            </a:r>
            <a:endParaRPr lang="en-US" altLang="zh-CN" dirty="0" smtClean="0"/>
          </a:p>
          <a:p>
            <a:endParaRPr lang="en-US" altLang="zh-CN" dirty="0" smtClean="0"/>
          </a:p>
          <a:p>
            <a:r>
              <a:rPr lang="en-US" altLang="zh-CN" dirty="0" smtClean="0"/>
              <a:t>2015</a:t>
            </a:r>
            <a:r>
              <a:rPr lang="zh-CN" altLang="en-US" dirty="0" smtClean="0"/>
              <a:t>年因业务发展，业务划分成以典型行业解决方案和软件服务为主的</a:t>
            </a:r>
            <a:r>
              <a:rPr lang="en-US" altLang="zh-CN" dirty="0" smtClean="0"/>
              <a:t>TPG</a:t>
            </a:r>
            <a:r>
              <a:rPr lang="zh-CN" altLang="en-US" dirty="0" smtClean="0"/>
              <a:t>业务集团，以及互联网新型商业服务</a:t>
            </a:r>
            <a:r>
              <a:rPr lang="en-US" altLang="zh-CN" dirty="0" smtClean="0"/>
              <a:t>——</a:t>
            </a:r>
            <a:r>
              <a:rPr lang="zh-CN" altLang="en-US" dirty="0" smtClean="0"/>
              <a:t>众包服务、云软件服务</a:t>
            </a:r>
            <a:r>
              <a:rPr lang="en-US" altLang="zh-CN" dirty="0" smtClean="0"/>
              <a:t>——SaaS</a:t>
            </a:r>
            <a:r>
              <a:rPr lang="zh-CN" altLang="en-US" dirty="0" smtClean="0"/>
              <a:t>业务为主的</a:t>
            </a:r>
            <a:r>
              <a:rPr lang="en-US" altLang="zh-CN" dirty="0" smtClean="0"/>
              <a:t>IIG</a:t>
            </a:r>
            <a:r>
              <a:rPr lang="zh-CN" altLang="en-US" dirty="0" smtClean="0"/>
              <a:t>业务集团。</a:t>
            </a:r>
            <a:r>
              <a:rPr lang="zh-CN" altLang="zh-CN" sz="1200" kern="1200" dirty="0" smtClean="0">
                <a:solidFill>
                  <a:schemeClr val="tx1"/>
                </a:solidFill>
                <a:effectLst/>
                <a:latin typeface="+mn-lt"/>
                <a:ea typeface="+mn-ea"/>
                <a:cs typeface="+mn-cs"/>
              </a:rPr>
              <a:t>技术与专业服务集团（</a:t>
            </a:r>
            <a:r>
              <a:rPr lang="en-US" altLang="zh-CN" sz="1200" kern="1200" dirty="0" smtClean="0">
                <a:solidFill>
                  <a:schemeClr val="tx1"/>
                </a:solidFill>
                <a:effectLst/>
                <a:latin typeface="+mn-lt"/>
                <a:ea typeface="+mn-ea"/>
                <a:cs typeface="+mn-cs"/>
              </a:rPr>
              <a:t>TPG</a:t>
            </a:r>
            <a:r>
              <a:rPr lang="zh-CN"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a:t>
            </a:r>
            <a:r>
              <a:rPr lang="zh-CN" altLang="zh-CN" sz="1200" kern="1200" dirty="0" smtClean="0">
                <a:solidFill>
                  <a:schemeClr val="tx1"/>
                </a:solidFill>
                <a:effectLst/>
                <a:latin typeface="+mn-lt"/>
                <a:ea typeface="+mn-ea"/>
                <a:cs typeface="+mn-cs"/>
              </a:rPr>
              <a:t>互联网</a:t>
            </a:r>
            <a:r>
              <a:rPr lang="en-US" altLang="zh-CN" sz="1200" kern="1200" dirty="0" smtClean="0">
                <a:solidFill>
                  <a:schemeClr val="tx1"/>
                </a:solidFill>
                <a:effectLst/>
                <a:latin typeface="+mn-lt"/>
                <a:ea typeface="+mn-ea"/>
                <a:cs typeface="+mn-cs"/>
              </a:rPr>
              <a:t>IT</a:t>
            </a:r>
            <a:r>
              <a:rPr lang="zh-CN" altLang="zh-CN" sz="1200" kern="1200" dirty="0" smtClean="0">
                <a:solidFill>
                  <a:schemeClr val="tx1"/>
                </a:solidFill>
                <a:effectLst/>
                <a:latin typeface="+mn-lt"/>
                <a:ea typeface="+mn-ea"/>
                <a:cs typeface="+mn-cs"/>
              </a:rPr>
              <a:t>服务集团（</a:t>
            </a:r>
            <a:r>
              <a:rPr lang="en-US" altLang="zh-CN" sz="1200" kern="1200" dirty="0" smtClean="0">
                <a:solidFill>
                  <a:schemeClr val="tx1"/>
                </a:solidFill>
                <a:effectLst/>
                <a:latin typeface="+mn-lt"/>
                <a:ea typeface="+mn-ea"/>
                <a:cs typeface="+mn-cs"/>
              </a:rPr>
              <a:t>IIG</a:t>
            </a:r>
            <a:r>
              <a:rPr lang="zh-CN"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和 </a:t>
            </a:r>
            <a:r>
              <a:rPr lang="en-US" altLang="zh-CN" sz="1200" kern="1200" dirty="0" smtClean="0">
                <a:solidFill>
                  <a:schemeClr val="tx1"/>
                </a:solidFill>
                <a:effectLst/>
                <a:latin typeface="+mn-lt"/>
                <a:ea typeface="+mn-ea"/>
                <a:cs typeface="+mn-cs"/>
              </a:rPr>
              <a:t>2019</a:t>
            </a:r>
            <a:r>
              <a:rPr lang="zh-CN" altLang="en-US" sz="1200" kern="1200" dirty="0" smtClean="0">
                <a:solidFill>
                  <a:schemeClr val="tx1"/>
                </a:solidFill>
                <a:effectLst/>
                <a:latin typeface="+mn-lt"/>
                <a:ea typeface="+mn-ea"/>
                <a:cs typeface="+mn-cs"/>
              </a:rPr>
              <a:t>年组建的 云智能业务集团（</a:t>
            </a:r>
            <a:r>
              <a:rPr lang="en-US" altLang="zh-CN" sz="1200" kern="1200" dirty="0" smtClean="0">
                <a:solidFill>
                  <a:schemeClr val="tx1"/>
                </a:solidFill>
                <a:effectLst/>
                <a:latin typeface="+mn-lt"/>
                <a:ea typeface="+mn-ea"/>
                <a:cs typeface="+mn-cs"/>
              </a:rPr>
              <a:t>CIG</a:t>
            </a:r>
            <a:r>
              <a:rPr lang="zh-CN" altLang="en-US" sz="1200" kern="1200" dirty="0" smtClean="0">
                <a:solidFill>
                  <a:schemeClr val="tx1"/>
                </a:solidFill>
                <a:effectLst/>
                <a:latin typeface="+mn-lt"/>
                <a:ea typeface="+mn-ea"/>
                <a:cs typeface="+mn-cs"/>
              </a:rPr>
              <a:t>）。</a:t>
            </a:r>
            <a:endParaRPr lang="en-US" altLang="zh-CN" dirty="0" smtClean="0"/>
          </a:p>
          <a:p>
            <a:r>
              <a:rPr lang="en-US" altLang="zh-CN" dirty="0" smtClean="0"/>
              <a:t>1</a:t>
            </a:r>
            <a:r>
              <a:rPr lang="zh-CN" altLang="en-US" dirty="0" smtClean="0"/>
              <a:t>、</a:t>
            </a:r>
            <a:r>
              <a:rPr lang="en-US" altLang="zh-CN" dirty="0" smtClean="0"/>
              <a:t>TPG</a:t>
            </a:r>
            <a:r>
              <a:rPr lang="zh-CN" altLang="en-US" dirty="0" smtClean="0"/>
              <a:t>：服务大客户、大行业。公司已经证实了公司具备为客户提供人力资源的能力，并且公司也会证明有为国内及全球客户提供世界一流技术能力的能力。</a:t>
            </a:r>
            <a:endParaRPr lang="zh-CN" altLang="en-US" dirty="0" smtClean="0"/>
          </a:p>
          <a:p>
            <a:r>
              <a:rPr lang="zh-CN" altLang="en-US" dirty="0" smtClean="0"/>
              <a:t>包括：</a:t>
            </a:r>
            <a:r>
              <a:rPr lang="en-US" altLang="zh-CN" dirty="0" smtClean="0"/>
              <a:t>1</a:t>
            </a:r>
            <a:r>
              <a:rPr lang="zh-CN" altLang="en-US" dirty="0" smtClean="0"/>
              <a:t>、软件平台服务；</a:t>
            </a:r>
            <a:r>
              <a:rPr lang="en-US" altLang="zh-CN" dirty="0" smtClean="0"/>
              <a:t>2</a:t>
            </a:r>
            <a:r>
              <a:rPr lang="zh-CN" altLang="en-US" dirty="0" smtClean="0"/>
              <a:t>、战略和业务咨询及信息化咨询；</a:t>
            </a:r>
            <a:r>
              <a:rPr lang="en-US" altLang="zh-CN" dirty="0" smtClean="0"/>
              <a:t>3</a:t>
            </a:r>
            <a:r>
              <a:rPr lang="zh-CN" altLang="en-US" dirty="0" smtClean="0"/>
              <a:t>、大数据产品及服务；</a:t>
            </a:r>
            <a:r>
              <a:rPr lang="en-US" altLang="zh-CN" dirty="0" smtClean="0"/>
              <a:t>4</a:t>
            </a:r>
            <a:r>
              <a:rPr lang="zh-CN" altLang="en-US" dirty="0" smtClean="0"/>
              <a:t>、行业及通用应用软件和解决方案研发；</a:t>
            </a:r>
            <a:r>
              <a:rPr lang="en-US" altLang="zh-CN" dirty="0" smtClean="0"/>
              <a:t>5</a:t>
            </a:r>
            <a:r>
              <a:rPr lang="zh-CN" altLang="en-US" dirty="0" smtClean="0"/>
              <a:t>、移动互联网及终端产品开发服务；</a:t>
            </a:r>
            <a:r>
              <a:rPr lang="en-US" altLang="zh-CN" dirty="0" smtClean="0"/>
              <a:t>6</a:t>
            </a:r>
            <a:r>
              <a:rPr lang="zh-CN" altLang="en-US" dirty="0" smtClean="0"/>
              <a:t>、产品工程化；</a:t>
            </a:r>
            <a:r>
              <a:rPr lang="en-US" altLang="zh-CN" dirty="0" smtClean="0"/>
              <a:t>7</a:t>
            </a:r>
            <a:r>
              <a:rPr lang="zh-CN" altLang="en-US" dirty="0" smtClean="0"/>
              <a:t>、应用开发及管理服务；</a:t>
            </a:r>
            <a:r>
              <a:rPr lang="en-US" altLang="zh-CN" dirty="0" smtClean="0"/>
              <a:t>8</a:t>
            </a:r>
            <a:r>
              <a:rPr lang="zh-CN" altLang="en-US" dirty="0" smtClean="0"/>
              <a:t>、企业应用服务；</a:t>
            </a:r>
            <a:r>
              <a:rPr lang="en-US" altLang="zh-CN" dirty="0" smtClean="0"/>
              <a:t>9</a:t>
            </a:r>
            <a:r>
              <a:rPr lang="zh-CN" altLang="en-US" dirty="0" smtClean="0"/>
              <a:t>、系统集成与服务；</a:t>
            </a:r>
            <a:r>
              <a:rPr lang="en-US" altLang="zh-CN" dirty="0" smtClean="0"/>
              <a:t>10</a:t>
            </a:r>
            <a:r>
              <a:rPr lang="zh-CN" altLang="en-US" dirty="0" smtClean="0"/>
              <a:t>、业务流程外包、工程流程外包和知识流程外包</a:t>
            </a:r>
            <a:r>
              <a:rPr lang="zh-CN" altLang="en-US" dirty="0" smtClean="0"/>
              <a:t>。</a:t>
            </a:r>
            <a:endParaRPr lang="en-US" altLang="zh-CN" dirty="0" smtClean="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smtClean="0"/>
              <a:t>2</a:t>
            </a:r>
            <a:r>
              <a:rPr lang="zh-CN" altLang="en-US" dirty="0" smtClean="0"/>
              <a:t>、</a:t>
            </a:r>
            <a:r>
              <a:rPr lang="en-US" altLang="zh-CN" dirty="0" smtClean="0"/>
              <a:t>IIG</a:t>
            </a:r>
            <a:r>
              <a:rPr lang="zh-CN" altLang="en-US" dirty="0" smtClean="0"/>
              <a:t>：</a:t>
            </a:r>
            <a:r>
              <a:rPr lang="zh-CN" altLang="en-US" sz="12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通过</a:t>
            </a:r>
            <a:r>
              <a:rPr lang="en-US" altLang="zh-CN" sz="1200" kern="0" dirty="0" err="1"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JointForce</a:t>
            </a:r>
            <a:r>
              <a:rPr lang="zh-CN" altLang="en-US" sz="12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服务长</a:t>
            </a:r>
            <a:r>
              <a:rPr lang="zh-CN" altLang="en-US" sz="1200" kern="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尾客户</a:t>
            </a:r>
            <a:r>
              <a:rPr lang="zh-CN" altLang="en-US" sz="12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a:t>
            </a:r>
            <a:r>
              <a:rPr lang="zh-CN" altLang="en-US" sz="1200" kern="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分散</a:t>
            </a:r>
            <a:r>
              <a:rPr lang="zh-CN" altLang="en-US" sz="12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的政府和制造市场。</a:t>
            </a:r>
            <a:endParaRPr lang="en-US" altLang="zh-CN" dirty="0" smtClean="0"/>
          </a:p>
          <a:p>
            <a:r>
              <a:rPr lang="en-US" altLang="zh-CN" dirty="0" smtClean="0"/>
              <a:t>3</a:t>
            </a:r>
            <a:r>
              <a:rPr lang="zh-CN" altLang="en-US" dirty="0" smtClean="0"/>
              <a:t>、</a:t>
            </a:r>
            <a:r>
              <a:rPr lang="en-US" altLang="zh-CN" dirty="0" smtClean="0"/>
              <a:t>CIG</a:t>
            </a:r>
            <a:r>
              <a:rPr lang="zh-CN" altLang="en-US" dirty="0" smtClean="0"/>
              <a:t>：全栈式云智能服务：云集、云管平台、场景云云咨询规划、云迁移、云运维管理、云应用开发等。</a:t>
            </a:r>
            <a:endParaRPr lang="zh-CN" altLang="en-US" dirty="0" smtClean="0"/>
          </a:p>
        </p:txBody>
      </p:sp>
      <p:sp>
        <p:nvSpPr>
          <p:cNvPr id="4" name="灯片编号占位符 3"/>
          <p:cNvSpPr>
            <a:spLocks noGrp="1"/>
          </p:cNvSpPr>
          <p:nvPr>
            <p:ph type="sldNum" sz="quarter" idx="10"/>
          </p:nvPr>
        </p:nvSpPr>
        <p:spPr/>
        <p:txBody>
          <a:bodyPr/>
          <a:lstStyle/>
          <a:p>
            <a:fld id="{A626B629-BA25-4A7C-BE71-B431F83C785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26B629-BA25-4A7C-BE71-B431F83C785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0" y="356628"/>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a:t>Click To Edit Master Title Style</a:t>
            </a:r>
            <a:endParaRPr lang="en-US" dirty="0"/>
          </a:p>
        </p:txBody>
      </p:sp>
      <p:sp>
        <p:nvSpPr>
          <p:cNvPr id="6" name="Text Placeholder 3"/>
          <p:cNvSpPr>
            <a:spLocks noGrp="1"/>
          </p:cNvSpPr>
          <p:nvPr>
            <p:ph type="body" sz="half" idx="2" hasCustomPrompt="1"/>
          </p:nvPr>
        </p:nvSpPr>
        <p:spPr>
          <a:xfrm>
            <a:off x="3352800" y="825950"/>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mn-lt"/>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Subtext Goes Here</a:t>
            </a:r>
            <a:endParaRPr lang="en-US" dirty="0"/>
          </a:p>
        </p:txBody>
      </p:sp>
    </p:spTree>
  </p:cSld>
  <p:clrMapOvr>
    <a:masterClrMapping/>
  </p:clrMapOvr>
  <p:transition spd="slow" advTm="3000">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Tree>
  </p:cSld>
  <p:clrMapOvr>
    <a:masterClrMapping/>
  </p:clrMapOvr>
  <p:transition spd="slow" advTm="3000">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E2D6177-E46B-4C7F-9C43-4798B33E71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A6B06E-F1D7-4135-918F-94C587DF5E27}"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D6177-E46B-4C7F-9C43-4798B33E718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6B06E-F1D7-4135-918F-94C587DF5E2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image" Target="../media/image24.emf"/><Relationship Id="rId7" Type="http://schemas.openxmlformats.org/officeDocument/2006/relationships/image" Target="../media/image23.emf"/><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3" Type="http://schemas.openxmlformats.org/officeDocument/2006/relationships/image" Target="../media/image19.emf"/><Relationship Id="rId2" Type="http://schemas.openxmlformats.org/officeDocument/2006/relationships/image" Target="../media/image18.emf"/><Relationship Id="rId12" Type="http://schemas.openxmlformats.org/officeDocument/2006/relationships/notesSlide" Target="../notesSlides/notesSlide10.xml"/><Relationship Id="rId11" Type="http://schemas.openxmlformats.org/officeDocument/2006/relationships/slideLayout" Target="../slideLayouts/slideLayout12.xml"/><Relationship Id="rId10" Type="http://schemas.openxmlformats.org/officeDocument/2006/relationships/themeOverride" Target="../theme/themeOverride7.xml"/><Relationship Id="rId1" Type="http://schemas.openxmlformats.org/officeDocument/2006/relationships/image" Target="../media/image17.emf"/></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2.xml"/><Relationship Id="rId3" Type="http://schemas.openxmlformats.org/officeDocument/2006/relationships/themeOverride" Target="../theme/themeOverride8.xml"/><Relationship Id="rId2" Type="http://schemas.openxmlformats.org/officeDocument/2006/relationships/image" Target="../media/image25.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99" Type="http://schemas.openxmlformats.org/officeDocument/2006/relationships/tags" Target="../tags/tag98.xml"/><Relationship Id="rId98" Type="http://schemas.openxmlformats.org/officeDocument/2006/relationships/tags" Target="../tags/tag97.xml"/><Relationship Id="rId97" Type="http://schemas.openxmlformats.org/officeDocument/2006/relationships/tags" Target="../tags/tag96.xml"/><Relationship Id="rId96" Type="http://schemas.openxmlformats.org/officeDocument/2006/relationships/tags" Target="../tags/tag95.xml"/><Relationship Id="rId95" Type="http://schemas.openxmlformats.org/officeDocument/2006/relationships/tags" Target="../tags/tag94.xml"/><Relationship Id="rId94" Type="http://schemas.openxmlformats.org/officeDocument/2006/relationships/tags" Target="../tags/tag93.xml"/><Relationship Id="rId93" Type="http://schemas.openxmlformats.org/officeDocument/2006/relationships/tags" Target="../tags/tag92.xml"/><Relationship Id="rId92" Type="http://schemas.openxmlformats.org/officeDocument/2006/relationships/tags" Target="../tags/tag91.xml"/><Relationship Id="rId91" Type="http://schemas.openxmlformats.org/officeDocument/2006/relationships/tags" Target="../tags/tag90.xml"/><Relationship Id="rId90" Type="http://schemas.openxmlformats.org/officeDocument/2006/relationships/tags" Target="../tags/tag89.xml"/><Relationship Id="rId9" Type="http://schemas.openxmlformats.org/officeDocument/2006/relationships/tags" Target="../tags/tag8.xml"/><Relationship Id="rId89" Type="http://schemas.openxmlformats.org/officeDocument/2006/relationships/tags" Target="../tags/tag88.xml"/><Relationship Id="rId88" Type="http://schemas.openxmlformats.org/officeDocument/2006/relationships/tags" Target="../tags/tag87.xml"/><Relationship Id="rId87" Type="http://schemas.openxmlformats.org/officeDocument/2006/relationships/tags" Target="../tags/tag86.xml"/><Relationship Id="rId86" Type="http://schemas.openxmlformats.org/officeDocument/2006/relationships/tags" Target="../tags/tag85.xml"/><Relationship Id="rId85" Type="http://schemas.openxmlformats.org/officeDocument/2006/relationships/tags" Target="../tags/tag84.xml"/><Relationship Id="rId84" Type="http://schemas.openxmlformats.org/officeDocument/2006/relationships/tags" Target="../tags/tag83.xml"/><Relationship Id="rId83" Type="http://schemas.openxmlformats.org/officeDocument/2006/relationships/tags" Target="../tags/tag82.xml"/><Relationship Id="rId82" Type="http://schemas.openxmlformats.org/officeDocument/2006/relationships/tags" Target="../tags/tag81.xml"/><Relationship Id="rId81" Type="http://schemas.openxmlformats.org/officeDocument/2006/relationships/tags" Target="../tags/tag80.xml"/><Relationship Id="rId80" Type="http://schemas.openxmlformats.org/officeDocument/2006/relationships/tags" Target="../tags/tag79.xml"/><Relationship Id="rId8" Type="http://schemas.openxmlformats.org/officeDocument/2006/relationships/tags" Target="../tags/tag7.xml"/><Relationship Id="rId79" Type="http://schemas.openxmlformats.org/officeDocument/2006/relationships/tags" Target="../tags/tag78.xml"/><Relationship Id="rId78" Type="http://schemas.openxmlformats.org/officeDocument/2006/relationships/tags" Target="../tags/tag77.xml"/><Relationship Id="rId77" Type="http://schemas.openxmlformats.org/officeDocument/2006/relationships/tags" Target="../tags/tag76.xml"/><Relationship Id="rId76" Type="http://schemas.openxmlformats.org/officeDocument/2006/relationships/tags" Target="../tags/tag75.xml"/><Relationship Id="rId75" Type="http://schemas.openxmlformats.org/officeDocument/2006/relationships/tags" Target="../tags/tag74.xml"/><Relationship Id="rId74" Type="http://schemas.openxmlformats.org/officeDocument/2006/relationships/tags" Target="../tags/tag73.xml"/><Relationship Id="rId73" Type="http://schemas.openxmlformats.org/officeDocument/2006/relationships/tags" Target="../tags/tag72.xml"/><Relationship Id="rId72" Type="http://schemas.openxmlformats.org/officeDocument/2006/relationships/tags" Target="../tags/tag71.xml"/><Relationship Id="rId71" Type="http://schemas.openxmlformats.org/officeDocument/2006/relationships/tags" Target="../tags/tag70.xml"/><Relationship Id="rId70" Type="http://schemas.openxmlformats.org/officeDocument/2006/relationships/tags" Target="../tags/tag69.xml"/><Relationship Id="rId7" Type="http://schemas.openxmlformats.org/officeDocument/2006/relationships/tags" Target="../tags/tag6.xml"/><Relationship Id="rId69" Type="http://schemas.openxmlformats.org/officeDocument/2006/relationships/tags" Target="../tags/tag68.xml"/><Relationship Id="rId68" Type="http://schemas.openxmlformats.org/officeDocument/2006/relationships/tags" Target="../tags/tag67.xml"/><Relationship Id="rId67" Type="http://schemas.openxmlformats.org/officeDocument/2006/relationships/tags" Target="../tags/tag66.xml"/><Relationship Id="rId66" Type="http://schemas.openxmlformats.org/officeDocument/2006/relationships/tags" Target="../tags/tag65.xml"/><Relationship Id="rId65" Type="http://schemas.openxmlformats.org/officeDocument/2006/relationships/tags" Target="../tags/tag64.xml"/><Relationship Id="rId64" Type="http://schemas.openxmlformats.org/officeDocument/2006/relationships/tags" Target="../tags/tag63.xml"/><Relationship Id="rId63" Type="http://schemas.openxmlformats.org/officeDocument/2006/relationships/tags" Target="../tags/tag62.xml"/><Relationship Id="rId62" Type="http://schemas.openxmlformats.org/officeDocument/2006/relationships/tags" Target="../tags/tag61.xml"/><Relationship Id="rId61" Type="http://schemas.openxmlformats.org/officeDocument/2006/relationships/tags" Target="../tags/tag60.xml"/><Relationship Id="rId60" Type="http://schemas.openxmlformats.org/officeDocument/2006/relationships/tags" Target="../tags/tag59.xml"/><Relationship Id="rId6" Type="http://schemas.openxmlformats.org/officeDocument/2006/relationships/tags" Target="../tags/tag5.xml"/><Relationship Id="rId59" Type="http://schemas.openxmlformats.org/officeDocument/2006/relationships/tags" Target="../tags/tag58.xml"/><Relationship Id="rId58" Type="http://schemas.openxmlformats.org/officeDocument/2006/relationships/tags" Target="../tags/tag57.xml"/><Relationship Id="rId57" Type="http://schemas.openxmlformats.org/officeDocument/2006/relationships/tags" Target="../tags/tag56.xml"/><Relationship Id="rId56" Type="http://schemas.openxmlformats.org/officeDocument/2006/relationships/tags" Target="../tags/tag55.xml"/><Relationship Id="rId55" Type="http://schemas.openxmlformats.org/officeDocument/2006/relationships/tags" Target="../tags/tag54.xml"/><Relationship Id="rId54" Type="http://schemas.openxmlformats.org/officeDocument/2006/relationships/tags" Target="../tags/tag53.xml"/><Relationship Id="rId53" Type="http://schemas.openxmlformats.org/officeDocument/2006/relationships/tags" Target="../tags/tag52.xml"/><Relationship Id="rId52" Type="http://schemas.openxmlformats.org/officeDocument/2006/relationships/tags" Target="../tags/tag51.xml"/><Relationship Id="rId51" Type="http://schemas.openxmlformats.org/officeDocument/2006/relationships/tags" Target="../tags/tag50.xml"/><Relationship Id="rId50" Type="http://schemas.openxmlformats.org/officeDocument/2006/relationships/tags" Target="../tags/tag49.xml"/><Relationship Id="rId5" Type="http://schemas.openxmlformats.org/officeDocument/2006/relationships/tags" Target="../tags/tag4.xml"/><Relationship Id="rId49" Type="http://schemas.openxmlformats.org/officeDocument/2006/relationships/tags" Target="../tags/tag48.xml"/><Relationship Id="rId48" Type="http://schemas.openxmlformats.org/officeDocument/2006/relationships/tags" Target="../tags/tag47.xml"/><Relationship Id="rId47" Type="http://schemas.openxmlformats.org/officeDocument/2006/relationships/tags" Target="../tags/tag46.xml"/><Relationship Id="rId46" Type="http://schemas.openxmlformats.org/officeDocument/2006/relationships/tags" Target="../tags/tag45.xml"/><Relationship Id="rId45" Type="http://schemas.openxmlformats.org/officeDocument/2006/relationships/tags" Target="../tags/tag44.xml"/><Relationship Id="rId44" Type="http://schemas.openxmlformats.org/officeDocument/2006/relationships/tags" Target="../tags/tag43.xml"/><Relationship Id="rId43" Type="http://schemas.openxmlformats.org/officeDocument/2006/relationships/tags" Target="../tags/tag42.xml"/><Relationship Id="rId42" Type="http://schemas.openxmlformats.org/officeDocument/2006/relationships/tags" Target="../tags/tag41.xml"/><Relationship Id="rId41" Type="http://schemas.openxmlformats.org/officeDocument/2006/relationships/tags" Target="../tags/tag40.xml"/><Relationship Id="rId40" Type="http://schemas.openxmlformats.org/officeDocument/2006/relationships/tags" Target="../tags/tag39.xml"/><Relationship Id="rId4" Type="http://schemas.openxmlformats.org/officeDocument/2006/relationships/tags" Target="../tags/tag3.xml"/><Relationship Id="rId39" Type="http://schemas.openxmlformats.org/officeDocument/2006/relationships/tags" Target="../tags/tag38.xml"/><Relationship Id="rId38" Type="http://schemas.openxmlformats.org/officeDocument/2006/relationships/tags" Target="../tags/tag37.xml"/><Relationship Id="rId37" Type="http://schemas.openxmlformats.org/officeDocument/2006/relationships/tags" Target="../tags/tag36.xml"/><Relationship Id="rId36" Type="http://schemas.openxmlformats.org/officeDocument/2006/relationships/tags" Target="../tags/tag35.xml"/><Relationship Id="rId35" Type="http://schemas.openxmlformats.org/officeDocument/2006/relationships/tags" Target="../tags/tag34.xml"/><Relationship Id="rId34" Type="http://schemas.openxmlformats.org/officeDocument/2006/relationships/tags" Target="../tags/tag33.xml"/><Relationship Id="rId33" Type="http://schemas.openxmlformats.org/officeDocument/2006/relationships/tags" Target="../tags/tag32.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2" Type="http://schemas.openxmlformats.org/officeDocument/2006/relationships/notesSlide" Target="../notesSlides/notesSlide12.xml"/><Relationship Id="rId151" Type="http://schemas.openxmlformats.org/officeDocument/2006/relationships/slideLayout" Target="../slideLayouts/slideLayout12.xml"/><Relationship Id="rId150" Type="http://schemas.openxmlformats.org/officeDocument/2006/relationships/themeOverride" Target="../theme/themeOverride9.xml"/><Relationship Id="rId15" Type="http://schemas.openxmlformats.org/officeDocument/2006/relationships/tags" Target="../tags/tag14.xml"/><Relationship Id="rId149" Type="http://schemas.openxmlformats.org/officeDocument/2006/relationships/image" Target="../media/image1.png"/><Relationship Id="rId148" Type="http://schemas.openxmlformats.org/officeDocument/2006/relationships/image" Target="../media/image14.png"/><Relationship Id="rId147" Type="http://schemas.openxmlformats.org/officeDocument/2006/relationships/tags" Target="../tags/tag145.xml"/><Relationship Id="rId146" Type="http://schemas.openxmlformats.org/officeDocument/2006/relationships/tags" Target="../tags/tag144.xml"/><Relationship Id="rId145" Type="http://schemas.openxmlformats.org/officeDocument/2006/relationships/tags" Target="../tags/tag143.xml"/><Relationship Id="rId144" Type="http://schemas.openxmlformats.org/officeDocument/2006/relationships/tags" Target="../tags/tag142.xml"/><Relationship Id="rId143" Type="http://schemas.openxmlformats.org/officeDocument/2006/relationships/tags" Target="../tags/tag141.xml"/><Relationship Id="rId142" Type="http://schemas.openxmlformats.org/officeDocument/2006/relationships/tags" Target="../tags/tag140.xml"/><Relationship Id="rId141" Type="http://schemas.openxmlformats.org/officeDocument/2006/relationships/tags" Target="../tags/tag139.xml"/><Relationship Id="rId140" Type="http://schemas.openxmlformats.org/officeDocument/2006/relationships/tags" Target="../tags/tag138.xml"/><Relationship Id="rId14" Type="http://schemas.openxmlformats.org/officeDocument/2006/relationships/tags" Target="../tags/tag13.xml"/><Relationship Id="rId139" Type="http://schemas.openxmlformats.org/officeDocument/2006/relationships/tags" Target="../tags/tag137.xml"/><Relationship Id="rId138" Type="http://schemas.openxmlformats.org/officeDocument/2006/relationships/tags" Target="../tags/tag136.xml"/><Relationship Id="rId137" Type="http://schemas.openxmlformats.org/officeDocument/2006/relationships/tags" Target="../tags/tag135.xml"/><Relationship Id="rId136" Type="http://schemas.openxmlformats.org/officeDocument/2006/relationships/tags" Target="../tags/tag134.xml"/><Relationship Id="rId135" Type="http://schemas.openxmlformats.org/officeDocument/2006/relationships/tags" Target="../tags/tag133.xml"/><Relationship Id="rId134" Type="http://schemas.openxmlformats.org/officeDocument/2006/relationships/tags" Target="../tags/tag132.xml"/><Relationship Id="rId133" Type="http://schemas.openxmlformats.org/officeDocument/2006/relationships/tags" Target="../tags/tag131.xml"/><Relationship Id="rId132" Type="http://schemas.openxmlformats.org/officeDocument/2006/relationships/tags" Target="../tags/tag130.xml"/><Relationship Id="rId131" Type="http://schemas.openxmlformats.org/officeDocument/2006/relationships/tags" Target="../tags/tag129.xml"/><Relationship Id="rId130" Type="http://schemas.openxmlformats.org/officeDocument/2006/relationships/tags" Target="../tags/tag128.xml"/><Relationship Id="rId13" Type="http://schemas.openxmlformats.org/officeDocument/2006/relationships/tags" Target="../tags/tag12.xml"/><Relationship Id="rId129" Type="http://schemas.openxmlformats.org/officeDocument/2006/relationships/tags" Target="../tags/tag127.xml"/><Relationship Id="rId128" Type="http://schemas.openxmlformats.org/officeDocument/2006/relationships/tags" Target="../tags/tag126.xml"/><Relationship Id="rId127" Type="http://schemas.openxmlformats.org/officeDocument/2006/relationships/tags" Target="../tags/tag125.xml"/><Relationship Id="rId126" Type="http://schemas.openxmlformats.org/officeDocument/2006/relationships/tags" Target="../tags/tag124.xml"/><Relationship Id="rId125" Type="http://schemas.openxmlformats.org/officeDocument/2006/relationships/tags" Target="../tags/tag123.xml"/><Relationship Id="rId124" Type="http://schemas.openxmlformats.org/officeDocument/2006/relationships/tags" Target="../tags/tag122.xml"/><Relationship Id="rId123" Type="http://schemas.openxmlformats.org/officeDocument/2006/relationships/tags" Target="../tags/tag121.xml"/><Relationship Id="rId122" Type="http://schemas.openxmlformats.org/officeDocument/2006/relationships/tags" Target="../tags/tag120.xml"/><Relationship Id="rId121" Type="http://schemas.openxmlformats.org/officeDocument/2006/relationships/tags" Target="../tags/tag119.xml"/><Relationship Id="rId120" Type="http://schemas.openxmlformats.org/officeDocument/2006/relationships/tags" Target="../tags/tag118.xml"/><Relationship Id="rId12" Type="http://schemas.openxmlformats.org/officeDocument/2006/relationships/tags" Target="../tags/tag11.xml"/><Relationship Id="rId119" Type="http://schemas.openxmlformats.org/officeDocument/2006/relationships/tags" Target="../tags/tag117.xml"/><Relationship Id="rId118" Type="http://schemas.openxmlformats.org/officeDocument/2006/relationships/tags" Target="../tags/tag116.xml"/><Relationship Id="rId117" Type="http://schemas.openxmlformats.org/officeDocument/2006/relationships/tags" Target="../tags/tag115.xml"/><Relationship Id="rId116" Type="http://schemas.openxmlformats.org/officeDocument/2006/relationships/tags" Target="../tags/tag114.xml"/><Relationship Id="rId115" Type="http://schemas.openxmlformats.org/officeDocument/2006/relationships/tags" Target="../tags/tag113.xml"/><Relationship Id="rId114" Type="http://schemas.openxmlformats.org/officeDocument/2006/relationships/tags" Target="../tags/tag112.xml"/><Relationship Id="rId113" Type="http://schemas.openxmlformats.org/officeDocument/2006/relationships/tags" Target="../tags/tag111.xml"/><Relationship Id="rId112" Type="http://schemas.openxmlformats.org/officeDocument/2006/relationships/tags" Target="../tags/tag110.xml"/><Relationship Id="rId111" Type="http://schemas.openxmlformats.org/officeDocument/2006/relationships/tags" Target="../tags/tag109.xml"/><Relationship Id="rId110" Type="http://schemas.openxmlformats.org/officeDocument/2006/relationships/tags" Target="../tags/tag108.xml"/><Relationship Id="rId11" Type="http://schemas.openxmlformats.org/officeDocument/2006/relationships/tags" Target="../tags/tag10.xml"/><Relationship Id="rId109" Type="http://schemas.openxmlformats.org/officeDocument/2006/relationships/tags" Target="../tags/tag107.xml"/><Relationship Id="rId108" Type="http://schemas.openxmlformats.org/officeDocument/2006/relationships/tags" Target="../tags/tag106.xml"/><Relationship Id="rId107" Type="http://schemas.openxmlformats.org/officeDocument/2006/relationships/tags" Target="../tags/tag105.xml"/><Relationship Id="rId106" Type="http://schemas.openxmlformats.org/officeDocument/2006/relationships/image" Target="../media/image27.png"/><Relationship Id="rId105" Type="http://schemas.openxmlformats.org/officeDocument/2006/relationships/tags" Target="../tags/tag104.xml"/><Relationship Id="rId104" Type="http://schemas.openxmlformats.org/officeDocument/2006/relationships/tags" Target="../tags/tag103.xml"/><Relationship Id="rId103" Type="http://schemas.openxmlformats.org/officeDocument/2006/relationships/tags" Target="../tags/tag102.xml"/><Relationship Id="rId102" Type="http://schemas.openxmlformats.org/officeDocument/2006/relationships/tags" Target="../tags/tag101.xml"/><Relationship Id="rId101" Type="http://schemas.openxmlformats.org/officeDocument/2006/relationships/tags" Target="../tags/tag100.xml"/><Relationship Id="rId100" Type="http://schemas.openxmlformats.org/officeDocument/2006/relationships/tags" Target="../tags/tag99.xml"/><Relationship Id="rId10" Type="http://schemas.openxmlformats.org/officeDocument/2006/relationships/tags" Target="../tags/tag9.xml"/><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2.xml"/><Relationship Id="rId3" Type="http://schemas.openxmlformats.org/officeDocument/2006/relationships/themeOverride" Target="../theme/themeOverride10.xml"/><Relationship Id="rId2" Type="http://schemas.openxmlformats.org/officeDocument/2006/relationships/image" Target="../media/image1.png"/><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2.xml"/><Relationship Id="rId2" Type="http://schemas.openxmlformats.org/officeDocument/2006/relationships/themeOverride" Target="../theme/themeOverride11.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12.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2.xml"/><Relationship Id="rId3" Type="http://schemas.openxmlformats.org/officeDocument/2006/relationships/themeOverride" Target="../theme/themeOverride13.xml"/><Relationship Id="rId2" Type="http://schemas.openxmlformats.org/officeDocument/2006/relationships/image" Target="../media/image1.png"/><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2.xml"/><Relationship Id="rId2" Type="http://schemas.openxmlformats.org/officeDocument/2006/relationships/themeOverride" Target="../theme/themeOverride14.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hemeOverride" Target="../theme/themeOverride15.xml"/><Relationship Id="rId7" Type="http://schemas.openxmlformats.org/officeDocument/2006/relationships/image" Target="../media/image1.pn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jpeg"/><Relationship Id="rId10" Type="http://schemas.openxmlformats.org/officeDocument/2006/relationships/notesSlide" Target="../notesSlides/notesSlide17.xml"/><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hemeOverride" Target="../theme/themeOverride1.xml"/><Relationship Id="rId2" Type="http://schemas.openxmlformats.org/officeDocument/2006/relationships/image" Target="../media/image1.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3.xml"/><Relationship Id="rId6" Type="http://schemas.openxmlformats.org/officeDocument/2006/relationships/themeOverride" Target="../theme/themeOverride16.xml"/><Relationship Id="rId5" Type="http://schemas.openxmlformats.org/officeDocument/2006/relationships/image" Target="../media/image1.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hemeOverride" Target="../theme/themeOverride17.xml"/><Relationship Id="rId7" Type="http://schemas.openxmlformats.org/officeDocument/2006/relationships/image" Target="../media/image1.pn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0" Type="http://schemas.openxmlformats.org/officeDocument/2006/relationships/notesSlide" Target="../notesSlides/notesSlide19.xml"/><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hemeOverride" Target="../theme/themeOverride18.xml"/><Relationship Id="rId7" Type="http://schemas.openxmlformats.org/officeDocument/2006/relationships/image" Target="../media/image1.png"/><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0" Type="http://schemas.openxmlformats.org/officeDocument/2006/relationships/notesSlide" Target="../notesSlides/notesSlide20.xml"/><Relationship Id="rId1" Type="http://schemas.openxmlformats.org/officeDocument/2006/relationships/image" Target="../media/image46.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themeOverride" Target="../theme/themeOverride19.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20.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themeOverride" Target="../theme/themeOverride21.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themeOverride" Target="../theme/themeOverride22.xml"/><Relationship Id="rId2" Type="http://schemas.openxmlformats.org/officeDocument/2006/relationships/image" Target="../media/image53.png"/><Relationship Id="rId1" Type="http://schemas.openxmlformats.org/officeDocument/2006/relationships/image" Target="../media/image52.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themeOverride" Target="../theme/themeOverride23.xml"/><Relationship Id="rId7" Type="http://schemas.openxmlformats.org/officeDocument/2006/relationships/image" Target="../media/image1.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0" Type="http://schemas.openxmlformats.org/officeDocument/2006/relationships/notesSlide" Target="../notesSlides/notesSlide24.xml"/><Relationship Id="rId1" Type="http://schemas.openxmlformats.org/officeDocument/2006/relationships/image" Target="../media/image54.png"/></Relationships>
</file>

<file path=ppt/slides/_rels/slide28.xml.rels><?xml version="1.0" encoding="UTF-8" standalone="yes"?>
<Relationships xmlns="http://schemas.openxmlformats.org/package/2006/relationships"><Relationship Id="rId9" Type="http://schemas.openxmlformats.org/officeDocument/2006/relationships/image" Target="../media/image68.jpeg"/><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61.jpeg"/><Relationship Id="rId14" Type="http://schemas.openxmlformats.org/officeDocument/2006/relationships/notesSlide" Target="../notesSlides/notesSlide25.xml"/><Relationship Id="rId13" Type="http://schemas.openxmlformats.org/officeDocument/2006/relationships/slideLayout" Target="../slideLayouts/slideLayout12.xml"/><Relationship Id="rId12" Type="http://schemas.openxmlformats.org/officeDocument/2006/relationships/themeOverride" Target="../theme/themeOverride24.xml"/><Relationship Id="rId11" Type="http://schemas.openxmlformats.org/officeDocument/2006/relationships/image" Target="../media/image1.png"/><Relationship Id="rId10" Type="http://schemas.openxmlformats.org/officeDocument/2006/relationships/image" Target="../media/image69.jpeg"/><Relationship Id="rId1" Type="http://schemas.openxmlformats.org/officeDocument/2006/relationships/image" Target="../media/image60.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2.xml"/><Relationship Id="rId5" Type="http://schemas.openxmlformats.org/officeDocument/2006/relationships/themeOverride" Target="../theme/themeOverride25.xml"/><Relationship Id="rId4" Type="http://schemas.openxmlformats.org/officeDocument/2006/relationships/image" Target="../media/image1.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3.xml"/><Relationship Id="rId3" Type="http://schemas.openxmlformats.org/officeDocument/2006/relationships/themeOverride" Target="../theme/themeOverride26.xml"/><Relationship Id="rId2" Type="http://schemas.openxmlformats.org/officeDocument/2006/relationships/image" Target="../media/image73.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2" Type="http://schemas.openxmlformats.org/officeDocument/2006/relationships/notesSlide" Target="../notesSlides/notesSlide28.xml"/><Relationship Id="rId11" Type="http://schemas.openxmlformats.org/officeDocument/2006/relationships/slideLayout" Target="../slideLayouts/slideLayout12.xml"/><Relationship Id="rId10" Type="http://schemas.openxmlformats.org/officeDocument/2006/relationships/themeOverride" Target="../theme/themeOverride27.xml"/><Relationship Id="rId1"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28.xml"/><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2.xml"/><Relationship Id="rId2" Type="http://schemas.openxmlformats.org/officeDocument/2006/relationships/themeOverride" Target="../theme/themeOverride29.xml"/><Relationship Id="rId1" Type="http://schemas.openxmlformats.org/officeDocument/2006/relationships/image" Target="../media/image82.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2.xml"/><Relationship Id="rId2" Type="http://schemas.openxmlformats.org/officeDocument/2006/relationships/themeOverride" Target="../theme/themeOverride30.xml"/><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2.xml"/><Relationship Id="rId4" Type="http://schemas.openxmlformats.org/officeDocument/2006/relationships/themeOverride" Target="../theme/themeOverride31.xml"/><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hemeOverride" Target="../theme/themeOverride3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hemeOverride" Target="../theme/themeOverride2.xml"/><Relationship Id="rId2" Type="http://schemas.openxmlformats.org/officeDocument/2006/relationships/image" Target="../media/image1.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hemeOverride" Target="../theme/themeOverride3.xml"/><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hemeOverride" Target="../theme/themeOverride4.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2" Type="http://schemas.openxmlformats.org/officeDocument/2006/relationships/notesSlide" Target="../notesSlides/notesSlide7.xml"/><Relationship Id="rId11" Type="http://schemas.openxmlformats.org/officeDocument/2006/relationships/slideLayout" Target="../slideLayouts/slideLayout2.xml"/><Relationship Id="rId10" Type="http://schemas.openxmlformats.org/officeDocument/2006/relationships/themeOverride" Target="../theme/themeOverride5.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hemeOverride" Target="../theme/themeOverride6.xml"/><Relationship Id="rId2" Type="http://schemas.openxmlformats.org/officeDocument/2006/relationships/image" Target="../media/image15.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cxnSp>
        <p:nvCxnSpPr>
          <p:cNvPr id="6" name="直接连接符 5"/>
          <p:cNvCxnSpPr/>
          <p:nvPr/>
        </p:nvCxnSpPr>
        <p:spPr>
          <a:xfrm flipV="1">
            <a:off x="0" y="0"/>
            <a:ext cx="2728686" cy="2583543"/>
          </a:xfrm>
          <a:prstGeom prst="line">
            <a:avLst/>
          </a:prstGeom>
          <a:ln w="28575">
            <a:solidFill>
              <a:schemeClr val="accent6">
                <a:lumMod val="75000"/>
                <a:alpha val="83000"/>
              </a:schemeClr>
            </a:solidFill>
          </a:ln>
        </p:spPr>
        <p:style>
          <a:lnRef idx="1">
            <a:schemeClr val="accent6"/>
          </a:lnRef>
          <a:fillRef idx="0">
            <a:schemeClr val="accent6"/>
          </a:fillRef>
          <a:effectRef idx="0">
            <a:schemeClr val="accent6"/>
          </a:effectRef>
          <a:fontRef idx="minor">
            <a:schemeClr val="tx1"/>
          </a:fontRef>
        </p:style>
      </p:cxnSp>
      <p:cxnSp>
        <p:nvCxnSpPr>
          <p:cNvPr id="7" name="直接连接符 6"/>
          <p:cNvCxnSpPr/>
          <p:nvPr/>
        </p:nvCxnSpPr>
        <p:spPr>
          <a:xfrm flipV="1">
            <a:off x="-14514" y="3730177"/>
            <a:ext cx="1560286" cy="703944"/>
          </a:xfrm>
          <a:prstGeom prst="line">
            <a:avLst/>
          </a:prstGeom>
          <a:ln w="19050">
            <a:solidFill>
              <a:schemeClr val="accent5">
                <a:lumMod val="75000"/>
                <a:alpha val="83000"/>
              </a:schemeClr>
            </a:solidFill>
          </a:ln>
        </p:spPr>
        <p:style>
          <a:lnRef idx="1">
            <a:schemeClr val="accent6"/>
          </a:lnRef>
          <a:fillRef idx="0">
            <a:schemeClr val="accent6"/>
          </a:fillRef>
          <a:effectRef idx="0">
            <a:schemeClr val="accent6"/>
          </a:effectRef>
          <a:fontRef idx="minor">
            <a:schemeClr val="tx1"/>
          </a:fontRef>
        </p:style>
      </p:cxnSp>
      <p:sp>
        <p:nvSpPr>
          <p:cNvPr id="9" name="椭圆 8"/>
          <p:cNvSpPr/>
          <p:nvPr/>
        </p:nvSpPr>
        <p:spPr>
          <a:xfrm>
            <a:off x="1473198" y="3672121"/>
            <a:ext cx="159657" cy="130628"/>
          </a:xfrm>
          <a:prstGeom prst="ellipse">
            <a:avLst/>
          </a:prstGeom>
          <a:gradFill flip="none" rotWithShape="1">
            <a:gsLst>
              <a:gs pos="0">
                <a:schemeClr val="accent5">
                  <a:lumMod val="75000"/>
                </a:schemeClr>
              </a:gs>
              <a:gs pos="74000">
                <a:schemeClr val="accent5">
                  <a:lumMod val="75000"/>
                </a:schemeClr>
              </a:gs>
              <a:gs pos="83000">
                <a:schemeClr val="accent1">
                  <a:lumMod val="75000"/>
                </a:schemeClr>
              </a:gs>
              <a:gs pos="100000">
                <a:schemeClr val="accent1">
                  <a:lumMod val="50000"/>
                </a:schemeClr>
              </a:gs>
            </a:gsLst>
            <a:path path="circle">
              <a:fillToRect l="50000" t="50000" r="50000" b="50000"/>
            </a:path>
            <a:tileRect/>
          </a:gradFill>
          <a:ln>
            <a:noFill/>
          </a:ln>
          <a:effectLst>
            <a:glow rad="101600">
              <a:schemeClr val="accent5">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204686" y="4633692"/>
            <a:ext cx="159657" cy="130628"/>
          </a:xfrm>
          <a:prstGeom prst="ellipse">
            <a:avLst/>
          </a:prstGeom>
          <a:gradFill flip="none" rotWithShape="1">
            <a:gsLst>
              <a:gs pos="0">
                <a:schemeClr val="accent5">
                  <a:lumMod val="75000"/>
                </a:schemeClr>
              </a:gs>
              <a:gs pos="74000">
                <a:schemeClr val="accent5">
                  <a:lumMod val="75000"/>
                </a:schemeClr>
              </a:gs>
              <a:gs pos="83000">
                <a:schemeClr val="accent1">
                  <a:lumMod val="75000"/>
                </a:schemeClr>
              </a:gs>
              <a:gs pos="100000">
                <a:schemeClr val="accent1">
                  <a:lumMod val="50000"/>
                </a:schemeClr>
              </a:gs>
            </a:gsLst>
            <a:path path="circle">
              <a:fillToRect l="50000" t="50000" r="50000" b="50000"/>
            </a:path>
            <a:tileRect/>
          </a:gradFill>
          <a:ln>
            <a:noFill/>
          </a:ln>
          <a:effectLst>
            <a:glow rad="101600">
              <a:schemeClr val="accent5">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a:stCxn id="10" idx="0"/>
            <a:endCxn id="9" idx="3"/>
          </p:cNvCxnSpPr>
          <p:nvPr/>
        </p:nvCxnSpPr>
        <p:spPr>
          <a:xfrm flipV="1">
            <a:off x="1284515" y="3783619"/>
            <a:ext cx="212064" cy="850073"/>
          </a:xfrm>
          <a:prstGeom prst="line">
            <a:avLst/>
          </a:prstGeom>
          <a:ln w="19050">
            <a:solidFill>
              <a:schemeClr val="accent5">
                <a:lumMod val="75000"/>
                <a:alpha val="83000"/>
              </a:schemeClr>
            </a:solidFill>
          </a:ln>
        </p:spPr>
        <p:style>
          <a:lnRef idx="1">
            <a:schemeClr val="accent6"/>
          </a:lnRef>
          <a:fillRef idx="0">
            <a:schemeClr val="accent6"/>
          </a:fillRef>
          <a:effectRef idx="0">
            <a:schemeClr val="accent6"/>
          </a:effectRef>
          <a:fontRef idx="minor">
            <a:schemeClr val="tx1"/>
          </a:fontRef>
        </p:style>
      </p:cxnSp>
      <p:sp>
        <p:nvSpPr>
          <p:cNvPr id="16" name="等腰三角形 15"/>
          <p:cNvSpPr/>
          <p:nvPr/>
        </p:nvSpPr>
        <p:spPr>
          <a:xfrm rot="4189014">
            <a:off x="295726" y="4799228"/>
            <a:ext cx="480790" cy="582385"/>
          </a:xfrm>
          <a:prstGeom prst="triangle">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p:nvPr/>
        </p:nvCxnSpPr>
        <p:spPr>
          <a:xfrm flipH="1">
            <a:off x="9353862" y="1148674"/>
            <a:ext cx="2852649" cy="2164152"/>
          </a:xfrm>
          <a:prstGeom prst="line">
            <a:avLst/>
          </a:prstGeom>
          <a:ln w="117475">
            <a:solidFill>
              <a:srgbClr val="DE70D6"/>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9517038" y="749508"/>
            <a:ext cx="2721956" cy="2038662"/>
          </a:xfrm>
          <a:prstGeom prst="line">
            <a:avLst/>
          </a:prstGeom>
          <a:ln w="63500">
            <a:solidFill>
              <a:srgbClr val="566E9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9517038" y="569058"/>
            <a:ext cx="2721956" cy="1984505"/>
          </a:xfrm>
          <a:prstGeom prst="line">
            <a:avLst/>
          </a:prstGeom>
          <a:ln w="63500">
            <a:solidFill>
              <a:srgbClr val="9A7500"/>
            </a:solidFill>
          </a:ln>
        </p:spPr>
        <p:style>
          <a:lnRef idx="1">
            <a:schemeClr val="accent1"/>
          </a:lnRef>
          <a:fillRef idx="0">
            <a:schemeClr val="accent1"/>
          </a:fillRef>
          <a:effectRef idx="0">
            <a:schemeClr val="accent1"/>
          </a:effectRef>
          <a:fontRef idx="minor">
            <a:schemeClr val="tx1"/>
          </a:fontRef>
        </p:style>
      </p:cxnSp>
      <p:sp>
        <p:nvSpPr>
          <p:cNvPr id="30" name="Freeform 23"/>
          <p:cNvSpPr>
            <a:spLocks noEditPoints="1"/>
          </p:cNvSpPr>
          <p:nvPr/>
        </p:nvSpPr>
        <p:spPr bwMode="auto">
          <a:xfrm>
            <a:off x="3336530" y="1148675"/>
            <a:ext cx="5763790" cy="4281810"/>
          </a:xfrm>
          <a:custGeom>
            <a:avLst/>
            <a:gdLst>
              <a:gd name="T0" fmla="*/ 649 w 755"/>
              <a:gd name="T1" fmla="*/ 221 h 754"/>
              <a:gd name="T2" fmla="*/ 644 w 755"/>
              <a:gd name="T3" fmla="*/ 215 h 754"/>
              <a:gd name="T4" fmla="*/ 585 w 755"/>
              <a:gd name="T5" fmla="*/ 86 h 754"/>
              <a:gd name="T6" fmla="*/ 544 w 755"/>
              <a:gd name="T7" fmla="*/ 38 h 754"/>
              <a:gd name="T8" fmla="*/ 566 w 755"/>
              <a:gd name="T9" fmla="*/ 85 h 754"/>
              <a:gd name="T10" fmla="*/ 485 w 755"/>
              <a:gd name="T11" fmla="*/ 79 h 754"/>
              <a:gd name="T12" fmla="*/ 377 w 755"/>
              <a:gd name="T13" fmla="*/ 0 h 754"/>
              <a:gd name="T14" fmla="*/ 297 w 755"/>
              <a:gd name="T15" fmla="*/ 7 h 754"/>
              <a:gd name="T16" fmla="*/ 173 w 755"/>
              <a:gd name="T17" fmla="*/ 84 h 754"/>
              <a:gd name="T18" fmla="*/ 170 w 755"/>
              <a:gd name="T19" fmla="*/ 85 h 754"/>
              <a:gd name="T20" fmla="*/ 157 w 755"/>
              <a:gd name="T21" fmla="*/ 130 h 754"/>
              <a:gd name="T22" fmla="*/ 104 w 755"/>
              <a:gd name="T23" fmla="*/ 221 h 754"/>
              <a:gd name="T24" fmla="*/ 1 w 755"/>
              <a:gd name="T25" fmla="*/ 377 h 754"/>
              <a:gd name="T26" fmla="*/ 88 w 755"/>
              <a:gd name="T27" fmla="*/ 411 h 754"/>
              <a:gd name="T28" fmla="*/ 38 w 755"/>
              <a:gd name="T29" fmla="*/ 540 h 754"/>
              <a:gd name="T30" fmla="*/ 168 w 755"/>
              <a:gd name="T31" fmla="*/ 662 h 754"/>
              <a:gd name="T32" fmla="*/ 169 w 755"/>
              <a:gd name="T33" fmla="*/ 670 h 754"/>
              <a:gd name="T34" fmla="*/ 188 w 755"/>
              <a:gd name="T35" fmla="*/ 669 h 754"/>
              <a:gd name="T36" fmla="*/ 298 w 755"/>
              <a:gd name="T37" fmla="*/ 748 h 754"/>
              <a:gd name="T38" fmla="*/ 377 w 755"/>
              <a:gd name="T39" fmla="*/ 674 h 754"/>
              <a:gd name="T40" fmla="*/ 480 w 755"/>
              <a:gd name="T41" fmla="*/ 671 h 754"/>
              <a:gd name="T42" fmla="*/ 490 w 755"/>
              <a:gd name="T43" fmla="*/ 672 h 754"/>
              <a:gd name="T44" fmla="*/ 541 w 755"/>
              <a:gd name="T45" fmla="*/ 719 h 754"/>
              <a:gd name="T46" fmla="*/ 631 w 755"/>
              <a:gd name="T47" fmla="*/ 661 h 754"/>
              <a:gd name="T48" fmla="*/ 643 w 755"/>
              <a:gd name="T49" fmla="*/ 538 h 754"/>
              <a:gd name="T50" fmla="*/ 650 w 755"/>
              <a:gd name="T51" fmla="*/ 533 h 754"/>
              <a:gd name="T52" fmla="*/ 755 w 755"/>
              <a:gd name="T53" fmla="*/ 377 h 754"/>
              <a:gd name="T54" fmla="*/ 504 w 755"/>
              <a:gd name="T55" fmla="*/ 373 h 754"/>
              <a:gd name="T56" fmla="*/ 645 w 755"/>
              <a:gd name="T57" fmla="*/ 225 h 754"/>
              <a:gd name="T58" fmla="*/ 383 w 755"/>
              <a:gd name="T59" fmla="*/ 502 h 754"/>
              <a:gd name="T60" fmla="*/ 504 w 755"/>
              <a:gd name="T61" fmla="*/ 383 h 754"/>
              <a:gd name="T62" fmla="*/ 256 w 755"/>
              <a:gd name="T63" fmla="*/ 378 h 754"/>
              <a:gd name="T64" fmla="*/ 266 w 755"/>
              <a:gd name="T65" fmla="*/ 510 h 754"/>
              <a:gd name="T66" fmla="*/ 377 w 755"/>
              <a:gd name="T67" fmla="*/ 257 h 754"/>
              <a:gd name="T68" fmla="*/ 256 w 755"/>
              <a:gd name="T69" fmla="*/ 243 h 754"/>
              <a:gd name="T70" fmla="*/ 489 w 755"/>
              <a:gd name="T71" fmla="*/ 245 h 754"/>
              <a:gd name="T72" fmla="*/ 564 w 755"/>
              <a:gd name="T73" fmla="*/ 86 h 754"/>
              <a:gd name="T74" fmla="*/ 639 w 755"/>
              <a:gd name="T75" fmla="*/ 220 h 754"/>
              <a:gd name="T76" fmla="*/ 491 w 755"/>
              <a:gd name="T77" fmla="*/ 85 h 754"/>
              <a:gd name="T78" fmla="*/ 503 w 755"/>
              <a:gd name="T79" fmla="*/ 238 h 754"/>
              <a:gd name="T80" fmla="*/ 378 w 755"/>
              <a:gd name="T81" fmla="*/ 90 h 754"/>
              <a:gd name="T82" fmla="*/ 377 w 755"/>
              <a:gd name="T83" fmla="*/ 90 h 754"/>
              <a:gd name="T84" fmla="*/ 268 w 755"/>
              <a:gd name="T85" fmla="*/ 89 h 754"/>
              <a:gd name="T86" fmla="*/ 173 w 755"/>
              <a:gd name="T87" fmla="*/ 95 h 754"/>
              <a:gd name="T88" fmla="*/ 251 w 755"/>
              <a:gd name="T89" fmla="*/ 238 h 754"/>
              <a:gd name="T90" fmla="*/ 114 w 755"/>
              <a:gd name="T91" fmla="*/ 217 h 754"/>
              <a:gd name="T92" fmla="*/ 245 w 755"/>
              <a:gd name="T93" fmla="*/ 243 h 754"/>
              <a:gd name="T94" fmla="*/ 86 w 755"/>
              <a:gd name="T95" fmla="*/ 377 h 754"/>
              <a:gd name="T96" fmla="*/ 246 w 755"/>
              <a:gd name="T97" fmla="*/ 378 h 754"/>
              <a:gd name="T98" fmla="*/ 110 w 755"/>
              <a:gd name="T99" fmla="*/ 528 h 754"/>
              <a:gd name="T100" fmla="*/ 169 w 755"/>
              <a:gd name="T101" fmla="*/ 661 h 754"/>
              <a:gd name="T102" fmla="*/ 251 w 755"/>
              <a:gd name="T103" fmla="*/ 518 h 754"/>
              <a:gd name="T104" fmla="*/ 268 w 755"/>
              <a:gd name="T105" fmla="*/ 666 h 754"/>
              <a:gd name="T106" fmla="*/ 373 w 755"/>
              <a:gd name="T107" fmla="*/ 503 h 754"/>
              <a:gd name="T108" fmla="*/ 475 w 755"/>
              <a:gd name="T109" fmla="*/ 670 h 754"/>
              <a:gd name="T110" fmla="*/ 458 w 755"/>
              <a:gd name="T111" fmla="*/ 507 h 754"/>
              <a:gd name="T112" fmla="*/ 480 w 755"/>
              <a:gd name="T113" fmla="*/ 670 h 754"/>
              <a:gd name="T114" fmla="*/ 490 w 755"/>
              <a:gd name="T115" fmla="*/ 670 h 754"/>
              <a:gd name="T116" fmla="*/ 639 w 755"/>
              <a:gd name="T117" fmla="*/ 533 h 754"/>
              <a:gd name="T118" fmla="*/ 639 w 755"/>
              <a:gd name="T119" fmla="*/ 532 h 754"/>
              <a:gd name="T120" fmla="*/ 508 w 755"/>
              <a:gd name="T121" fmla="*/ 37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5" h="754">
                <a:moveTo>
                  <a:pt x="755" y="377"/>
                </a:moveTo>
                <a:cubicBezTo>
                  <a:pt x="727" y="377"/>
                  <a:pt x="702" y="377"/>
                  <a:pt x="679" y="377"/>
                </a:cubicBezTo>
                <a:cubicBezTo>
                  <a:pt x="679" y="374"/>
                  <a:pt x="677" y="372"/>
                  <a:pt x="675" y="372"/>
                </a:cubicBezTo>
                <a:cubicBezTo>
                  <a:pt x="672" y="363"/>
                  <a:pt x="670" y="353"/>
                  <a:pt x="667" y="344"/>
                </a:cubicBezTo>
                <a:cubicBezTo>
                  <a:pt x="657" y="305"/>
                  <a:pt x="650" y="266"/>
                  <a:pt x="646" y="225"/>
                </a:cubicBezTo>
                <a:cubicBezTo>
                  <a:pt x="648" y="224"/>
                  <a:pt x="649" y="223"/>
                  <a:pt x="649" y="221"/>
                </a:cubicBezTo>
                <a:cubicBezTo>
                  <a:pt x="653" y="220"/>
                  <a:pt x="658" y="220"/>
                  <a:pt x="662" y="220"/>
                </a:cubicBezTo>
                <a:cubicBezTo>
                  <a:pt x="679" y="218"/>
                  <a:pt x="698" y="217"/>
                  <a:pt x="717" y="215"/>
                </a:cubicBezTo>
                <a:cubicBezTo>
                  <a:pt x="717" y="214"/>
                  <a:pt x="717" y="214"/>
                  <a:pt x="717" y="214"/>
                </a:cubicBezTo>
                <a:cubicBezTo>
                  <a:pt x="703" y="215"/>
                  <a:pt x="690" y="217"/>
                  <a:pt x="677" y="218"/>
                </a:cubicBezTo>
                <a:cubicBezTo>
                  <a:pt x="668" y="218"/>
                  <a:pt x="658" y="219"/>
                  <a:pt x="649" y="220"/>
                </a:cubicBezTo>
                <a:cubicBezTo>
                  <a:pt x="649" y="217"/>
                  <a:pt x="647" y="215"/>
                  <a:pt x="644" y="215"/>
                </a:cubicBezTo>
                <a:cubicBezTo>
                  <a:pt x="644" y="215"/>
                  <a:pt x="643" y="215"/>
                  <a:pt x="642" y="216"/>
                </a:cubicBezTo>
                <a:cubicBezTo>
                  <a:pt x="630" y="199"/>
                  <a:pt x="619" y="181"/>
                  <a:pt x="611" y="162"/>
                </a:cubicBezTo>
                <a:cubicBezTo>
                  <a:pt x="601" y="141"/>
                  <a:pt x="593" y="117"/>
                  <a:pt x="586" y="90"/>
                </a:cubicBezTo>
                <a:cubicBezTo>
                  <a:pt x="586" y="90"/>
                  <a:pt x="586" y="90"/>
                  <a:pt x="586" y="90"/>
                </a:cubicBezTo>
                <a:cubicBezTo>
                  <a:pt x="586" y="89"/>
                  <a:pt x="586" y="88"/>
                  <a:pt x="586" y="87"/>
                </a:cubicBezTo>
                <a:cubicBezTo>
                  <a:pt x="586" y="87"/>
                  <a:pt x="585" y="86"/>
                  <a:pt x="585" y="86"/>
                </a:cubicBezTo>
                <a:cubicBezTo>
                  <a:pt x="600" y="89"/>
                  <a:pt x="615" y="91"/>
                  <a:pt x="631" y="93"/>
                </a:cubicBezTo>
                <a:cubicBezTo>
                  <a:pt x="629" y="92"/>
                  <a:pt x="629" y="92"/>
                  <a:pt x="629" y="92"/>
                </a:cubicBezTo>
                <a:cubicBezTo>
                  <a:pt x="613" y="90"/>
                  <a:pt x="599" y="88"/>
                  <a:pt x="585" y="85"/>
                </a:cubicBezTo>
                <a:cubicBezTo>
                  <a:pt x="585" y="85"/>
                  <a:pt x="585" y="85"/>
                  <a:pt x="585" y="85"/>
                </a:cubicBezTo>
                <a:cubicBezTo>
                  <a:pt x="585" y="85"/>
                  <a:pt x="585" y="85"/>
                  <a:pt x="585" y="85"/>
                </a:cubicBezTo>
                <a:cubicBezTo>
                  <a:pt x="571" y="71"/>
                  <a:pt x="558" y="56"/>
                  <a:pt x="544" y="38"/>
                </a:cubicBezTo>
                <a:cubicBezTo>
                  <a:pt x="541" y="36"/>
                  <a:pt x="541" y="36"/>
                  <a:pt x="541" y="36"/>
                </a:cubicBezTo>
                <a:cubicBezTo>
                  <a:pt x="555" y="54"/>
                  <a:pt x="569" y="71"/>
                  <a:pt x="583" y="85"/>
                </a:cubicBezTo>
                <a:cubicBezTo>
                  <a:pt x="583" y="85"/>
                  <a:pt x="583" y="85"/>
                  <a:pt x="583" y="85"/>
                </a:cubicBezTo>
                <a:cubicBezTo>
                  <a:pt x="582" y="84"/>
                  <a:pt x="582" y="84"/>
                  <a:pt x="581" y="84"/>
                </a:cubicBezTo>
                <a:cubicBezTo>
                  <a:pt x="580" y="84"/>
                  <a:pt x="580" y="84"/>
                  <a:pt x="579" y="85"/>
                </a:cubicBezTo>
                <a:cubicBezTo>
                  <a:pt x="574" y="85"/>
                  <a:pt x="570" y="85"/>
                  <a:pt x="566" y="85"/>
                </a:cubicBezTo>
                <a:cubicBezTo>
                  <a:pt x="539" y="85"/>
                  <a:pt x="515" y="85"/>
                  <a:pt x="490" y="83"/>
                </a:cubicBezTo>
                <a:cubicBezTo>
                  <a:pt x="490" y="81"/>
                  <a:pt x="488" y="79"/>
                  <a:pt x="486" y="79"/>
                </a:cubicBezTo>
                <a:cubicBezTo>
                  <a:pt x="477" y="58"/>
                  <a:pt x="468" y="33"/>
                  <a:pt x="459" y="7"/>
                </a:cubicBezTo>
                <a:cubicBezTo>
                  <a:pt x="457" y="6"/>
                  <a:pt x="457" y="6"/>
                  <a:pt x="457" y="6"/>
                </a:cubicBezTo>
                <a:cubicBezTo>
                  <a:pt x="461" y="16"/>
                  <a:pt x="464" y="24"/>
                  <a:pt x="467" y="33"/>
                </a:cubicBezTo>
                <a:cubicBezTo>
                  <a:pt x="473" y="49"/>
                  <a:pt x="479" y="65"/>
                  <a:pt x="485" y="79"/>
                </a:cubicBezTo>
                <a:cubicBezTo>
                  <a:pt x="483" y="79"/>
                  <a:pt x="481" y="81"/>
                  <a:pt x="480" y="83"/>
                </a:cubicBezTo>
                <a:cubicBezTo>
                  <a:pt x="447" y="84"/>
                  <a:pt x="415" y="84"/>
                  <a:pt x="383" y="83"/>
                </a:cubicBezTo>
                <a:cubicBezTo>
                  <a:pt x="382" y="81"/>
                  <a:pt x="380" y="80"/>
                  <a:pt x="378" y="80"/>
                </a:cubicBezTo>
                <a:cubicBezTo>
                  <a:pt x="378" y="55"/>
                  <a:pt x="378" y="29"/>
                  <a:pt x="378" y="0"/>
                </a:cubicBezTo>
                <a:cubicBezTo>
                  <a:pt x="378" y="0"/>
                  <a:pt x="378" y="0"/>
                  <a:pt x="378" y="0"/>
                </a:cubicBezTo>
                <a:cubicBezTo>
                  <a:pt x="377" y="0"/>
                  <a:pt x="377" y="0"/>
                  <a:pt x="377" y="0"/>
                </a:cubicBezTo>
                <a:cubicBezTo>
                  <a:pt x="377" y="29"/>
                  <a:pt x="377" y="55"/>
                  <a:pt x="377" y="80"/>
                </a:cubicBezTo>
                <a:cubicBezTo>
                  <a:pt x="375" y="80"/>
                  <a:pt x="373" y="81"/>
                  <a:pt x="373" y="83"/>
                </a:cubicBezTo>
                <a:cubicBezTo>
                  <a:pt x="340" y="84"/>
                  <a:pt x="307" y="84"/>
                  <a:pt x="273" y="83"/>
                </a:cubicBezTo>
                <a:cubicBezTo>
                  <a:pt x="273" y="81"/>
                  <a:pt x="272" y="80"/>
                  <a:pt x="270" y="79"/>
                </a:cubicBezTo>
                <a:cubicBezTo>
                  <a:pt x="279" y="58"/>
                  <a:pt x="288" y="33"/>
                  <a:pt x="298" y="6"/>
                </a:cubicBezTo>
                <a:cubicBezTo>
                  <a:pt x="297" y="7"/>
                  <a:pt x="297" y="7"/>
                  <a:pt x="297" y="7"/>
                </a:cubicBezTo>
                <a:cubicBezTo>
                  <a:pt x="287" y="33"/>
                  <a:pt x="278" y="58"/>
                  <a:pt x="269" y="79"/>
                </a:cubicBezTo>
                <a:cubicBezTo>
                  <a:pt x="269" y="79"/>
                  <a:pt x="269" y="79"/>
                  <a:pt x="268" y="79"/>
                </a:cubicBezTo>
                <a:cubicBezTo>
                  <a:pt x="266" y="79"/>
                  <a:pt x="264" y="81"/>
                  <a:pt x="263" y="83"/>
                </a:cubicBezTo>
                <a:cubicBezTo>
                  <a:pt x="237" y="85"/>
                  <a:pt x="211" y="86"/>
                  <a:pt x="182" y="85"/>
                </a:cubicBezTo>
                <a:cubicBezTo>
                  <a:pt x="180" y="85"/>
                  <a:pt x="177" y="85"/>
                  <a:pt x="175" y="85"/>
                </a:cubicBezTo>
                <a:cubicBezTo>
                  <a:pt x="174" y="84"/>
                  <a:pt x="174" y="84"/>
                  <a:pt x="173" y="84"/>
                </a:cubicBezTo>
                <a:cubicBezTo>
                  <a:pt x="173" y="84"/>
                  <a:pt x="173" y="84"/>
                  <a:pt x="172" y="84"/>
                </a:cubicBezTo>
                <a:cubicBezTo>
                  <a:pt x="187" y="70"/>
                  <a:pt x="200" y="54"/>
                  <a:pt x="214" y="36"/>
                </a:cubicBezTo>
                <a:cubicBezTo>
                  <a:pt x="211" y="38"/>
                  <a:pt x="211" y="38"/>
                  <a:pt x="211" y="38"/>
                </a:cubicBezTo>
                <a:cubicBezTo>
                  <a:pt x="198" y="56"/>
                  <a:pt x="184" y="71"/>
                  <a:pt x="170" y="85"/>
                </a:cubicBezTo>
                <a:cubicBezTo>
                  <a:pt x="170" y="85"/>
                  <a:pt x="170" y="85"/>
                  <a:pt x="170" y="85"/>
                </a:cubicBezTo>
                <a:cubicBezTo>
                  <a:pt x="170" y="85"/>
                  <a:pt x="170" y="85"/>
                  <a:pt x="170" y="85"/>
                </a:cubicBezTo>
                <a:cubicBezTo>
                  <a:pt x="156" y="88"/>
                  <a:pt x="142" y="90"/>
                  <a:pt x="126" y="92"/>
                </a:cubicBezTo>
                <a:cubicBezTo>
                  <a:pt x="124" y="93"/>
                  <a:pt x="124" y="93"/>
                  <a:pt x="124" y="93"/>
                </a:cubicBezTo>
                <a:cubicBezTo>
                  <a:pt x="140" y="91"/>
                  <a:pt x="155" y="89"/>
                  <a:pt x="169" y="86"/>
                </a:cubicBezTo>
                <a:cubicBezTo>
                  <a:pt x="168" y="87"/>
                  <a:pt x="168" y="88"/>
                  <a:pt x="168" y="90"/>
                </a:cubicBezTo>
                <a:cubicBezTo>
                  <a:pt x="168" y="90"/>
                  <a:pt x="168" y="91"/>
                  <a:pt x="168" y="92"/>
                </a:cubicBezTo>
                <a:cubicBezTo>
                  <a:pt x="165" y="106"/>
                  <a:pt x="161" y="118"/>
                  <a:pt x="157" y="130"/>
                </a:cubicBezTo>
                <a:cubicBezTo>
                  <a:pt x="146" y="163"/>
                  <a:pt x="132" y="190"/>
                  <a:pt x="113" y="216"/>
                </a:cubicBezTo>
                <a:cubicBezTo>
                  <a:pt x="112" y="215"/>
                  <a:pt x="111" y="215"/>
                  <a:pt x="110" y="215"/>
                </a:cubicBezTo>
                <a:cubicBezTo>
                  <a:pt x="107" y="215"/>
                  <a:pt x="105" y="217"/>
                  <a:pt x="104" y="220"/>
                </a:cubicBezTo>
                <a:cubicBezTo>
                  <a:pt x="84" y="218"/>
                  <a:pt x="62" y="216"/>
                  <a:pt x="38" y="214"/>
                </a:cubicBezTo>
                <a:cubicBezTo>
                  <a:pt x="38" y="215"/>
                  <a:pt x="38" y="215"/>
                  <a:pt x="38" y="215"/>
                </a:cubicBezTo>
                <a:cubicBezTo>
                  <a:pt x="62" y="217"/>
                  <a:pt x="84" y="219"/>
                  <a:pt x="104" y="221"/>
                </a:cubicBezTo>
                <a:cubicBezTo>
                  <a:pt x="105" y="223"/>
                  <a:pt x="107" y="225"/>
                  <a:pt x="109" y="225"/>
                </a:cubicBezTo>
                <a:cubicBezTo>
                  <a:pt x="107" y="249"/>
                  <a:pt x="104" y="272"/>
                  <a:pt x="99" y="294"/>
                </a:cubicBezTo>
                <a:cubicBezTo>
                  <a:pt x="94" y="320"/>
                  <a:pt x="88" y="345"/>
                  <a:pt x="81" y="372"/>
                </a:cubicBezTo>
                <a:cubicBezTo>
                  <a:pt x="81" y="372"/>
                  <a:pt x="81" y="372"/>
                  <a:pt x="81" y="372"/>
                </a:cubicBezTo>
                <a:cubicBezTo>
                  <a:pt x="78" y="372"/>
                  <a:pt x="75" y="374"/>
                  <a:pt x="75" y="377"/>
                </a:cubicBezTo>
                <a:cubicBezTo>
                  <a:pt x="52" y="377"/>
                  <a:pt x="28" y="377"/>
                  <a:pt x="1" y="377"/>
                </a:cubicBezTo>
                <a:cubicBezTo>
                  <a:pt x="0" y="377"/>
                  <a:pt x="0" y="377"/>
                  <a:pt x="0" y="377"/>
                </a:cubicBezTo>
                <a:cubicBezTo>
                  <a:pt x="0" y="377"/>
                  <a:pt x="0" y="377"/>
                  <a:pt x="0" y="377"/>
                </a:cubicBezTo>
                <a:cubicBezTo>
                  <a:pt x="1" y="378"/>
                  <a:pt x="1" y="378"/>
                  <a:pt x="1" y="378"/>
                </a:cubicBezTo>
                <a:cubicBezTo>
                  <a:pt x="28" y="378"/>
                  <a:pt x="52" y="378"/>
                  <a:pt x="75" y="378"/>
                </a:cubicBezTo>
                <a:cubicBezTo>
                  <a:pt x="76" y="380"/>
                  <a:pt x="78" y="382"/>
                  <a:pt x="80" y="382"/>
                </a:cubicBezTo>
                <a:cubicBezTo>
                  <a:pt x="83" y="392"/>
                  <a:pt x="86" y="401"/>
                  <a:pt x="88" y="411"/>
                </a:cubicBezTo>
                <a:cubicBezTo>
                  <a:pt x="98" y="450"/>
                  <a:pt x="105" y="487"/>
                  <a:pt x="109" y="528"/>
                </a:cubicBezTo>
                <a:cubicBezTo>
                  <a:pt x="106" y="528"/>
                  <a:pt x="104" y="531"/>
                  <a:pt x="104" y="533"/>
                </a:cubicBezTo>
                <a:cubicBezTo>
                  <a:pt x="104" y="534"/>
                  <a:pt x="104" y="534"/>
                  <a:pt x="104" y="534"/>
                </a:cubicBezTo>
                <a:cubicBezTo>
                  <a:pt x="101" y="534"/>
                  <a:pt x="97" y="534"/>
                  <a:pt x="93" y="535"/>
                </a:cubicBezTo>
                <a:cubicBezTo>
                  <a:pt x="76" y="536"/>
                  <a:pt x="58" y="538"/>
                  <a:pt x="38" y="540"/>
                </a:cubicBezTo>
                <a:cubicBezTo>
                  <a:pt x="38" y="540"/>
                  <a:pt x="38" y="540"/>
                  <a:pt x="38" y="540"/>
                </a:cubicBezTo>
                <a:cubicBezTo>
                  <a:pt x="52" y="539"/>
                  <a:pt x="65" y="538"/>
                  <a:pt x="78" y="537"/>
                </a:cubicBezTo>
                <a:cubicBezTo>
                  <a:pt x="87" y="536"/>
                  <a:pt x="96" y="535"/>
                  <a:pt x="104" y="535"/>
                </a:cubicBezTo>
                <a:cubicBezTo>
                  <a:pt x="105" y="537"/>
                  <a:pt x="107" y="539"/>
                  <a:pt x="109" y="539"/>
                </a:cubicBezTo>
                <a:cubicBezTo>
                  <a:pt x="110" y="539"/>
                  <a:pt x="111" y="538"/>
                  <a:pt x="112" y="538"/>
                </a:cubicBezTo>
                <a:cubicBezTo>
                  <a:pt x="125" y="555"/>
                  <a:pt x="135" y="573"/>
                  <a:pt x="145" y="592"/>
                </a:cubicBezTo>
                <a:cubicBezTo>
                  <a:pt x="154" y="613"/>
                  <a:pt x="162" y="635"/>
                  <a:pt x="168" y="662"/>
                </a:cubicBezTo>
                <a:cubicBezTo>
                  <a:pt x="167" y="663"/>
                  <a:pt x="167" y="664"/>
                  <a:pt x="167" y="666"/>
                </a:cubicBezTo>
                <a:cubicBezTo>
                  <a:pt x="167" y="666"/>
                  <a:pt x="167" y="667"/>
                  <a:pt x="167" y="668"/>
                </a:cubicBezTo>
                <a:cubicBezTo>
                  <a:pt x="154" y="665"/>
                  <a:pt x="139" y="663"/>
                  <a:pt x="124" y="661"/>
                </a:cubicBezTo>
                <a:cubicBezTo>
                  <a:pt x="126" y="663"/>
                  <a:pt x="126" y="663"/>
                  <a:pt x="126" y="663"/>
                </a:cubicBezTo>
                <a:cubicBezTo>
                  <a:pt x="132" y="663"/>
                  <a:pt x="137" y="664"/>
                  <a:pt x="142" y="665"/>
                </a:cubicBezTo>
                <a:cubicBezTo>
                  <a:pt x="151" y="666"/>
                  <a:pt x="160" y="668"/>
                  <a:pt x="169" y="670"/>
                </a:cubicBezTo>
                <a:cubicBezTo>
                  <a:pt x="169" y="670"/>
                  <a:pt x="170" y="670"/>
                  <a:pt x="171" y="671"/>
                </a:cubicBezTo>
                <a:cubicBezTo>
                  <a:pt x="185" y="684"/>
                  <a:pt x="198" y="699"/>
                  <a:pt x="211" y="717"/>
                </a:cubicBezTo>
                <a:cubicBezTo>
                  <a:pt x="214" y="719"/>
                  <a:pt x="214" y="719"/>
                  <a:pt x="214" y="719"/>
                </a:cubicBezTo>
                <a:cubicBezTo>
                  <a:pt x="201" y="700"/>
                  <a:pt x="187" y="684"/>
                  <a:pt x="173" y="671"/>
                </a:cubicBezTo>
                <a:cubicBezTo>
                  <a:pt x="173" y="670"/>
                  <a:pt x="174" y="670"/>
                  <a:pt x="175" y="670"/>
                </a:cubicBezTo>
                <a:cubicBezTo>
                  <a:pt x="179" y="670"/>
                  <a:pt x="184" y="670"/>
                  <a:pt x="188" y="669"/>
                </a:cubicBezTo>
                <a:cubicBezTo>
                  <a:pt x="215" y="669"/>
                  <a:pt x="239" y="670"/>
                  <a:pt x="264" y="671"/>
                </a:cubicBezTo>
                <a:cubicBezTo>
                  <a:pt x="264" y="671"/>
                  <a:pt x="264" y="671"/>
                  <a:pt x="264" y="672"/>
                </a:cubicBezTo>
                <a:cubicBezTo>
                  <a:pt x="264" y="674"/>
                  <a:pt x="266" y="677"/>
                  <a:pt x="269" y="677"/>
                </a:cubicBezTo>
                <a:cubicBezTo>
                  <a:pt x="269" y="677"/>
                  <a:pt x="269" y="677"/>
                  <a:pt x="270" y="677"/>
                </a:cubicBezTo>
                <a:cubicBezTo>
                  <a:pt x="278" y="698"/>
                  <a:pt x="287" y="722"/>
                  <a:pt x="297" y="748"/>
                </a:cubicBezTo>
                <a:cubicBezTo>
                  <a:pt x="298" y="748"/>
                  <a:pt x="298" y="748"/>
                  <a:pt x="298" y="748"/>
                </a:cubicBezTo>
                <a:cubicBezTo>
                  <a:pt x="294" y="739"/>
                  <a:pt x="291" y="730"/>
                  <a:pt x="288" y="722"/>
                </a:cubicBezTo>
                <a:cubicBezTo>
                  <a:pt x="282" y="706"/>
                  <a:pt x="276" y="690"/>
                  <a:pt x="271" y="676"/>
                </a:cubicBezTo>
                <a:cubicBezTo>
                  <a:pt x="273" y="676"/>
                  <a:pt x="274" y="674"/>
                  <a:pt x="274" y="672"/>
                </a:cubicBezTo>
                <a:cubicBezTo>
                  <a:pt x="274" y="671"/>
                  <a:pt x="274" y="671"/>
                  <a:pt x="274" y="671"/>
                </a:cubicBezTo>
                <a:cubicBezTo>
                  <a:pt x="308" y="670"/>
                  <a:pt x="341" y="670"/>
                  <a:pt x="373" y="672"/>
                </a:cubicBezTo>
                <a:cubicBezTo>
                  <a:pt x="374" y="673"/>
                  <a:pt x="376" y="674"/>
                  <a:pt x="377" y="674"/>
                </a:cubicBezTo>
                <a:cubicBezTo>
                  <a:pt x="377" y="699"/>
                  <a:pt x="377" y="725"/>
                  <a:pt x="377" y="754"/>
                </a:cubicBezTo>
                <a:cubicBezTo>
                  <a:pt x="377" y="754"/>
                  <a:pt x="377" y="754"/>
                  <a:pt x="377" y="754"/>
                </a:cubicBezTo>
                <a:cubicBezTo>
                  <a:pt x="378" y="754"/>
                  <a:pt x="378" y="754"/>
                  <a:pt x="378" y="754"/>
                </a:cubicBezTo>
                <a:cubicBezTo>
                  <a:pt x="378" y="725"/>
                  <a:pt x="378" y="699"/>
                  <a:pt x="378" y="674"/>
                </a:cubicBezTo>
                <a:cubicBezTo>
                  <a:pt x="380" y="674"/>
                  <a:pt x="381" y="673"/>
                  <a:pt x="382" y="672"/>
                </a:cubicBezTo>
                <a:cubicBezTo>
                  <a:pt x="414" y="670"/>
                  <a:pt x="446" y="670"/>
                  <a:pt x="480" y="671"/>
                </a:cubicBezTo>
                <a:cubicBezTo>
                  <a:pt x="480" y="671"/>
                  <a:pt x="480" y="671"/>
                  <a:pt x="480" y="672"/>
                </a:cubicBezTo>
                <a:cubicBezTo>
                  <a:pt x="480" y="674"/>
                  <a:pt x="482" y="676"/>
                  <a:pt x="484" y="677"/>
                </a:cubicBezTo>
                <a:cubicBezTo>
                  <a:pt x="476" y="698"/>
                  <a:pt x="467" y="722"/>
                  <a:pt x="457" y="748"/>
                </a:cubicBezTo>
                <a:cubicBezTo>
                  <a:pt x="459" y="748"/>
                  <a:pt x="459" y="748"/>
                  <a:pt x="459" y="748"/>
                </a:cubicBezTo>
                <a:cubicBezTo>
                  <a:pt x="468" y="722"/>
                  <a:pt x="477" y="698"/>
                  <a:pt x="485" y="677"/>
                </a:cubicBezTo>
                <a:cubicBezTo>
                  <a:pt x="488" y="676"/>
                  <a:pt x="490" y="674"/>
                  <a:pt x="490" y="672"/>
                </a:cubicBezTo>
                <a:cubicBezTo>
                  <a:pt x="490" y="671"/>
                  <a:pt x="490" y="671"/>
                  <a:pt x="490" y="671"/>
                </a:cubicBezTo>
                <a:cubicBezTo>
                  <a:pt x="517" y="670"/>
                  <a:pt x="545" y="669"/>
                  <a:pt x="574" y="670"/>
                </a:cubicBezTo>
                <a:cubicBezTo>
                  <a:pt x="576" y="670"/>
                  <a:pt x="577" y="670"/>
                  <a:pt x="579" y="670"/>
                </a:cubicBezTo>
                <a:cubicBezTo>
                  <a:pt x="580" y="670"/>
                  <a:pt x="581" y="671"/>
                  <a:pt x="582" y="671"/>
                </a:cubicBezTo>
                <a:cubicBezTo>
                  <a:pt x="582" y="671"/>
                  <a:pt x="582" y="671"/>
                  <a:pt x="582" y="671"/>
                </a:cubicBezTo>
                <a:cubicBezTo>
                  <a:pt x="568" y="685"/>
                  <a:pt x="555" y="700"/>
                  <a:pt x="541" y="719"/>
                </a:cubicBezTo>
                <a:cubicBezTo>
                  <a:pt x="544" y="717"/>
                  <a:pt x="544" y="717"/>
                  <a:pt x="544" y="717"/>
                </a:cubicBezTo>
                <a:cubicBezTo>
                  <a:pt x="558" y="699"/>
                  <a:pt x="571" y="683"/>
                  <a:pt x="585" y="670"/>
                </a:cubicBezTo>
                <a:cubicBezTo>
                  <a:pt x="585" y="670"/>
                  <a:pt x="585" y="670"/>
                  <a:pt x="585" y="670"/>
                </a:cubicBezTo>
                <a:cubicBezTo>
                  <a:pt x="585" y="670"/>
                  <a:pt x="585" y="670"/>
                  <a:pt x="585" y="670"/>
                </a:cubicBezTo>
                <a:cubicBezTo>
                  <a:pt x="599" y="667"/>
                  <a:pt x="614" y="665"/>
                  <a:pt x="629" y="663"/>
                </a:cubicBezTo>
                <a:cubicBezTo>
                  <a:pt x="631" y="661"/>
                  <a:pt x="631" y="661"/>
                  <a:pt x="631" y="661"/>
                </a:cubicBezTo>
                <a:cubicBezTo>
                  <a:pt x="627" y="662"/>
                  <a:pt x="623" y="662"/>
                  <a:pt x="618" y="663"/>
                </a:cubicBezTo>
                <a:cubicBezTo>
                  <a:pt x="607" y="664"/>
                  <a:pt x="597" y="666"/>
                  <a:pt x="586" y="668"/>
                </a:cubicBezTo>
                <a:cubicBezTo>
                  <a:pt x="587" y="667"/>
                  <a:pt x="587" y="667"/>
                  <a:pt x="587" y="666"/>
                </a:cubicBezTo>
                <a:cubicBezTo>
                  <a:pt x="587" y="665"/>
                  <a:pt x="587" y="664"/>
                  <a:pt x="587" y="663"/>
                </a:cubicBezTo>
                <a:cubicBezTo>
                  <a:pt x="590" y="649"/>
                  <a:pt x="594" y="636"/>
                  <a:pt x="598" y="624"/>
                </a:cubicBezTo>
                <a:cubicBezTo>
                  <a:pt x="609" y="591"/>
                  <a:pt x="624" y="564"/>
                  <a:pt x="643" y="538"/>
                </a:cubicBezTo>
                <a:cubicBezTo>
                  <a:pt x="643" y="538"/>
                  <a:pt x="644" y="539"/>
                  <a:pt x="645" y="539"/>
                </a:cubicBezTo>
                <a:cubicBezTo>
                  <a:pt x="647" y="539"/>
                  <a:pt x="649" y="537"/>
                  <a:pt x="650" y="535"/>
                </a:cubicBezTo>
                <a:cubicBezTo>
                  <a:pt x="670" y="536"/>
                  <a:pt x="692" y="538"/>
                  <a:pt x="717" y="540"/>
                </a:cubicBezTo>
                <a:cubicBezTo>
                  <a:pt x="717" y="540"/>
                  <a:pt x="717" y="540"/>
                  <a:pt x="717" y="540"/>
                </a:cubicBezTo>
                <a:cubicBezTo>
                  <a:pt x="693" y="537"/>
                  <a:pt x="670" y="535"/>
                  <a:pt x="650" y="534"/>
                </a:cubicBezTo>
                <a:cubicBezTo>
                  <a:pt x="650" y="534"/>
                  <a:pt x="650" y="534"/>
                  <a:pt x="650" y="533"/>
                </a:cubicBezTo>
                <a:cubicBezTo>
                  <a:pt x="650" y="531"/>
                  <a:pt x="648" y="529"/>
                  <a:pt x="646" y="528"/>
                </a:cubicBezTo>
                <a:cubicBezTo>
                  <a:pt x="648" y="505"/>
                  <a:pt x="652" y="483"/>
                  <a:pt x="656" y="460"/>
                </a:cubicBezTo>
                <a:cubicBezTo>
                  <a:pt x="661" y="434"/>
                  <a:pt x="667" y="408"/>
                  <a:pt x="675" y="382"/>
                </a:cubicBezTo>
                <a:cubicBezTo>
                  <a:pt x="677" y="381"/>
                  <a:pt x="678" y="380"/>
                  <a:pt x="678" y="378"/>
                </a:cubicBezTo>
                <a:cubicBezTo>
                  <a:pt x="702" y="378"/>
                  <a:pt x="727" y="378"/>
                  <a:pt x="755" y="378"/>
                </a:cubicBezTo>
                <a:cubicBezTo>
                  <a:pt x="755" y="377"/>
                  <a:pt x="755" y="377"/>
                  <a:pt x="755" y="377"/>
                </a:cubicBezTo>
                <a:cubicBezTo>
                  <a:pt x="755" y="377"/>
                  <a:pt x="755" y="377"/>
                  <a:pt x="755" y="377"/>
                </a:cubicBezTo>
                <a:close/>
                <a:moveTo>
                  <a:pt x="673" y="372"/>
                </a:moveTo>
                <a:cubicBezTo>
                  <a:pt x="670" y="372"/>
                  <a:pt x="668" y="374"/>
                  <a:pt x="668" y="377"/>
                </a:cubicBezTo>
                <a:cubicBezTo>
                  <a:pt x="668" y="377"/>
                  <a:pt x="668" y="377"/>
                  <a:pt x="668" y="377"/>
                </a:cubicBezTo>
                <a:cubicBezTo>
                  <a:pt x="599" y="377"/>
                  <a:pt x="548" y="377"/>
                  <a:pt x="508" y="377"/>
                </a:cubicBezTo>
                <a:cubicBezTo>
                  <a:pt x="508" y="375"/>
                  <a:pt x="506" y="373"/>
                  <a:pt x="504" y="373"/>
                </a:cubicBezTo>
                <a:cubicBezTo>
                  <a:pt x="500" y="335"/>
                  <a:pt x="500" y="297"/>
                  <a:pt x="504" y="248"/>
                </a:cubicBezTo>
                <a:cubicBezTo>
                  <a:pt x="507" y="247"/>
                  <a:pt x="509" y="245"/>
                  <a:pt x="509" y="243"/>
                </a:cubicBezTo>
                <a:cubicBezTo>
                  <a:pt x="509" y="243"/>
                  <a:pt x="509" y="242"/>
                  <a:pt x="509" y="242"/>
                </a:cubicBezTo>
                <a:cubicBezTo>
                  <a:pt x="544" y="238"/>
                  <a:pt x="586" y="231"/>
                  <a:pt x="639" y="222"/>
                </a:cubicBezTo>
                <a:cubicBezTo>
                  <a:pt x="640" y="224"/>
                  <a:pt x="642" y="226"/>
                  <a:pt x="644" y="226"/>
                </a:cubicBezTo>
                <a:cubicBezTo>
                  <a:pt x="645" y="226"/>
                  <a:pt x="645" y="225"/>
                  <a:pt x="645" y="225"/>
                </a:cubicBezTo>
                <a:cubicBezTo>
                  <a:pt x="649" y="276"/>
                  <a:pt x="659" y="322"/>
                  <a:pt x="673" y="372"/>
                </a:cubicBezTo>
                <a:close/>
                <a:moveTo>
                  <a:pt x="503" y="507"/>
                </a:moveTo>
                <a:cubicBezTo>
                  <a:pt x="501" y="507"/>
                  <a:pt x="499" y="509"/>
                  <a:pt x="498" y="511"/>
                </a:cubicBezTo>
                <a:cubicBezTo>
                  <a:pt x="467" y="506"/>
                  <a:pt x="440" y="504"/>
                  <a:pt x="415" y="503"/>
                </a:cubicBezTo>
                <a:cubicBezTo>
                  <a:pt x="404" y="502"/>
                  <a:pt x="393" y="502"/>
                  <a:pt x="383" y="502"/>
                </a:cubicBezTo>
                <a:cubicBezTo>
                  <a:pt x="383" y="502"/>
                  <a:pt x="383" y="502"/>
                  <a:pt x="383" y="502"/>
                </a:cubicBezTo>
                <a:cubicBezTo>
                  <a:pt x="383" y="499"/>
                  <a:pt x="381" y="497"/>
                  <a:pt x="378" y="497"/>
                </a:cubicBezTo>
                <a:cubicBezTo>
                  <a:pt x="378" y="445"/>
                  <a:pt x="378" y="411"/>
                  <a:pt x="378" y="378"/>
                </a:cubicBezTo>
                <a:cubicBezTo>
                  <a:pt x="412" y="378"/>
                  <a:pt x="446" y="378"/>
                  <a:pt x="498" y="378"/>
                </a:cubicBezTo>
                <a:cubicBezTo>
                  <a:pt x="498" y="378"/>
                  <a:pt x="498" y="378"/>
                  <a:pt x="498" y="378"/>
                </a:cubicBezTo>
                <a:cubicBezTo>
                  <a:pt x="498" y="380"/>
                  <a:pt x="500" y="383"/>
                  <a:pt x="503" y="383"/>
                </a:cubicBezTo>
                <a:cubicBezTo>
                  <a:pt x="503" y="383"/>
                  <a:pt x="503" y="383"/>
                  <a:pt x="504" y="383"/>
                </a:cubicBezTo>
                <a:cubicBezTo>
                  <a:pt x="503" y="384"/>
                  <a:pt x="503" y="385"/>
                  <a:pt x="503" y="386"/>
                </a:cubicBezTo>
                <a:cubicBezTo>
                  <a:pt x="499" y="423"/>
                  <a:pt x="500" y="459"/>
                  <a:pt x="504" y="507"/>
                </a:cubicBezTo>
                <a:cubicBezTo>
                  <a:pt x="503" y="507"/>
                  <a:pt x="503" y="507"/>
                  <a:pt x="503" y="507"/>
                </a:cubicBezTo>
                <a:close/>
                <a:moveTo>
                  <a:pt x="252" y="508"/>
                </a:moveTo>
                <a:cubicBezTo>
                  <a:pt x="256" y="458"/>
                  <a:pt x="256" y="421"/>
                  <a:pt x="252" y="383"/>
                </a:cubicBezTo>
                <a:cubicBezTo>
                  <a:pt x="254" y="382"/>
                  <a:pt x="256" y="380"/>
                  <a:pt x="256" y="378"/>
                </a:cubicBezTo>
                <a:cubicBezTo>
                  <a:pt x="256" y="378"/>
                  <a:pt x="256" y="378"/>
                  <a:pt x="256" y="378"/>
                </a:cubicBezTo>
                <a:cubicBezTo>
                  <a:pt x="309" y="378"/>
                  <a:pt x="343" y="378"/>
                  <a:pt x="377" y="378"/>
                </a:cubicBezTo>
                <a:cubicBezTo>
                  <a:pt x="377" y="411"/>
                  <a:pt x="377" y="445"/>
                  <a:pt x="377" y="497"/>
                </a:cubicBezTo>
                <a:cubicBezTo>
                  <a:pt x="375" y="497"/>
                  <a:pt x="372" y="499"/>
                  <a:pt x="372" y="502"/>
                </a:cubicBezTo>
                <a:cubicBezTo>
                  <a:pt x="372" y="502"/>
                  <a:pt x="372" y="502"/>
                  <a:pt x="372" y="502"/>
                </a:cubicBezTo>
                <a:cubicBezTo>
                  <a:pt x="340" y="502"/>
                  <a:pt x="307" y="504"/>
                  <a:pt x="266" y="510"/>
                </a:cubicBezTo>
                <a:cubicBezTo>
                  <a:pt x="263" y="510"/>
                  <a:pt x="259" y="511"/>
                  <a:pt x="255" y="511"/>
                </a:cubicBezTo>
                <a:cubicBezTo>
                  <a:pt x="255" y="509"/>
                  <a:pt x="253" y="508"/>
                  <a:pt x="252" y="508"/>
                </a:cubicBezTo>
                <a:close/>
                <a:moveTo>
                  <a:pt x="256" y="243"/>
                </a:moveTo>
                <a:cubicBezTo>
                  <a:pt x="288" y="248"/>
                  <a:pt x="315" y="251"/>
                  <a:pt x="340" y="252"/>
                </a:cubicBezTo>
                <a:cubicBezTo>
                  <a:pt x="351" y="252"/>
                  <a:pt x="362" y="252"/>
                  <a:pt x="372" y="252"/>
                </a:cubicBezTo>
                <a:cubicBezTo>
                  <a:pt x="373" y="255"/>
                  <a:pt x="375" y="257"/>
                  <a:pt x="377" y="257"/>
                </a:cubicBezTo>
                <a:cubicBezTo>
                  <a:pt x="377" y="309"/>
                  <a:pt x="377" y="343"/>
                  <a:pt x="377" y="377"/>
                </a:cubicBezTo>
                <a:cubicBezTo>
                  <a:pt x="343" y="377"/>
                  <a:pt x="309" y="377"/>
                  <a:pt x="256" y="377"/>
                </a:cubicBezTo>
                <a:cubicBezTo>
                  <a:pt x="256" y="375"/>
                  <a:pt x="254" y="373"/>
                  <a:pt x="252" y="372"/>
                </a:cubicBezTo>
                <a:cubicBezTo>
                  <a:pt x="252" y="371"/>
                  <a:pt x="252" y="370"/>
                  <a:pt x="252" y="369"/>
                </a:cubicBezTo>
                <a:cubicBezTo>
                  <a:pt x="256" y="332"/>
                  <a:pt x="256" y="296"/>
                  <a:pt x="252" y="248"/>
                </a:cubicBezTo>
                <a:cubicBezTo>
                  <a:pt x="254" y="247"/>
                  <a:pt x="255" y="246"/>
                  <a:pt x="256" y="243"/>
                </a:cubicBezTo>
                <a:close/>
                <a:moveTo>
                  <a:pt x="503" y="372"/>
                </a:moveTo>
                <a:cubicBezTo>
                  <a:pt x="500" y="372"/>
                  <a:pt x="498" y="374"/>
                  <a:pt x="498" y="377"/>
                </a:cubicBezTo>
                <a:cubicBezTo>
                  <a:pt x="446" y="377"/>
                  <a:pt x="412" y="377"/>
                  <a:pt x="378" y="377"/>
                </a:cubicBezTo>
                <a:cubicBezTo>
                  <a:pt x="378" y="343"/>
                  <a:pt x="378" y="309"/>
                  <a:pt x="378" y="257"/>
                </a:cubicBezTo>
                <a:cubicBezTo>
                  <a:pt x="381" y="257"/>
                  <a:pt x="383" y="255"/>
                  <a:pt x="383" y="252"/>
                </a:cubicBezTo>
                <a:cubicBezTo>
                  <a:pt x="416" y="253"/>
                  <a:pt x="448" y="251"/>
                  <a:pt x="489" y="245"/>
                </a:cubicBezTo>
                <a:cubicBezTo>
                  <a:pt x="492" y="245"/>
                  <a:pt x="495" y="244"/>
                  <a:pt x="498" y="244"/>
                </a:cubicBezTo>
                <a:cubicBezTo>
                  <a:pt x="499" y="246"/>
                  <a:pt x="501" y="248"/>
                  <a:pt x="503" y="248"/>
                </a:cubicBezTo>
                <a:cubicBezTo>
                  <a:pt x="503" y="248"/>
                  <a:pt x="503" y="248"/>
                  <a:pt x="503" y="248"/>
                </a:cubicBezTo>
                <a:cubicBezTo>
                  <a:pt x="499" y="297"/>
                  <a:pt x="499" y="335"/>
                  <a:pt x="504" y="372"/>
                </a:cubicBezTo>
                <a:cubicBezTo>
                  <a:pt x="503" y="372"/>
                  <a:pt x="503" y="372"/>
                  <a:pt x="503" y="372"/>
                </a:cubicBezTo>
                <a:close/>
                <a:moveTo>
                  <a:pt x="564" y="86"/>
                </a:moveTo>
                <a:cubicBezTo>
                  <a:pt x="568" y="86"/>
                  <a:pt x="573" y="86"/>
                  <a:pt x="577" y="86"/>
                </a:cubicBezTo>
                <a:cubicBezTo>
                  <a:pt x="576" y="87"/>
                  <a:pt x="576" y="88"/>
                  <a:pt x="576" y="90"/>
                </a:cubicBezTo>
                <a:cubicBezTo>
                  <a:pt x="576" y="92"/>
                  <a:pt x="578" y="95"/>
                  <a:pt x="581" y="95"/>
                </a:cubicBezTo>
                <a:cubicBezTo>
                  <a:pt x="583" y="95"/>
                  <a:pt x="585" y="94"/>
                  <a:pt x="586" y="92"/>
                </a:cubicBezTo>
                <a:cubicBezTo>
                  <a:pt x="599" y="144"/>
                  <a:pt x="615" y="181"/>
                  <a:pt x="641" y="216"/>
                </a:cubicBezTo>
                <a:cubicBezTo>
                  <a:pt x="640" y="217"/>
                  <a:pt x="639" y="219"/>
                  <a:pt x="639" y="220"/>
                </a:cubicBezTo>
                <a:cubicBezTo>
                  <a:pt x="639" y="221"/>
                  <a:pt x="639" y="221"/>
                  <a:pt x="639" y="221"/>
                </a:cubicBezTo>
                <a:cubicBezTo>
                  <a:pt x="614" y="226"/>
                  <a:pt x="591" y="229"/>
                  <a:pt x="570" y="233"/>
                </a:cubicBezTo>
                <a:cubicBezTo>
                  <a:pt x="547" y="236"/>
                  <a:pt x="527" y="239"/>
                  <a:pt x="508" y="241"/>
                </a:cubicBezTo>
                <a:cubicBezTo>
                  <a:pt x="508" y="239"/>
                  <a:pt x="506" y="238"/>
                  <a:pt x="504" y="238"/>
                </a:cubicBezTo>
                <a:cubicBezTo>
                  <a:pt x="497" y="199"/>
                  <a:pt x="493" y="153"/>
                  <a:pt x="488" y="89"/>
                </a:cubicBezTo>
                <a:cubicBezTo>
                  <a:pt x="490" y="88"/>
                  <a:pt x="491" y="86"/>
                  <a:pt x="491" y="85"/>
                </a:cubicBezTo>
                <a:cubicBezTo>
                  <a:pt x="514" y="86"/>
                  <a:pt x="538" y="87"/>
                  <a:pt x="564" y="86"/>
                </a:cubicBezTo>
                <a:close/>
                <a:moveTo>
                  <a:pt x="480" y="85"/>
                </a:moveTo>
                <a:cubicBezTo>
                  <a:pt x="480" y="87"/>
                  <a:pt x="483" y="90"/>
                  <a:pt x="485" y="90"/>
                </a:cubicBezTo>
                <a:cubicBezTo>
                  <a:pt x="486" y="90"/>
                  <a:pt x="487" y="89"/>
                  <a:pt x="487" y="89"/>
                </a:cubicBezTo>
                <a:cubicBezTo>
                  <a:pt x="489" y="111"/>
                  <a:pt x="490" y="131"/>
                  <a:pt x="492" y="150"/>
                </a:cubicBezTo>
                <a:cubicBezTo>
                  <a:pt x="495" y="184"/>
                  <a:pt x="499" y="213"/>
                  <a:pt x="503" y="238"/>
                </a:cubicBezTo>
                <a:cubicBezTo>
                  <a:pt x="500" y="238"/>
                  <a:pt x="498" y="240"/>
                  <a:pt x="498" y="243"/>
                </a:cubicBezTo>
                <a:cubicBezTo>
                  <a:pt x="498" y="243"/>
                  <a:pt x="498" y="243"/>
                  <a:pt x="498" y="243"/>
                </a:cubicBezTo>
                <a:cubicBezTo>
                  <a:pt x="478" y="246"/>
                  <a:pt x="460" y="248"/>
                  <a:pt x="442" y="249"/>
                </a:cubicBezTo>
                <a:cubicBezTo>
                  <a:pt x="421" y="251"/>
                  <a:pt x="402" y="252"/>
                  <a:pt x="383" y="251"/>
                </a:cubicBezTo>
                <a:cubicBezTo>
                  <a:pt x="382" y="249"/>
                  <a:pt x="380" y="247"/>
                  <a:pt x="378" y="247"/>
                </a:cubicBezTo>
                <a:cubicBezTo>
                  <a:pt x="378" y="207"/>
                  <a:pt x="378" y="157"/>
                  <a:pt x="378" y="90"/>
                </a:cubicBezTo>
                <a:cubicBezTo>
                  <a:pt x="381" y="90"/>
                  <a:pt x="383" y="87"/>
                  <a:pt x="383" y="85"/>
                </a:cubicBezTo>
                <a:cubicBezTo>
                  <a:pt x="383" y="84"/>
                  <a:pt x="383" y="84"/>
                  <a:pt x="383" y="84"/>
                </a:cubicBezTo>
                <a:cubicBezTo>
                  <a:pt x="415" y="86"/>
                  <a:pt x="447" y="86"/>
                  <a:pt x="480" y="85"/>
                </a:cubicBezTo>
                <a:close/>
                <a:moveTo>
                  <a:pt x="372" y="84"/>
                </a:moveTo>
                <a:cubicBezTo>
                  <a:pt x="372" y="84"/>
                  <a:pt x="372" y="85"/>
                  <a:pt x="372" y="85"/>
                </a:cubicBezTo>
                <a:cubicBezTo>
                  <a:pt x="372" y="87"/>
                  <a:pt x="375" y="90"/>
                  <a:pt x="377" y="90"/>
                </a:cubicBezTo>
                <a:cubicBezTo>
                  <a:pt x="377" y="157"/>
                  <a:pt x="377" y="207"/>
                  <a:pt x="377" y="247"/>
                </a:cubicBezTo>
                <a:cubicBezTo>
                  <a:pt x="375" y="247"/>
                  <a:pt x="373" y="249"/>
                  <a:pt x="373" y="251"/>
                </a:cubicBezTo>
                <a:cubicBezTo>
                  <a:pt x="348" y="252"/>
                  <a:pt x="324" y="251"/>
                  <a:pt x="297" y="248"/>
                </a:cubicBezTo>
                <a:cubicBezTo>
                  <a:pt x="284" y="247"/>
                  <a:pt x="270" y="245"/>
                  <a:pt x="256" y="243"/>
                </a:cubicBezTo>
                <a:cubicBezTo>
                  <a:pt x="256" y="240"/>
                  <a:pt x="254" y="238"/>
                  <a:pt x="252" y="238"/>
                </a:cubicBezTo>
                <a:cubicBezTo>
                  <a:pt x="259" y="200"/>
                  <a:pt x="263" y="153"/>
                  <a:pt x="268" y="89"/>
                </a:cubicBezTo>
                <a:cubicBezTo>
                  <a:pt x="268" y="89"/>
                  <a:pt x="268" y="90"/>
                  <a:pt x="268" y="90"/>
                </a:cubicBezTo>
                <a:cubicBezTo>
                  <a:pt x="271" y="90"/>
                  <a:pt x="274" y="87"/>
                  <a:pt x="274" y="85"/>
                </a:cubicBezTo>
                <a:cubicBezTo>
                  <a:pt x="276" y="85"/>
                  <a:pt x="278" y="85"/>
                  <a:pt x="280" y="85"/>
                </a:cubicBezTo>
                <a:cubicBezTo>
                  <a:pt x="311" y="86"/>
                  <a:pt x="342" y="86"/>
                  <a:pt x="372" y="84"/>
                </a:cubicBezTo>
                <a:close/>
                <a:moveTo>
                  <a:pt x="169" y="93"/>
                </a:moveTo>
                <a:cubicBezTo>
                  <a:pt x="170" y="94"/>
                  <a:pt x="171" y="95"/>
                  <a:pt x="173" y="95"/>
                </a:cubicBezTo>
                <a:cubicBezTo>
                  <a:pt x="176" y="95"/>
                  <a:pt x="178" y="92"/>
                  <a:pt x="178" y="90"/>
                </a:cubicBezTo>
                <a:cubicBezTo>
                  <a:pt x="178" y="88"/>
                  <a:pt x="178" y="87"/>
                  <a:pt x="177" y="86"/>
                </a:cubicBezTo>
                <a:cubicBezTo>
                  <a:pt x="207" y="87"/>
                  <a:pt x="236" y="86"/>
                  <a:pt x="263" y="85"/>
                </a:cubicBezTo>
                <a:cubicBezTo>
                  <a:pt x="263" y="87"/>
                  <a:pt x="265" y="89"/>
                  <a:pt x="267" y="89"/>
                </a:cubicBezTo>
                <a:cubicBezTo>
                  <a:pt x="263" y="146"/>
                  <a:pt x="259" y="189"/>
                  <a:pt x="253" y="225"/>
                </a:cubicBezTo>
                <a:cubicBezTo>
                  <a:pt x="253" y="229"/>
                  <a:pt x="252" y="234"/>
                  <a:pt x="251" y="238"/>
                </a:cubicBezTo>
                <a:cubicBezTo>
                  <a:pt x="251" y="238"/>
                  <a:pt x="251" y="237"/>
                  <a:pt x="251" y="237"/>
                </a:cubicBezTo>
                <a:cubicBezTo>
                  <a:pt x="248" y="237"/>
                  <a:pt x="246" y="239"/>
                  <a:pt x="246" y="241"/>
                </a:cubicBezTo>
                <a:cubicBezTo>
                  <a:pt x="227" y="239"/>
                  <a:pt x="208" y="236"/>
                  <a:pt x="186" y="233"/>
                </a:cubicBezTo>
                <a:cubicBezTo>
                  <a:pt x="164" y="229"/>
                  <a:pt x="141" y="225"/>
                  <a:pt x="115" y="221"/>
                </a:cubicBezTo>
                <a:cubicBezTo>
                  <a:pt x="115" y="221"/>
                  <a:pt x="115" y="221"/>
                  <a:pt x="115" y="220"/>
                </a:cubicBezTo>
                <a:cubicBezTo>
                  <a:pt x="115" y="219"/>
                  <a:pt x="114" y="218"/>
                  <a:pt x="114" y="217"/>
                </a:cubicBezTo>
                <a:cubicBezTo>
                  <a:pt x="139" y="182"/>
                  <a:pt x="156" y="145"/>
                  <a:pt x="169" y="93"/>
                </a:cubicBezTo>
                <a:close/>
                <a:moveTo>
                  <a:pt x="110" y="225"/>
                </a:moveTo>
                <a:cubicBezTo>
                  <a:pt x="112" y="225"/>
                  <a:pt x="114" y="224"/>
                  <a:pt x="115" y="222"/>
                </a:cubicBezTo>
                <a:cubicBezTo>
                  <a:pt x="157" y="229"/>
                  <a:pt x="192" y="235"/>
                  <a:pt x="223" y="239"/>
                </a:cubicBezTo>
                <a:cubicBezTo>
                  <a:pt x="231" y="240"/>
                  <a:pt x="238" y="241"/>
                  <a:pt x="245" y="242"/>
                </a:cubicBezTo>
                <a:cubicBezTo>
                  <a:pt x="245" y="242"/>
                  <a:pt x="245" y="242"/>
                  <a:pt x="245" y="243"/>
                </a:cubicBezTo>
                <a:cubicBezTo>
                  <a:pt x="245" y="246"/>
                  <a:pt x="248" y="248"/>
                  <a:pt x="251" y="248"/>
                </a:cubicBezTo>
                <a:cubicBezTo>
                  <a:pt x="251" y="248"/>
                  <a:pt x="251" y="248"/>
                  <a:pt x="251" y="248"/>
                </a:cubicBezTo>
                <a:cubicBezTo>
                  <a:pt x="252" y="263"/>
                  <a:pt x="253" y="277"/>
                  <a:pt x="254" y="291"/>
                </a:cubicBezTo>
                <a:cubicBezTo>
                  <a:pt x="255" y="320"/>
                  <a:pt x="254" y="346"/>
                  <a:pt x="251" y="372"/>
                </a:cubicBezTo>
                <a:cubicBezTo>
                  <a:pt x="248" y="373"/>
                  <a:pt x="246" y="374"/>
                  <a:pt x="246" y="377"/>
                </a:cubicBezTo>
                <a:cubicBezTo>
                  <a:pt x="206" y="377"/>
                  <a:pt x="155" y="377"/>
                  <a:pt x="86" y="377"/>
                </a:cubicBezTo>
                <a:cubicBezTo>
                  <a:pt x="86" y="377"/>
                  <a:pt x="86" y="377"/>
                  <a:pt x="86" y="377"/>
                </a:cubicBezTo>
                <a:cubicBezTo>
                  <a:pt x="86" y="374"/>
                  <a:pt x="84" y="373"/>
                  <a:pt x="82" y="372"/>
                </a:cubicBezTo>
                <a:cubicBezTo>
                  <a:pt x="96" y="322"/>
                  <a:pt x="106" y="276"/>
                  <a:pt x="110" y="225"/>
                </a:cubicBezTo>
                <a:close/>
                <a:moveTo>
                  <a:pt x="82" y="382"/>
                </a:moveTo>
                <a:cubicBezTo>
                  <a:pt x="84" y="381"/>
                  <a:pt x="85" y="380"/>
                  <a:pt x="86" y="378"/>
                </a:cubicBezTo>
                <a:cubicBezTo>
                  <a:pt x="154" y="378"/>
                  <a:pt x="205" y="378"/>
                  <a:pt x="246" y="378"/>
                </a:cubicBezTo>
                <a:cubicBezTo>
                  <a:pt x="246" y="380"/>
                  <a:pt x="248" y="383"/>
                  <a:pt x="251" y="383"/>
                </a:cubicBezTo>
                <a:cubicBezTo>
                  <a:pt x="255" y="421"/>
                  <a:pt x="255" y="458"/>
                  <a:pt x="251" y="507"/>
                </a:cubicBezTo>
                <a:cubicBezTo>
                  <a:pt x="251" y="507"/>
                  <a:pt x="251" y="507"/>
                  <a:pt x="251" y="507"/>
                </a:cubicBezTo>
                <a:cubicBezTo>
                  <a:pt x="248" y="507"/>
                  <a:pt x="245" y="510"/>
                  <a:pt x="245" y="512"/>
                </a:cubicBezTo>
                <a:cubicBezTo>
                  <a:pt x="210" y="517"/>
                  <a:pt x="167" y="524"/>
                  <a:pt x="114" y="533"/>
                </a:cubicBezTo>
                <a:cubicBezTo>
                  <a:pt x="114" y="530"/>
                  <a:pt x="112" y="529"/>
                  <a:pt x="110" y="528"/>
                </a:cubicBezTo>
                <a:cubicBezTo>
                  <a:pt x="106" y="478"/>
                  <a:pt x="96" y="431"/>
                  <a:pt x="82" y="382"/>
                </a:cubicBezTo>
                <a:close/>
                <a:moveTo>
                  <a:pt x="190" y="668"/>
                </a:moveTo>
                <a:cubicBezTo>
                  <a:pt x="185" y="668"/>
                  <a:pt x="181" y="668"/>
                  <a:pt x="176" y="669"/>
                </a:cubicBezTo>
                <a:cubicBezTo>
                  <a:pt x="177" y="668"/>
                  <a:pt x="177" y="667"/>
                  <a:pt x="177" y="666"/>
                </a:cubicBezTo>
                <a:cubicBezTo>
                  <a:pt x="177" y="663"/>
                  <a:pt x="175" y="660"/>
                  <a:pt x="172" y="660"/>
                </a:cubicBezTo>
                <a:cubicBezTo>
                  <a:pt x="171" y="660"/>
                  <a:pt x="170" y="661"/>
                  <a:pt x="169" y="661"/>
                </a:cubicBezTo>
                <a:cubicBezTo>
                  <a:pt x="156" y="609"/>
                  <a:pt x="139" y="572"/>
                  <a:pt x="113" y="537"/>
                </a:cubicBezTo>
                <a:cubicBezTo>
                  <a:pt x="114" y="536"/>
                  <a:pt x="115" y="535"/>
                  <a:pt x="115" y="533"/>
                </a:cubicBezTo>
                <a:cubicBezTo>
                  <a:pt x="141" y="529"/>
                  <a:pt x="164" y="525"/>
                  <a:pt x="186" y="522"/>
                </a:cubicBezTo>
                <a:cubicBezTo>
                  <a:pt x="208" y="519"/>
                  <a:pt x="227" y="516"/>
                  <a:pt x="245" y="513"/>
                </a:cubicBezTo>
                <a:cubicBezTo>
                  <a:pt x="246" y="516"/>
                  <a:pt x="248" y="518"/>
                  <a:pt x="251" y="518"/>
                </a:cubicBezTo>
                <a:cubicBezTo>
                  <a:pt x="251" y="518"/>
                  <a:pt x="251" y="518"/>
                  <a:pt x="251" y="518"/>
                </a:cubicBezTo>
                <a:cubicBezTo>
                  <a:pt x="258" y="556"/>
                  <a:pt x="262" y="603"/>
                  <a:pt x="267" y="667"/>
                </a:cubicBezTo>
                <a:cubicBezTo>
                  <a:pt x="266" y="667"/>
                  <a:pt x="264" y="668"/>
                  <a:pt x="264" y="670"/>
                </a:cubicBezTo>
                <a:cubicBezTo>
                  <a:pt x="240" y="668"/>
                  <a:pt x="216" y="668"/>
                  <a:pt x="190" y="668"/>
                </a:cubicBezTo>
                <a:close/>
                <a:moveTo>
                  <a:pt x="274" y="670"/>
                </a:moveTo>
                <a:cubicBezTo>
                  <a:pt x="273" y="668"/>
                  <a:pt x="271" y="666"/>
                  <a:pt x="269" y="666"/>
                </a:cubicBezTo>
                <a:cubicBezTo>
                  <a:pt x="269" y="666"/>
                  <a:pt x="268" y="666"/>
                  <a:pt x="268" y="666"/>
                </a:cubicBezTo>
                <a:cubicBezTo>
                  <a:pt x="266" y="644"/>
                  <a:pt x="265" y="624"/>
                  <a:pt x="263" y="605"/>
                </a:cubicBezTo>
                <a:cubicBezTo>
                  <a:pt x="260" y="571"/>
                  <a:pt x="257" y="542"/>
                  <a:pt x="252" y="518"/>
                </a:cubicBezTo>
                <a:cubicBezTo>
                  <a:pt x="254" y="517"/>
                  <a:pt x="256" y="515"/>
                  <a:pt x="256" y="513"/>
                </a:cubicBezTo>
                <a:cubicBezTo>
                  <a:pt x="256" y="512"/>
                  <a:pt x="256" y="512"/>
                  <a:pt x="256" y="512"/>
                </a:cubicBezTo>
                <a:cubicBezTo>
                  <a:pt x="276" y="509"/>
                  <a:pt x="295" y="507"/>
                  <a:pt x="313" y="505"/>
                </a:cubicBezTo>
                <a:cubicBezTo>
                  <a:pt x="334" y="503"/>
                  <a:pt x="353" y="503"/>
                  <a:pt x="373" y="503"/>
                </a:cubicBezTo>
                <a:cubicBezTo>
                  <a:pt x="373" y="505"/>
                  <a:pt x="375" y="507"/>
                  <a:pt x="377" y="507"/>
                </a:cubicBezTo>
                <a:cubicBezTo>
                  <a:pt x="377" y="547"/>
                  <a:pt x="377" y="597"/>
                  <a:pt x="377" y="664"/>
                </a:cubicBezTo>
                <a:cubicBezTo>
                  <a:pt x="375" y="664"/>
                  <a:pt x="372" y="666"/>
                  <a:pt x="372" y="669"/>
                </a:cubicBezTo>
                <a:cubicBezTo>
                  <a:pt x="372" y="669"/>
                  <a:pt x="373" y="670"/>
                  <a:pt x="373" y="670"/>
                </a:cubicBezTo>
                <a:cubicBezTo>
                  <a:pt x="340" y="669"/>
                  <a:pt x="308" y="669"/>
                  <a:pt x="274" y="670"/>
                </a:cubicBezTo>
                <a:close/>
                <a:moveTo>
                  <a:pt x="475" y="670"/>
                </a:moveTo>
                <a:cubicBezTo>
                  <a:pt x="444" y="669"/>
                  <a:pt x="413" y="669"/>
                  <a:pt x="383" y="670"/>
                </a:cubicBezTo>
                <a:cubicBezTo>
                  <a:pt x="383" y="670"/>
                  <a:pt x="383" y="669"/>
                  <a:pt x="383" y="669"/>
                </a:cubicBezTo>
                <a:cubicBezTo>
                  <a:pt x="383" y="666"/>
                  <a:pt x="381" y="664"/>
                  <a:pt x="378" y="664"/>
                </a:cubicBezTo>
                <a:cubicBezTo>
                  <a:pt x="378" y="597"/>
                  <a:pt x="378" y="547"/>
                  <a:pt x="378" y="507"/>
                </a:cubicBezTo>
                <a:cubicBezTo>
                  <a:pt x="380" y="507"/>
                  <a:pt x="382" y="505"/>
                  <a:pt x="383" y="503"/>
                </a:cubicBezTo>
                <a:cubicBezTo>
                  <a:pt x="407" y="503"/>
                  <a:pt x="431" y="504"/>
                  <a:pt x="458" y="507"/>
                </a:cubicBezTo>
                <a:cubicBezTo>
                  <a:pt x="471" y="508"/>
                  <a:pt x="484" y="510"/>
                  <a:pt x="498" y="512"/>
                </a:cubicBezTo>
                <a:cubicBezTo>
                  <a:pt x="498" y="512"/>
                  <a:pt x="498" y="512"/>
                  <a:pt x="498" y="513"/>
                </a:cubicBezTo>
                <a:cubicBezTo>
                  <a:pt x="498" y="515"/>
                  <a:pt x="500" y="517"/>
                  <a:pt x="503" y="518"/>
                </a:cubicBezTo>
                <a:cubicBezTo>
                  <a:pt x="496" y="556"/>
                  <a:pt x="492" y="603"/>
                  <a:pt x="487" y="667"/>
                </a:cubicBezTo>
                <a:cubicBezTo>
                  <a:pt x="486" y="666"/>
                  <a:pt x="486" y="666"/>
                  <a:pt x="485" y="666"/>
                </a:cubicBezTo>
                <a:cubicBezTo>
                  <a:pt x="483" y="666"/>
                  <a:pt x="481" y="668"/>
                  <a:pt x="480" y="670"/>
                </a:cubicBezTo>
                <a:cubicBezTo>
                  <a:pt x="479" y="670"/>
                  <a:pt x="477" y="670"/>
                  <a:pt x="475" y="670"/>
                </a:cubicBezTo>
                <a:close/>
                <a:moveTo>
                  <a:pt x="586" y="662"/>
                </a:moveTo>
                <a:cubicBezTo>
                  <a:pt x="585" y="661"/>
                  <a:pt x="584" y="660"/>
                  <a:pt x="582" y="660"/>
                </a:cubicBezTo>
                <a:cubicBezTo>
                  <a:pt x="579" y="660"/>
                  <a:pt x="577" y="663"/>
                  <a:pt x="577" y="666"/>
                </a:cubicBezTo>
                <a:cubicBezTo>
                  <a:pt x="577" y="667"/>
                  <a:pt x="577" y="668"/>
                  <a:pt x="578" y="669"/>
                </a:cubicBezTo>
                <a:cubicBezTo>
                  <a:pt x="547" y="668"/>
                  <a:pt x="518" y="668"/>
                  <a:pt x="490" y="670"/>
                </a:cubicBezTo>
                <a:cubicBezTo>
                  <a:pt x="490" y="669"/>
                  <a:pt x="489" y="668"/>
                  <a:pt x="488" y="667"/>
                </a:cubicBezTo>
                <a:cubicBezTo>
                  <a:pt x="492" y="609"/>
                  <a:pt x="496" y="566"/>
                  <a:pt x="502" y="529"/>
                </a:cubicBezTo>
                <a:cubicBezTo>
                  <a:pt x="502" y="525"/>
                  <a:pt x="503" y="522"/>
                  <a:pt x="504" y="518"/>
                </a:cubicBezTo>
                <a:cubicBezTo>
                  <a:pt x="506" y="518"/>
                  <a:pt x="508" y="516"/>
                  <a:pt x="509" y="513"/>
                </a:cubicBezTo>
                <a:cubicBezTo>
                  <a:pt x="527" y="516"/>
                  <a:pt x="547" y="518"/>
                  <a:pt x="570" y="522"/>
                </a:cubicBezTo>
                <a:cubicBezTo>
                  <a:pt x="591" y="525"/>
                  <a:pt x="614" y="529"/>
                  <a:pt x="639" y="533"/>
                </a:cubicBezTo>
                <a:cubicBezTo>
                  <a:pt x="639" y="533"/>
                  <a:pt x="639" y="533"/>
                  <a:pt x="639" y="533"/>
                </a:cubicBezTo>
                <a:cubicBezTo>
                  <a:pt x="639" y="535"/>
                  <a:pt x="640" y="537"/>
                  <a:pt x="642" y="538"/>
                </a:cubicBezTo>
                <a:cubicBezTo>
                  <a:pt x="616" y="573"/>
                  <a:pt x="599" y="610"/>
                  <a:pt x="586" y="662"/>
                </a:cubicBezTo>
                <a:close/>
                <a:moveTo>
                  <a:pt x="645" y="528"/>
                </a:moveTo>
                <a:cubicBezTo>
                  <a:pt x="645" y="528"/>
                  <a:pt x="645" y="528"/>
                  <a:pt x="645" y="528"/>
                </a:cubicBezTo>
                <a:cubicBezTo>
                  <a:pt x="642" y="528"/>
                  <a:pt x="640" y="530"/>
                  <a:pt x="639" y="532"/>
                </a:cubicBezTo>
                <a:cubicBezTo>
                  <a:pt x="598" y="526"/>
                  <a:pt x="563" y="520"/>
                  <a:pt x="533" y="516"/>
                </a:cubicBezTo>
                <a:cubicBezTo>
                  <a:pt x="524" y="514"/>
                  <a:pt x="516" y="513"/>
                  <a:pt x="509" y="512"/>
                </a:cubicBezTo>
                <a:cubicBezTo>
                  <a:pt x="508" y="510"/>
                  <a:pt x="507" y="508"/>
                  <a:pt x="504" y="508"/>
                </a:cubicBezTo>
                <a:cubicBezTo>
                  <a:pt x="503" y="492"/>
                  <a:pt x="502" y="477"/>
                  <a:pt x="502" y="464"/>
                </a:cubicBezTo>
                <a:cubicBezTo>
                  <a:pt x="501" y="434"/>
                  <a:pt x="501" y="409"/>
                  <a:pt x="504" y="383"/>
                </a:cubicBezTo>
                <a:cubicBezTo>
                  <a:pt x="507" y="382"/>
                  <a:pt x="508" y="380"/>
                  <a:pt x="508" y="378"/>
                </a:cubicBezTo>
                <a:cubicBezTo>
                  <a:pt x="548" y="378"/>
                  <a:pt x="599" y="378"/>
                  <a:pt x="668" y="378"/>
                </a:cubicBezTo>
                <a:cubicBezTo>
                  <a:pt x="669" y="380"/>
                  <a:pt x="671" y="382"/>
                  <a:pt x="673" y="382"/>
                </a:cubicBezTo>
                <a:cubicBezTo>
                  <a:pt x="673" y="382"/>
                  <a:pt x="673" y="382"/>
                  <a:pt x="673" y="382"/>
                </a:cubicBezTo>
                <a:cubicBezTo>
                  <a:pt x="659" y="432"/>
                  <a:pt x="650" y="478"/>
                  <a:pt x="645" y="528"/>
                </a:cubicBezTo>
                <a:close/>
              </a:path>
            </a:pathLst>
          </a:custGeom>
          <a:gradFill>
            <a:gsLst>
              <a:gs pos="100000">
                <a:srgbClr val="1A4E7E"/>
              </a:gs>
              <a:gs pos="0">
                <a:srgbClr val="166293"/>
              </a:gs>
            </a:gsLst>
            <a:path path="shape">
              <a:fillToRect l="50000" t="50000" r="50000" b="50000"/>
            </a:path>
          </a:gradFill>
          <a:ln>
            <a:noFill/>
          </a:ln>
        </p:spPr>
        <p:txBody>
          <a:bodyPr vert="horz" wrap="square" lIns="128580" tIns="64290" rIns="128580" bIns="64290" numCol="1" anchor="t" anchorCtr="0" compatLnSpc="1"/>
          <a:lstStyle/>
          <a:p>
            <a:endParaRPr lang="zh-CN" altLang="en-US"/>
          </a:p>
        </p:txBody>
      </p:sp>
      <p:sp>
        <p:nvSpPr>
          <p:cNvPr id="31" name="Freeform 17"/>
          <p:cNvSpPr>
            <a:spLocks noEditPoints="1"/>
          </p:cNvSpPr>
          <p:nvPr/>
        </p:nvSpPr>
        <p:spPr bwMode="auto">
          <a:xfrm>
            <a:off x="3138853" y="647910"/>
            <a:ext cx="5919564" cy="5591188"/>
          </a:xfrm>
          <a:custGeom>
            <a:avLst/>
            <a:gdLst>
              <a:gd name="T0" fmla="*/ 643 w 769"/>
              <a:gd name="T1" fmla="*/ 96 h 768"/>
              <a:gd name="T2" fmla="*/ 486 w 769"/>
              <a:gd name="T3" fmla="*/ 14 h 768"/>
              <a:gd name="T4" fmla="*/ 378 w 769"/>
              <a:gd name="T5" fmla="*/ 6 h 768"/>
              <a:gd name="T6" fmla="*/ 252 w 769"/>
              <a:gd name="T7" fmla="*/ 23 h 768"/>
              <a:gd name="T8" fmla="*/ 39 w 769"/>
              <a:gd name="T9" fmla="*/ 222 h 768"/>
              <a:gd name="T10" fmla="*/ 33 w 769"/>
              <a:gd name="T11" fmla="*/ 539 h 768"/>
              <a:gd name="T12" fmla="*/ 246 w 769"/>
              <a:gd name="T13" fmla="*/ 748 h 768"/>
              <a:gd name="T14" fmla="*/ 335 w 769"/>
              <a:gd name="T15" fmla="*/ 759 h 768"/>
              <a:gd name="T16" fmla="*/ 486 w 769"/>
              <a:gd name="T17" fmla="*/ 753 h 768"/>
              <a:gd name="T18" fmla="*/ 643 w 769"/>
              <a:gd name="T19" fmla="*/ 672 h 768"/>
              <a:gd name="T20" fmla="*/ 769 w 769"/>
              <a:gd name="T21" fmla="*/ 384 h 768"/>
              <a:gd name="T22" fmla="*/ 676 w 769"/>
              <a:gd name="T23" fmla="*/ 220 h 768"/>
              <a:gd name="T24" fmla="*/ 447 w 769"/>
              <a:gd name="T25" fmla="*/ 757 h 768"/>
              <a:gd name="T26" fmla="*/ 496 w 769"/>
              <a:gd name="T27" fmla="*/ 748 h 768"/>
              <a:gd name="T28" fmla="*/ 541 w 769"/>
              <a:gd name="T29" fmla="*/ 566 h 768"/>
              <a:gd name="T30" fmla="*/ 271 w 769"/>
              <a:gd name="T31" fmla="*/ 680 h 768"/>
              <a:gd name="T32" fmla="*/ 384 w 769"/>
              <a:gd name="T33" fmla="*/ 683 h 768"/>
              <a:gd name="T34" fmla="*/ 227 w 769"/>
              <a:gd name="T35" fmla="*/ 567 h 768"/>
              <a:gd name="T36" fmla="*/ 184 w 769"/>
              <a:gd name="T37" fmla="*/ 88 h 768"/>
              <a:gd name="T38" fmla="*/ 106 w 769"/>
              <a:gd name="T39" fmla="*/ 210 h 768"/>
              <a:gd name="T40" fmla="*/ 228 w 769"/>
              <a:gd name="T41" fmla="*/ 201 h 768"/>
              <a:gd name="T42" fmla="*/ 499 w 769"/>
              <a:gd name="T43" fmla="*/ 87 h 768"/>
              <a:gd name="T44" fmla="*/ 394 w 769"/>
              <a:gd name="T45" fmla="*/ 76 h 768"/>
              <a:gd name="T46" fmla="*/ 501 w 769"/>
              <a:gd name="T47" fmla="*/ 86 h 768"/>
              <a:gd name="T48" fmla="*/ 561 w 769"/>
              <a:gd name="T49" fmla="*/ 372 h 768"/>
              <a:gd name="T50" fmla="*/ 546 w 769"/>
              <a:gd name="T51" fmla="*/ 542 h 768"/>
              <a:gd name="T52" fmla="*/ 560 w 769"/>
              <a:gd name="T53" fmla="*/ 396 h 768"/>
              <a:gd name="T54" fmla="*/ 209 w 769"/>
              <a:gd name="T55" fmla="*/ 396 h 768"/>
              <a:gd name="T56" fmla="*/ 333 w 769"/>
              <a:gd name="T57" fmla="*/ 210 h 768"/>
              <a:gd name="T58" fmla="*/ 397 w 769"/>
              <a:gd name="T59" fmla="*/ 208 h 768"/>
              <a:gd name="T60" fmla="*/ 385 w 769"/>
              <a:gd name="T61" fmla="*/ 367 h 768"/>
              <a:gd name="T62" fmla="*/ 208 w 769"/>
              <a:gd name="T63" fmla="*/ 371 h 768"/>
              <a:gd name="T64" fmla="*/ 207 w 769"/>
              <a:gd name="T65" fmla="*/ 396 h 768"/>
              <a:gd name="T66" fmla="*/ 83 w 769"/>
              <a:gd name="T67" fmla="*/ 384 h 768"/>
              <a:gd name="T68" fmla="*/ 559 w 769"/>
              <a:gd name="T69" fmla="*/ 555 h 768"/>
              <a:gd name="T70" fmla="*/ 575 w 769"/>
              <a:gd name="T71" fmla="*/ 553 h 768"/>
              <a:gd name="T72" fmla="*/ 669 w 769"/>
              <a:gd name="T73" fmla="*/ 541 h 768"/>
              <a:gd name="T74" fmla="*/ 633 w 769"/>
              <a:gd name="T75" fmla="*/ 155 h 768"/>
              <a:gd name="T76" fmla="*/ 517 w 769"/>
              <a:gd name="T77" fmla="*/ 25 h 768"/>
              <a:gd name="T78" fmla="*/ 496 w 769"/>
              <a:gd name="T79" fmla="*/ 18 h 768"/>
              <a:gd name="T80" fmla="*/ 576 w 769"/>
              <a:gd name="T81" fmla="*/ 86 h 768"/>
              <a:gd name="T82" fmla="*/ 440 w 769"/>
              <a:gd name="T83" fmla="*/ 15 h 768"/>
              <a:gd name="T84" fmla="*/ 434 w 769"/>
              <a:gd name="T85" fmla="*/ 9 h 768"/>
              <a:gd name="T86" fmla="*/ 378 w 769"/>
              <a:gd name="T87" fmla="*/ 7 h 768"/>
              <a:gd name="T88" fmla="*/ 182 w 769"/>
              <a:gd name="T89" fmla="*/ 84 h 768"/>
              <a:gd name="T90" fmla="*/ 252 w 769"/>
              <a:gd name="T91" fmla="*/ 24 h 768"/>
              <a:gd name="T92" fmla="*/ 242 w 769"/>
              <a:gd name="T93" fmla="*/ 29 h 768"/>
              <a:gd name="T94" fmla="*/ 102 w 769"/>
              <a:gd name="T95" fmla="*/ 209 h 768"/>
              <a:gd name="T96" fmla="*/ 45 w 769"/>
              <a:gd name="T97" fmla="*/ 227 h 768"/>
              <a:gd name="T98" fmla="*/ 39 w 769"/>
              <a:gd name="T99" fmla="*/ 234 h 768"/>
              <a:gd name="T100" fmla="*/ 90 w 769"/>
              <a:gd name="T101" fmla="*/ 547 h 768"/>
              <a:gd name="T102" fmla="*/ 93 w 769"/>
              <a:gd name="T103" fmla="*/ 548 h 768"/>
              <a:gd name="T104" fmla="*/ 126 w 769"/>
              <a:gd name="T105" fmla="*/ 660 h 768"/>
              <a:gd name="T106" fmla="*/ 148 w 769"/>
              <a:gd name="T107" fmla="*/ 672 h 768"/>
              <a:gd name="T108" fmla="*/ 284 w 769"/>
              <a:gd name="T109" fmla="*/ 752 h 768"/>
              <a:gd name="T110" fmla="*/ 271 w 769"/>
              <a:gd name="T111" fmla="*/ 697 h 768"/>
              <a:gd name="T112" fmla="*/ 277 w 769"/>
              <a:gd name="T113" fmla="*/ 695 h 768"/>
              <a:gd name="T114" fmla="*/ 385 w 769"/>
              <a:gd name="T115" fmla="*/ 700 h 768"/>
              <a:gd name="T116" fmla="*/ 527 w 769"/>
              <a:gd name="T117" fmla="*/ 739 h 768"/>
              <a:gd name="T118" fmla="*/ 602 w 769"/>
              <a:gd name="T119" fmla="*/ 677 h 768"/>
              <a:gd name="T120" fmla="*/ 602 w 769"/>
              <a:gd name="T121" fmla="*/ 676 h 768"/>
              <a:gd name="T122" fmla="*/ 645 w 769"/>
              <a:gd name="T123" fmla="*/ 661 h 768"/>
              <a:gd name="T124" fmla="*/ 695 w 769"/>
              <a:gd name="T125" fmla="*/ 39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9" h="768">
                <a:moveTo>
                  <a:pt x="763" y="378"/>
                </a:moveTo>
                <a:cubicBezTo>
                  <a:pt x="762" y="378"/>
                  <a:pt x="762" y="378"/>
                  <a:pt x="762" y="378"/>
                </a:cubicBezTo>
                <a:cubicBezTo>
                  <a:pt x="732" y="234"/>
                  <a:pt x="732" y="234"/>
                  <a:pt x="732" y="234"/>
                </a:cubicBezTo>
                <a:cubicBezTo>
                  <a:pt x="734" y="234"/>
                  <a:pt x="736" y="231"/>
                  <a:pt x="736" y="228"/>
                </a:cubicBezTo>
                <a:cubicBezTo>
                  <a:pt x="736" y="225"/>
                  <a:pt x="734" y="222"/>
                  <a:pt x="730" y="222"/>
                </a:cubicBezTo>
                <a:cubicBezTo>
                  <a:pt x="729" y="222"/>
                  <a:pt x="728" y="223"/>
                  <a:pt x="727" y="223"/>
                </a:cubicBezTo>
                <a:cubicBezTo>
                  <a:pt x="646" y="106"/>
                  <a:pt x="646" y="106"/>
                  <a:pt x="646" y="106"/>
                </a:cubicBezTo>
                <a:cubicBezTo>
                  <a:pt x="648" y="105"/>
                  <a:pt x="649" y="103"/>
                  <a:pt x="649" y="101"/>
                </a:cubicBezTo>
                <a:cubicBezTo>
                  <a:pt x="649" y="98"/>
                  <a:pt x="646" y="96"/>
                  <a:pt x="643" y="96"/>
                </a:cubicBezTo>
                <a:cubicBezTo>
                  <a:pt x="641" y="96"/>
                  <a:pt x="639" y="97"/>
                  <a:pt x="638" y="98"/>
                </a:cubicBezTo>
                <a:cubicBezTo>
                  <a:pt x="528" y="28"/>
                  <a:pt x="528" y="28"/>
                  <a:pt x="528" y="28"/>
                </a:cubicBezTo>
                <a:cubicBezTo>
                  <a:pt x="528" y="27"/>
                  <a:pt x="529" y="26"/>
                  <a:pt x="529" y="25"/>
                </a:cubicBezTo>
                <a:cubicBezTo>
                  <a:pt x="529" y="22"/>
                  <a:pt x="526" y="19"/>
                  <a:pt x="523" y="19"/>
                </a:cubicBezTo>
                <a:cubicBezTo>
                  <a:pt x="520" y="19"/>
                  <a:pt x="518" y="21"/>
                  <a:pt x="517" y="23"/>
                </a:cubicBezTo>
                <a:cubicBezTo>
                  <a:pt x="497" y="17"/>
                  <a:pt x="497" y="17"/>
                  <a:pt x="497" y="17"/>
                </a:cubicBezTo>
                <a:cubicBezTo>
                  <a:pt x="497" y="16"/>
                  <a:pt x="497" y="15"/>
                  <a:pt x="497" y="15"/>
                </a:cubicBezTo>
                <a:cubicBezTo>
                  <a:pt x="497" y="12"/>
                  <a:pt x="495" y="9"/>
                  <a:pt x="492" y="9"/>
                </a:cubicBezTo>
                <a:cubicBezTo>
                  <a:pt x="489" y="9"/>
                  <a:pt x="486" y="11"/>
                  <a:pt x="486" y="14"/>
                </a:cubicBezTo>
                <a:cubicBezTo>
                  <a:pt x="446" y="10"/>
                  <a:pt x="446" y="10"/>
                  <a:pt x="446" y="10"/>
                </a:cubicBezTo>
                <a:cubicBezTo>
                  <a:pt x="446" y="9"/>
                  <a:pt x="446" y="9"/>
                  <a:pt x="446" y="9"/>
                </a:cubicBezTo>
                <a:cubicBezTo>
                  <a:pt x="446" y="6"/>
                  <a:pt x="443" y="3"/>
                  <a:pt x="440" y="3"/>
                </a:cubicBezTo>
                <a:cubicBezTo>
                  <a:pt x="437" y="3"/>
                  <a:pt x="434" y="5"/>
                  <a:pt x="434" y="9"/>
                </a:cubicBezTo>
                <a:cubicBezTo>
                  <a:pt x="390" y="6"/>
                  <a:pt x="390" y="6"/>
                  <a:pt x="390" y="6"/>
                </a:cubicBezTo>
                <a:cubicBezTo>
                  <a:pt x="390" y="6"/>
                  <a:pt x="390" y="6"/>
                  <a:pt x="390" y="6"/>
                </a:cubicBezTo>
                <a:cubicBezTo>
                  <a:pt x="390" y="2"/>
                  <a:pt x="387" y="0"/>
                  <a:pt x="384" y="0"/>
                </a:cubicBezTo>
                <a:cubicBezTo>
                  <a:pt x="381" y="0"/>
                  <a:pt x="378" y="2"/>
                  <a:pt x="378" y="6"/>
                </a:cubicBezTo>
                <a:cubicBezTo>
                  <a:pt x="378" y="6"/>
                  <a:pt x="378" y="6"/>
                  <a:pt x="378" y="6"/>
                </a:cubicBezTo>
                <a:cubicBezTo>
                  <a:pt x="335" y="9"/>
                  <a:pt x="335" y="9"/>
                  <a:pt x="335" y="9"/>
                </a:cubicBezTo>
                <a:cubicBezTo>
                  <a:pt x="334" y="6"/>
                  <a:pt x="332" y="3"/>
                  <a:pt x="329" y="3"/>
                </a:cubicBezTo>
                <a:cubicBezTo>
                  <a:pt x="325" y="3"/>
                  <a:pt x="323" y="6"/>
                  <a:pt x="323" y="9"/>
                </a:cubicBezTo>
                <a:cubicBezTo>
                  <a:pt x="323" y="9"/>
                  <a:pt x="323" y="9"/>
                  <a:pt x="323" y="10"/>
                </a:cubicBezTo>
                <a:cubicBezTo>
                  <a:pt x="283" y="14"/>
                  <a:pt x="283" y="14"/>
                  <a:pt x="283" y="14"/>
                </a:cubicBezTo>
                <a:cubicBezTo>
                  <a:pt x="283" y="11"/>
                  <a:pt x="281" y="9"/>
                  <a:pt x="278" y="9"/>
                </a:cubicBezTo>
                <a:cubicBezTo>
                  <a:pt x="274" y="9"/>
                  <a:pt x="272" y="12"/>
                  <a:pt x="272" y="15"/>
                </a:cubicBezTo>
                <a:cubicBezTo>
                  <a:pt x="272" y="15"/>
                  <a:pt x="272" y="16"/>
                  <a:pt x="272" y="17"/>
                </a:cubicBezTo>
                <a:cubicBezTo>
                  <a:pt x="252" y="23"/>
                  <a:pt x="252" y="23"/>
                  <a:pt x="252" y="23"/>
                </a:cubicBezTo>
                <a:cubicBezTo>
                  <a:pt x="251" y="21"/>
                  <a:pt x="249" y="19"/>
                  <a:pt x="246" y="19"/>
                </a:cubicBezTo>
                <a:cubicBezTo>
                  <a:pt x="243" y="19"/>
                  <a:pt x="241" y="22"/>
                  <a:pt x="241" y="25"/>
                </a:cubicBezTo>
                <a:cubicBezTo>
                  <a:pt x="241" y="26"/>
                  <a:pt x="241" y="27"/>
                  <a:pt x="241" y="28"/>
                </a:cubicBezTo>
                <a:cubicBezTo>
                  <a:pt x="131" y="98"/>
                  <a:pt x="131" y="98"/>
                  <a:pt x="131" y="98"/>
                </a:cubicBezTo>
                <a:cubicBezTo>
                  <a:pt x="130" y="97"/>
                  <a:pt x="128" y="96"/>
                  <a:pt x="126" y="96"/>
                </a:cubicBezTo>
                <a:cubicBezTo>
                  <a:pt x="123" y="96"/>
                  <a:pt x="120" y="98"/>
                  <a:pt x="120" y="101"/>
                </a:cubicBezTo>
                <a:cubicBezTo>
                  <a:pt x="120" y="103"/>
                  <a:pt x="121" y="105"/>
                  <a:pt x="123" y="106"/>
                </a:cubicBezTo>
                <a:cubicBezTo>
                  <a:pt x="42" y="223"/>
                  <a:pt x="42" y="223"/>
                  <a:pt x="42" y="223"/>
                </a:cubicBezTo>
                <a:cubicBezTo>
                  <a:pt x="41" y="222"/>
                  <a:pt x="40" y="222"/>
                  <a:pt x="39" y="222"/>
                </a:cubicBezTo>
                <a:cubicBezTo>
                  <a:pt x="36" y="222"/>
                  <a:pt x="33" y="224"/>
                  <a:pt x="33" y="228"/>
                </a:cubicBezTo>
                <a:cubicBezTo>
                  <a:pt x="33" y="231"/>
                  <a:pt x="35" y="233"/>
                  <a:pt x="38" y="233"/>
                </a:cubicBezTo>
                <a:cubicBezTo>
                  <a:pt x="7" y="378"/>
                  <a:pt x="7" y="378"/>
                  <a:pt x="7" y="378"/>
                </a:cubicBezTo>
                <a:cubicBezTo>
                  <a:pt x="7" y="378"/>
                  <a:pt x="7" y="378"/>
                  <a:pt x="6" y="378"/>
                </a:cubicBezTo>
                <a:cubicBezTo>
                  <a:pt x="3" y="378"/>
                  <a:pt x="0" y="381"/>
                  <a:pt x="0" y="384"/>
                </a:cubicBezTo>
                <a:cubicBezTo>
                  <a:pt x="0" y="387"/>
                  <a:pt x="3" y="390"/>
                  <a:pt x="6" y="390"/>
                </a:cubicBezTo>
                <a:cubicBezTo>
                  <a:pt x="7" y="390"/>
                  <a:pt x="7" y="390"/>
                  <a:pt x="8" y="390"/>
                </a:cubicBezTo>
                <a:cubicBezTo>
                  <a:pt x="38" y="534"/>
                  <a:pt x="38" y="534"/>
                  <a:pt x="38" y="534"/>
                </a:cubicBezTo>
                <a:cubicBezTo>
                  <a:pt x="35" y="534"/>
                  <a:pt x="33" y="537"/>
                  <a:pt x="33" y="539"/>
                </a:cubicBezTo>
                <a:cubicBezTo>
                  <a:pt x="33" y="543"/>
                  <a:pt x="36" y="545"/>
                  <a:pt x="39" y="545"/>
                </a:cubicBezTo>
                <a:cubicBezTo>
                  <a:pt x="40" y="545"/>
                  <a:pt x="41" y="545"/>
                  <a:pt x="42" y="544"/>
                </a:cubicBezTo>
                <a:cubicBezTo>
                  <a:pt x="123" y="661"/>
                  <a:pt x="123" y="661"/>
                  <a:pt x="123" y="661"/>
                </a:cubicBezTo>
                <a:cubicBezTo>
                  <a:pt x="122" y="662"/>
                  <a:pt x="121" y="664"/>
                  <a:pt x="121" y="666"/>
                </a:cubicBezTo>
                <a:cubicBezTo>
                  <a:pt x="121" y="669"/>
                  <a:pt x="123" y="672"/>
                  <a:pt x="126" y="672"/>
                </a:cubicBezTo>
                <a:cubicBezTo>
                  <a:pt x="129" y="672"/>
                  <a:pt x="130" y="671"/>
                  <a:pt x="131" y="669"/>
                </a:cubicBezTo>
                <a:cubicBezTo>
                  <a:pt x="241" y="739"/>
                  <a:pt x="241" y="739"/>
                  <a:pt x="241" y="739"/>
                </a:cubicBezTo>
                <a:cubicBezTo>
                  <a:pt x="241" y="740"/>
                  <a:pt x="240" y="741"/>
                  <a:pt x="240" y="742"/>
                </a:cubicBezTo>
                <a:cubicBezTo>
                  <a:pt x="240" y="746"/>
                  <a:pt x="243" y="748"/>
                  <a:pt x="246" y="748"/>
                </a:cubicBezTo>
                <a:cubicBezTo>
                  <a:pt x="249" y="748"/>
                  <a:pt x="251" y="746"/>
                  <a:pt x="252" y="744"/>
                </a:cubicBezTo>
                <a:cubicBezTo>
                  <a:pt x="272" y="751"/>
                  <a:pt x="272" y="751"/>
                  <a:pt x="272" y="751"/>
                </a:cubicBezTo>
                <a:cubicBezTo>
                  <a:pt x="272" y="751"/>
                  <a:pt x="272" y="751"/>
                  <a:pt x="272" y="752"/>
                </a:cubicBezTo>
                <a:cubicBezTo>
                  <a:pt x="272" y="755"/>
                  <a:pt x="275" y="757"/>
                  <a:pt x="278" y="757"/>
                </a:cubicBezTo>
                <a:cubicBezTo>
                  <a:pt x="281" y="757"/>
                  <a:pt x="283" y="756"/>
                  <a:pt x="283" y="753"/>
                </a:cubicBezTo>
                <a:cubicBezTo>
                  <a:pt x="323" y="758"/>
                  <a:pt x="323" y="758"/>
                  <a:pt x="323" y="758"/>
                </a:cubicBezTo>
                <a:cubicBezTo>
                  <a:pt x="323" y="758"/>
                  <a:pt x="323" y="758"/>
                  <a:pt x="323" y="758"/>
                </a:cubicBezTo>
                <a:cubicBezTo>
                  <a:pt x="323" y="762"/>
                  <a:pt x="326" y="764"/>
                  <a:pt x="329" y="764"/>
                </a:cubicBezTo>
                <a:cubicBezTo>
                  <a:pt x="332" y="764"/>
                  <a:pt x="335" y="762"/>
                  <a:pt x="335" y="759"/>
                </a:cubicBezTo>
                <a:cubicBezTo>
                  <a:pt x="379" y="761"/>
                  <a:pt x="379" y="761"/>
                  <a:pt x="379" y="761"/>
                </a:cubicBezTo>
                <a:cubicBezTo>
                  <a:pt x="379" y="761"/>
                  <a:pt x="379" y="762"/>
                  <a:pt x="379" y="762"/>
                </a:cubicBezTo>
                <a:cubicBezTo>
                  <a:pt x="379" y="765"/>
                  <a:pt x="381" y="768"/>
                  <a:pt x="385" y="768"/>
                </a:cubicBezTo>
                <a:cubicBezTo>
                  <a:pt x="388" y="768"/>
                  <a:pt x="390" y="765"/>
                  <a:pt x="390" y="762"/>
                </a:cubicBezTo>
                <a:cubicBezTo>
                  <a:pt x="390" y="762"/>
                  <a:pt x="390" y="761"/>
                  <a:pt x="390" y="761"/>
                </a:cubicBezTo>
                <a:cubicBezTo>
                  <a:pt x="435" y="759"/>
                  <a:pt x="435" y="759"/>
                  <a:pt x="435" y="759"/>
                </a:cubicBezTo>
                <a:cubicBezTo>
                  <a:pt x="436" y="761"/>
                  <a:pt x="438" y="763"/>
                  <a:pt x="441" y="763"/>
                </a:cubicBezTo>
                <a:cubicBezTo>
                  <a:pt x="444" y="763"/>
                  <a:pt x="447" y="761"/>
                  <a:pt x="447" y="758"/>
                </a:cubicBezTo>
                <a:cubicBezTo>
                  <a:pt x="486" y="753"/>
                  <a:pt x="486" y="753"/>
                  <a:pt x="486" y="753"/>
                </a:cubicBezTo>
                <a:cubicBezTo>
                  <a:pt x="486" y="756"/>
                  <a:pt x="489" y="758"/>
                  <a:pt x="492" y="758"/>
                </a:cubicBezTo>
                <a:cubicBezTo>
                  <a:pt x="495" y="758"/>
                  <a:pt x="497" y="756"/>
                  <a:pt x="497" y="752"/>
                </a:cubicBezTo>
                <a:cubicBezTo>
                  <a:pt x="497" y="752"/>
                  <a:pt x="497" y="751"/>
                  <a:pt x="497" y="751"/>
                </a:cubicBezTo>
                <a:cubicBezTo>
                  <a:pt x="517" y="744"/>
                  <a:pt x="517" y="744"/>
                  <a:pt x="517" y="744"/>
                </a:cubicBezTo>
                <a:cubicBezTo>
                  <a:pt x="518" y="747"/>
                  <a:pt x="520" y="748"/>
                  <a:pt x="523" y="748"/>
                </a:cubicBezTo>
                <a:cubicBezTo>
                  <a:pt x="526" y="748"/>
                  <a:pt x="529" y="746"/>
                  <a:pt x="529" y="742"/>
                </a:cubicBezTo>
                <a:cubicBezTo>
                  <a:pt x="529" y="741"/>
                  <a:pt x="528" y="740"/>
                  <a:pt x="528" y="739"/>
                </a:cubicBezTo>
                <a:cubicBezTo>
                  <a:pt x="638" y="669"/>
                  <a:pt x="638" y="669"/>
                  <a:pt x="638" y="669"/>
                </a:cubicBezTo>
                <a:cubicBezTo>
                  <a:pt x="639" y="671"/>
                  <a:pt x="641" y="672"/>
                  <a:pt x="643" y="672"/>
                </a:cubicBezTo>
                <a:cubicBezTo>
                  <a:pt x="646" y="672"/>
                  <a:pt x="649" y="669"/>
                  <a:pt x="649" y="666"/>
                </a:cubicBezTo>
                <a:cubicBezTo>
                  <a:pt x="649" y="664"/>
                  <a:pt x="648" y="662"/>
                  <a:pt x="646" y="661"/>
                </a:cubicBezTo>
                <a:cubicBezTo>
                  <a:pt x="726" y="545"/>
                  <a:pt x="726" y="545"/>
                  <a:pt x="726" y="545"/>
                </a:cubicBezTo>
                <a:cubicBezTo>
                  <a:pt x="727" y="546"/>
                  <a:pt x="728" y="546"/>
                  <a:pt x="729" y="546"/>
                </a:cubicBezTo>
                <a:cubicBezTo>
                  <a:pt x="732" y="546"/>
                  <a:pt x="735" y="543"/>
                  <a:pt x="735" y="540"/>
                </a:cubicBezTo>
                <a:cubicBezTo>
                  <a:pt x="735" y="537"/>
                  <a:pt x="733" y="535"/>
                  <a:pt x="731" y="535"/>
                </a:cubicBezTo>
                <a:cubicBezTo>
                  <a:pt x="762" y="390"/>
                  <a:pt x="762" y="390"/>
                  <a:pt x="762" y="390"/>
                </a:cubicBezTo>
                <a:cubicBezTo>
                  <a:pt x="762" y="390"/>
                  <a:pt x="762" y="390"/>
                  <a:pt x="763" y="390"/>
                </a:cubicBezTo>
                <a:cubicBezTo>
                  <a:pt x="766" y="390"/>
                  <a:pt x="769" y="387"/>
                  <a:pt x="769" y="384"/>
                </a:cubicBezTo>
                <a:cubicBezTo>
                  <a:pt x="769" y="381"/>
                  <a:pt x="766" y="378"/>
                  <a:pt x="763" y="378"/>
                </a:cubicBezTo>
                <a:close/>
                <a:moveTo>
                  <a:pt x="761" y="378"/>
                </a:moveTo>
                <a:cubicBezTo>
                  <a:pt x="759" y="379"/>
                  <a:pt x="757" y="381"/>
                  <a:pt x="757" y="383"/>
                </a:cubicBezTo>
                <a:cubicBezTo>
                  <a:pt x="703" y="383"/>
                  <a:pt x="703" y="383"/>
                  <a:pt x="703" y="383"/>
                </a:cubicBezTo>
                <a:cubicBezTo>
                  <a:pt x="703" y="379"/>
                  <a:pt x="699" y="375"/>
                  <a:pt x="695" y="375"/>
                </a:cubicBezTo>
                <a:cubicBezTo>
                  <a:pt x="695" y="375"/>
                  <a:pt x="694" y="376"/>
                  <a:pt x="694" y="376"/>
                </a:cubicBezTo>
                <a:cubicBezTo>
                  <a:pt x="690" y="349"/>
                  <a:pt x="690" y="349"/>
                  <a:pt x="690" y="349"/>
                </a:cubicBezTo>
                <a:cubicBezTo>
                  <a:pt x="670" y="226"/>
                  <a:pt x="670" y="226"/>
                  <a:pt x="670" y="226"/>
                </a:cubicBezTo>
                <a:cubicBezTo>
                  <a:pt x="673" y="226"/>
                  <a:pt x="676" y="223"/>
                  <a:pt x="676" y="220"/>
                </a:cubicBezTo>
                <a:cubicBezTo>
                  <a:pt x="680" y="220"/>
                  <a:pt x="680" y="220"/>
                  <a:pt x="680" y="220"/>
                </a:cubicBezTo>
                <a:cubicBezTo>
                  <a:pt x="725" y="227"/>
                  <a:pt x="725" y="227"/>
                  <a:pt x="725" y="227"/>
                </a:cubicBezTo>
                <a:cubicBezTo>
                  <a:pt x="724" y="228"/>
                  <a:pt x="724" y="228"/>
                  <a:pt x="724" y="228"/>
                </a:cubicBezTo>
                <a:cubicBezTo>
                  <a:pt x="724" y="232"/>
                  <a:pt x="727" y="234"/>
                  <a:pt x="730" y="234"/>
                </a:cubicBezTo>
                <a:cubicBezTo>
                  <a:pt x="730" y="234"/>
                  <a:pt x="731" y="234"/>
                  <a:pt x="731" y="234"/>
                </a:cubicBezTo>
                <a:lnTo>
                  <a:pt x="761" y="378"/>
                </a:lnTo>
                <a:close/>
                <a:moveTo>
                  <a:pt x="492" y="747"/>
                </a:moveTo>
                <a:cubicBezTo>
                  <a:pt x="488" y="747"/>
                  <a:pt x="486" y="749"/>
                  <a:pt x="486" y="752"/>
                </a:cubicBezTo>
                <a:cubicBezTo>
                  <a:pt x="447" y="757"/>
                  <a:pt x="447" y="757"/>
                  <a:pt x="447" y="757"/>
                </a:cubicBezTo>
                <a:cubicBezTo>
                  <a:pt x="446" y="755"/>
                  <a:pt x="446" y="754"/>
                  <a:pt x="445" y="753"/>
                </a:cubicBezTo>
                <a:cubicBezTo>
                  <a:pt x="494" y="695"/>
                  <a:pt x="494" y="695"/>
                  <a:pt x="494" y="695"/>
                </a:cubicBezTo>
                <a:cubicBezTo>
                  <a:pt x="495" y="696"/>
                  <a:pt x="497" y="696"/>
                  <a:pt x="499" y="696"/>
                </a:cubicBezTo>
                <a:cubicBezTo>
                  <a:pt x="504" y="696"/>
                  <a:pt x="507" y="693"/>
                  <a:pt x="507" y="688"/>
                </a:cubicBezTo>
                <a:cubicBezTo>
                  <a:pt x="507" y="688"/>
                  <a:pt x="507" y="688"/>
                  <a:pt x="507" y="688"/>
                </a:cubicBezTo>
                <a:cubicBezTo>
                  <a:pt x="584" y="680"/>
                  <a:pt x="584" y="680"/>
                  <a:pt x="584" y="680"/>
                </a:cubicBezTo>
                <a:cubicBezTo>
                  <a:pt x="586" y="680"/>
                  <a:pt x="586" y="680"/>
                  <a:pt x="586" y="680"/>
                </a:cubicBezTo>
                <a:cubicBezTo>
                  <a:pt x="586" y="681"/>
                  <a:pt x="586" y="682"/>
                  <a:pt x="587" y="683"/>
                </a:cubicBezTo>
                <a:cubicBezTo>
                  <a:pt x="496" y="748"/>
                  <a:pt x="496" y="748"/>
                  <a:pt x="496" y="748"/>
                </a:cubicBezTo>
                <a:cubicBezTo>
                  <a:pt x="495" y="747"/>
                  <a:pt x="493" y="747"/>
                  <a:pt x="492" y="747"/>
                </a:cubicBezTo>
                <a:close/>
                <a:moveTo>
                  <a:pt x="393" y="691"/>
                </a:moveTo>
                <a:cubicBezTo>
                  <a:pt x="393" y="687"/>
                  <a:pt x="389" y="683"/>
                  <a:pt x="385" y="683"/>
                </a:cubicBezTo>
                <a:cubicBezTo>
                  <a:pt x="385" y="572"/>
                  <a:pt x="385" y="572"/>
                  <a:pt x="385" y="572"/>
                </a:cubicBezTo>
                <a:cubicBezTo>
                  <a:pt x="392" y="572"/>
                  <a:pt x="397" y="567"/>
                  <a:pt x="397" y="560"/>
                </a:cubicBezTo>
                <a:cubicBezTo>
                  <a:pt x="397" y="560"/>
                  <a:pt x="397" y="560"/>
                  <a:pt x="397" y="560"/>
                </a:cubicBezTo>
                <a:cubicBezTo>
                  <a:pt x="493" y="557"/>
                  <a:pt x="493" y="557"/>
                  <a:pt x="493" y="557"/>
                </a:cubicBezTo>
                <a:cubicBezTo>
                  <a:pt x="534" y="556"/>
                  <a:pt x="534" y="556"/>
                  <a:pt x="534" y="556"/>
                </a:cubicBezTo>
                <a:cubicBezTo>
                  <a:pt x="534" y="561"/>
                  <a:pt x="537" y="565"/>
                  <a:pt x="541" y="566"/>
                </a:cubicBezTo>
                <a:cubicBezTo>
                  <a:pt x="501" y="680"/>
                  <a:pt x="501" y="680"/>
                  <a:pt x="501" y="680"/>
                </a:cubicBezTo>
                <a:cubicBezTo>
                  <a:pt x="500" y="679"/>
                  <a:pt x="500" y="679"/>
                  <a:pt x="499" y="679"/>
                </a:cubicBezTo>
                <a:cubicBezTo>
                  <a:pt x="494" y="679"/>
                  <a:pt x="490" y="683"/>
                  <a:pt x="490" y="688"/>
                </a:cubicBezTo>
                <a:cubicBezTo>
                  <a:pt x="490" y="688"/>
                  <a:pt x="490" y="688"/>
                  <a:pt x="490" y="688"/>
                </a:cubicBezTo>
                <a:cubicBezTo>
                  <a:pt x="486" y="688"/>
                  <a:pt x="486" y="688"/>
                  <a:pt x="486" y="688"/>
                </a:cubicBezTo>
                <a:lnTo>
                  <a:pt x="393" y="691"/>
                </a:lnTo>
                <a:close/>
                <a:moveTo>
                  <a:pt x="376" y="691"/>
                </a:moveTo>
                <a:cubicBezTo>
                  <a:pt x="279" y="688"/>
                  <a:pt x="279" y="688"/>
                  <a:pt x="279" y="688"/>
                </a:cubicBezTo>
                <a:cubicBezTo>
                  <a:pt x="279" y="684"/>
                  <a:pt x="275" y="680"/>
                  <a:pt x="271" y="680"/>
                </a:cubicBezTo>
                <a:cubicBezTo>
                  <a:pt x="270" y="680"/>
                  <a:pt x="269" y="680"/>
                  <a:pt x="269" y="681"/>
                </a:cubicBezTo>
                <a:cubicBezTo>
                  <a:pt x="255" y="642"/>
                  <a:pt x="255" y="642"/>
                  <a:pt x="255" y="642"/>
                </a:cubicBezTo>
                <a:cubicBezTo>
                  <a:pt x="228" y="567"/>
                  <a:pt x="228" y="567"/>
                  <a:pt x="228" y="567"/>
                </a:cubicBezTo>
                <a:cubicBezTo>
                  <a:pt x="232" y="565"/>
                  <a:pt x="236" y="561"/>
                  <a:pt x="236" y="556"/>
                </a:cubicBezTo>
                <a:cubicBezTo>
                  <a:pt x="296" y="558"/>
                  <a:pt x="296" y="558"/>
                  <a:pt x="296" y="558"/>
                </a:cubicBezTo>
                <a:cubicBezTo>
                  <a:pt x="372" y="560"/>
                  <a:pt x="372" y="560"/>
                  <a:pt x="372" y="560"/>
                </a:cubicBezTo>
                <a:cubicBezTo>
                  <a:pt x="372" y="560"/>
                  <a:pt x="372" y="560"/>
                  <a:pt x="372" y="560"/>
                </a:cubicBezTo>
                <a:cubicBezTo>
                  <a:pt x="372" y="567"/>
                  <a:pt x="377" y="572"/>
                  <a:pt x="384" y="572"/>
                </a:cubicBezTo>
                <a:cubicBezTo>
                  <a:pt x="384" y="683"/>
                  <a:pt x="384" y="683"/>
                  <a:pt x="384" y="683"/>
                </a:cubicBezTo>
                <a:cubicBezTo>
                  <a:pt x="380" y="683"/>
                  <a:pt x="376" y="686"/>
                  <a:pt x="376" y="691"/>
                </a:cubicBezTo>
                <a:close/>
                <a:moveTo>
                  <a:pt x="175" y="671"/>
                </a:moveTo>
                <a:cubicBezTo>
                  <a:pt x="174" y="671"/>
                  <a:pt x="173" y="671"/>
                  <a:pt x="172" y="672"/>
                </a:cubicBezTo>
                <a:cubicBezTo>
                  <a:pt x="106" y="556"/>
                  <a:pt x="106" y="556"/>
                  <a:pt x="106" y="556"/>
                </a:cubicBezTo>
                <a:cubicBezTo>
                  <a:pt x="108" y="555"/>
                  <a:pt x="110" y="553"/>
                  <a:pt x="110" y="550"/>
                </a:cubicBezTo>
                <a:cubicBezTo>
                  <a:pt x="160" y="553"/>
                  <a:pt x="160" y="553"/>
                  <a:pt x="160" y="553"/>
                </a:cubicBezTo>
                <a:cubicBezTo>
                  <a:pt x="211" y="555"/>
                  <a:pt x="211" y="555"/>
                  <a:pt x="211" y="555"/>
                </a:cubicBezTo>
                <a:cubicBezTo>
                  <a:pt x="211" y="562"/>
                  <a:pt x="217" y="567"/>
                  <a:pt x="224" y="567"/>
                </a:cubicBezTo>
                <a:cubicBezTo>
                  <a:pt x="225" y="567"/>
                  <a:pt x="226" y="567"/>
                  <a:pt x="227" y="567"/>
                </a:cubicBezTo>
                <a:cubicBezTo>
                  <a:pt x="268" y="681"/>
                  <a:pt x="268" y="681"/>
                  <a:pt x="268" y="681"/>
                </a:cubicBezTo>
                <a:cubicBezTo>
                  <a:pt x="265" y="682"/>
                  <a:pt x="263" y="684"/>
                  <a:pt x="262" y="687"/>
                </a:cubicBezTo>
                <a:cubicBezTo>
                  <a:pt x="193" y="680"/>
                  <a:pt x="193" y="680"/>
                  <a:pt x="193" y="680"/>
                </a:cubicBezTo>
                <a:cubicBezTo>
                  <a:pt x="184" y="679"/>
                  <a:pt x="184" y="679"/>
                  <a:pt x="184" y="679"/>
                </a:cubicBezTo>
                <a:cubicBezTo>
                  <a:pt x="184" y="679"/>
                  <a:pt x="184" y="679"/>
                  <a:pt x="184" y="679"/>
                </a:cubicBezTo>
                <a:cubicBezTo>
                  <a:pt x="184" y="675"/>
                  <a:pt x="180" y="671"/>
                  <a:pt x="175" y="671"/>
                </a:cubicBezTo>
                <a:close/>
                <a:moveTo>
                  <a:pt x="176" y="97"/>
                </a:moveTo>
                <a:cubicBezTo>
                  <a:pt x="180" y="97"/>
                  <a:pt x="184" y="93"/>
                  <a:pt x="184" y="89"/>
                </a:cubicBezTo>
                <a:cubicBezTo>
                  <a:pt x="184" y="88"/>
                  <a:pt x="184" y="88"/>
                  <a:pt x="184" y="88"/>
                </a:cubicBezTo>
                <a:cubicBezTo>
                  <a:pt x="262" y="80"/>
                  <a:pt x="262" y="80"/>
                  <a:pt x="262" y="80"/>
                </a:cubicBezTo>
                <a:cubicBezTo>
                  <a:pt x="262" y="83"/>
                  <a:pt x="264" y="86"/>
                  <a:pt x="267" y="87"/>
                </a:cubicBezTo>
                <a:cubicBezTo>
                  <a:pt x="229" y="194"/>
                  <a:pt x="229" y="194"/>
                  <a:pt x="229" y="194"/>
                </a:cubicBezTo>
                <a:cubicBezTo>
                  <a:pt x="227" y="201"/>
                  <a:pt x="227" y="201"/>
                  <a:pt x="227" y="201"/>
                </a:cubicBezTo>
                <a:cubicBezTo>
                  <a:pt x="226" y="200"/>
                  <a:pt x="224" y="200"/>
                  <a:pt x="223" y="200"/>
                </a:cubicBezTo>
                <a:cubicBezTo>
                  <a:pt x="216" y="200"/>
                  <a:pt x="210" y="205"/>
                  <a:pt x="210" y="212"/>
                </a:cubicBezTo>
                <a:cubicBezTo>
                  <a:pt x="160" y="215"/>
                  <a:pt x="160" y="215"/>
                  <a:pt x="160" y="215"/>
                </a:cubicBezTo>
                <a:cubicBezTo>
                  <a:pt x="110" y="217"/>
                  <a:pt x="110" y="217"/>
                  <a:pt x="110" y="217"/>
                </a:cubicBezTo>
                <a:cubicBezTo>
                  <a:pt x="110" y="214"/>
                  <a:pt x="109" y="211"/>
                  <a:pt x="106" y="210"/>
                </a:cubicBezTo>
                <a:cubicBezTo>
                  <a:pt x="171" y="96"/>
                  <a:pt x="171" y="96"/>
                  <a:pt x="171" y="96"/>
                </a:cubicBezTo>
                <a:cubicBezTo>
                  <a:pt x="173" y="97"/>
                  <a:pt x="174" y="97"/>
                  <a:pt x="176" y="97"/>
                </a:cubicBezTo>
                <a:close/>
                <a:moveTo>
                  <a:pt x="376" y="76"/>
                </a:moveTo>
                <a:cubicBezTo>
                  <a:pt x="377" y="80"/>
                  <a:pt x="380" y="84"/>
                  <a:pt x="384" y="84"/>
                </a:cubicBezTo>
                <a:cubicBezTo>
                  <a:pt x="384" y="196"/>
                  <a:pt x="384" y="196"/>
                  <a:pt x="384" y="196"/>
                </a:cubicBezTo>
                <a:cubicBezTo>
                  <a:pt x="377" y="196"/>
                  <a:pt x="372" y="201"/>
                  <a:pt x="372" y="208"/>
                </a:cubicBezTo>
                <a:cubicBezTo>
                  <a:pt x="276" y="210"/>
                  <a:pt x="276" y="210"/>
                  <a:pt x="276" y="210"/>
                </a:cubicBezTo>
                <a:cubicBezTo>
                  <a:pt x="235" y="211"/>
                  <a:pt x="235" y="211"/>
                  <a:pt x="235" y="211"/>
                </a:cubicBezTo>
                <a:cubicBezTo>
                  <a:pt x="235" y="207"/>
                  <a:pt x="232" y="203"/>
                  <a:pt x="228" y="201"/>
                </a:cubicBezTo>
                <a:cubicBezTo>
                  <a:pt x="268" y="88"/>
                  <a:pt x="268" y="88"/>
                  <a:pt x="268" y="88"/>
                </a:cubicBezTo>
                <a:cubicBezTo>
                  <a:pt x="269" y="88"/>
                  <a:pt x="270" y="88"/>
                  <a:pt x="270" y="88"/>
                </a:cubicBezTo>
                <a:cubicBezTo>
                  <a:pt x="275" y="88"/>
                  <a:pt x="279" y="84"/>
                  <a:pt x="279" y="79"/>
                </a:cubicBezTo>
                <a:cubicBezTo>
                  <a:pt x="279" y="79"/>
                  <a:pt x="279" y="79"/>
                  <a:pt x="279" y="79"/>
                </a:cubicBezTo>
                <a:cubicBezTo>
                  <a:pt x="283" y="79"/>
                  <a:pt x="283" y="79"/>
                  <a:pt x="283" y="79"/>
                </a:cubicBezTo>
                <a:lnTo>
                  <a:pt x="376" y="76"/>
                </a:lnTo>
                <a:close/>
                <a:moveTo>
                  <a:pt x="394" y="76"/>
                </a:moveTo>
                <a:cubicBezTo>
                  <a:pt x="490" y="79"/>
                  <a:pt x="490" y="79"/>
                  <a:pt x="490" y="79"/>
                </a:cubicBezTo>
                <a:cubicBezTo>
                  <a:pt x="490" y="83"/>
                  <a:pt x="494" y="87"/>
                  <a:pt x="499" y="87"/>
                </a:cubicBezTo>
                <a:cubicBezTo>
                  <a:pt x="499" y="87"/>
                  <a:pt x="500" y="87"/>
                  <a:pt x="501" y="87"/>
                </a:cubicBezTo>
                <a:cubicBezTo>
                  <a:pt x="514" y="125"/>
                  <a:pt x="514" y="125"/>
                  <a:pt x="514" y="125"/>
                </a:cubicBezTo>
                <a:cubicBezTo>
                  <a:pt x="541" y="201"/>
                  <a:pt x="541" y="201"/>
                  <a:pt x="541" y="201"/>
                </a:cubicBezTo>
                <a:cubicBezTo>
                  <a:pt x="537" y="202"/>
                  <a:pt x="533" y="206"/>
                  <a:pt x="533" y="211"/>
                </a:cubicBezTo>
                <a:cubicBezTo>
                  <a:pt x="473" y="210"/>
                  <a:pt x="473" y="210"/>
                  <a:pt x="473" y="210"/>
                </a:cubicBezTo>
                <a:cubicBezTo>
                  <a:pt x="397" y="208"/>
                  <a:pt x="397" y="208"/>
                  <a:pt x="397" y="208"/>
                </a:cubicBezTo>
                <a:cubicBezTo>
                  <a:pt x="396" y="201"/>
                  <a:pt x="391" y="196"/>
                  <a:pt x="385" y="196"/>
                </a:cubicBezTo>
                <a:cubicBezTo>
                  <a:pt x="385" y="84"/>
                  <a:pt x="385" y="84"/>
                  <a:pt x="385" y="84"/>
                </a:cubicBezTo>
                <a:cubicBezTo>
                  <a:pt x="390" y="84"/>
                  <a:pt x="393" y="81"/>
                  <a:pt x="394" y="76"/>
                </a:cubicBezTo>
                <a:close/>
                <a:moveTo>
                  <a:pt x="594" y="97"/>
                </a:moveTo>
                <a:cubicBezTo>
                  <a:pt x="595" y="97"/>
                  <a:pt x="597" y="97"/>
                  <a:pt x="598" y="96"/>
                </a:cubicBezTo>
                <a:cubicBezTo>
                  <a:pt x="664" y="211"/>
                  <a:pt x="664" y="211"/>
                  <a:pt x="664" y="211"/>
                </a:cubicBezTo>
                <a:cubicBezTo>
                  <a:pt x="661" y="212"/>
                  <a:pt x="660" y="214"/>
                  <a:pt x="659" y="217"/>
                </a:cubicBezTo>
                <a:cubicBezTo>
                  <a:pt x="609" y="215"/>
                  <a:pt x="609" y="215"/>
                  <a:pt x="609" y="215"/>
                </a:cubicBezTo>
                <a:cubicBezTo>
                  <a:pt x="558" y="212"/>
                  <a:pt x="558" y="212"/>
                  <a:pt x="558" y="212"/>
                </a:cubicBezTo>
                <a:cubicBezTo>
                  <a:pt x="558" y="205"/>
                  <a:pt x="552" y="200"/>
                  <a:pt x="545" y="200"/>
                </a:cubicBezTo>
                <a:cubicBezTo>
                  <a:pt x="544" y="200"/>
                  <a:pt x="543" y="200"/>
                  <a:pt x="542" y="200"/>
                </a:cubicBezTo>
                <a:cubicBezTo>
                  <a:pt x="501" y="86"/>
                  <a:pt x="501" y="86"/>
                  <a:pt x="501" y="86"/>
                </a:cubicBezTo>
                <a:cubicBezTo>
                  <a:pt x="504" y="85"/>
                  <a:pt x="506" y="83"/>
                  <a:pt x="507" y="80"/>
                </a:cubicBezTo>
                <a:cubicBezTo>
                  <a:pt x="575" y="87"/>
                  <a:pt x="575" y="87"/>
                  <a:pt x="575" y="87"/>
                </a:cubicBezTo>
                <a:cubicBezTo>
                  <a:pt x="585" y="88"/>
                  <a:pt x="585" y="88"/>
                  <a:pt x="585" y="88"/>
                </a:cubicBezTo>
                <a:cubicBezTo>
                  <a:pt x="585" y="88"/>
                  <a:pt x="585" y="88"/>
                  <a:pt x="585" y="89"/>
                </a:cubicBezTo>
                <a:cubicBezTo>
                  <a:pt x="585" y="93"/>
                  <a:pt x="589" y="97"/>
                  <a:pt x="594" y="97"/>
                </a:cubicBezTo>
                <a:close/>
                <a:moveTo>
                  <a:pt x="686" y="383"/>
                </a:moveTo>
                <a:cubicBezTo>
                  <a:pt x="575" y="383"/>
                  <a:pt x="575" y="383"/>
                  <a:pt x="575" y="383"/>
                </a:cubicBezTo>
                <a:cubicBezTo>
                  <a:pt x="574" y="377"/>
                  <a:pt x="569" y="371"/>
                  <a:pt x="562" y="371"/>
                </a:cubicBezTo>
                <a:cubicBezTo>
                  <a:pt x="562" y="371"/>
                  <a:pt x="562" y="372"/>
                  <a:pt x="561" y="372"/>
                </a:cubicBezTo>
                <a:cubicBezTo>
                  <a:pt x="547" y="225"/>
                  <a:pt x="547" y="225"/>
                  <a:pt x="547" y="225"/>
                </a:cubicBezTo>
                <a:cubicBezTo>
                  <a:pt x="553" y="224"/>
                  <a:pt x="558" y="219"/>
                  <a:pt x="558" y="213"/>
                </a:cubicBezTo>
                <a:cubicBezTo>
                  <a:pt x="659" y="218"/>
                  <a:pt x="659" y="218"/>
                  <a:pt x="659" y="218"/>
                </a:cubicBezTo>
                <a:cubicBezTo>
                  <a:pt x="659" y="218"/>
                  <a:pt x="659" y="218"/>
                  <a:pt x="659" y="218"/>
                </a:cubicBezTo>
                <a:cubicBezTo>
                  <a:pt x="659" y="223"/>
                  <a:pt x="663" y="227"/>
                  <a:pt x="668" y="227"/>
                </a:cubicBezTo>
                <a:cubicBezTo>
                  <a:pt x="668" y="227"/>
                  <a:pt x="669" y="227"/>
                  <a:pt x="669" y="227"/>
                </a:cubicBezTo>
                <a:cubicBezTo>
                  <a:pt x="693" y="376"/>
                  <a:pt x="693" y="376"/>
                  <a:pt x="693" y="376"/>
                </a:cubicBezTo>
                <a:cubicBezTo>
                  <a:pt x="690" y="376"/>
                  <a:pt x="687" y="379"/>
                  <a:pt x="686" y="383"/>
                </a:cubicBezTo>
                <a:close/>
                <a:moveTo>
                  <a:pt x="546" y="542"/>
                </a:moveTo>
                <a:cubicBezTo>
                  <a:pt x="539" y="542"/>
                  <a:pt x="534" y="548"/>
                  <a:pt x="534" y="555"/>
                </a:cubicBezTo>
                <a:cubicBezTo>
                  <a:pt x="534" y="555"/>
                  <a:pt x="534" y="555"/>
                  <a:pt x="534" y="555"/>
                </a:cubicBezTo>
                <a:cubicBezTo>
                  <a:pt x="436" y="558"/>
                  <a:pt x="436" y="558"/>
                  <a:pt x="436" y="558"/>
                </a:cubicBezTo>
                <a:cubicBezTo>
                  <a:pt x="397" y="559"/>
                  <a:pt x="397" y="559"/>
                  <a:pt x="397" y="559"/>
                </a:cubicBezTo>
                <a:cubicBezTo>
                  <a:pt x="396" y="553"/>
                  <a:pt x="391" y="548"/>
                  <a:pt x="385" y="547"/>
                </a:cubicBezTo>
                <a:cubicBezTo>
                  <a:pt x="385" y="401"/>
                  <a:pt x="385" y="401"/>
                  <a:pt x="385" y="401"/>
                </a:cubicBezTo>
                <a:cubicBezTo>
                  <a:pt x="395" y="401"/>
                  <a:pt x="402" y="394"/>
                  <a:pt x="402" y="384"/>
                </a:cubicBezTo>
                <a:cubicBezTo>
                  <a:pt x="550" y="384"/>
                  <a:pt x="550" y="384"/>
                  <a:pt x="550" y="384"/>
                </a:cubicBezTo>
                <a:cubicBezTo>
                  <a:pt x="550" y="390"/>
                  <a:pt x="554" y="395"/>
                  <a:pt x="560" y="396"/>
                </a:cubicBezTo>
                <a:cubicBezTo>
                  <a:pt x="547" y="542"/>
                  <a:pt x="547" y="542"/>
                  <a:pt x="547" y="542"/>
                </a:cubicBezTo>
                <a:cubicBezTo>
                  <a:pt x="546" y="542"/>
                  <a:pt x="546" y="542"/>
                  <a:pt x="546" y="542"/>
                </a:cubicBezTo>
                <a:close/>
                <a:moveTo>
                  <a:pt x="372" y="559"/>
                </a:moveTo>
                <a:cubicBezTo>
                  <a:pt x="240" y="555"/>
                  <a:pt x="240" y="555"/>
                  <a:pt x="240" y="555"/>
                </a:cubicBezTo>
                <a:cubicBezTo>
                  <a:pt x="236" y="555"/>
                  <a:pt x="236" y="555"/>
                  <a:pt x="236" y="555"/>
                </a:cubicBezTo>
                <a:cubicBezTo>
                  <a:pt x="236" y="555"/>
                  <a:pt x="236" y="555"/>
                  <a:pt x="236" y="555"/>
                </a:cubicBezTo>
                <a:cubicBezTo>
                  <a:pt x="236" y="548"/>
                  <a:pt x="231" y="542"/>
                  <a:pt x="224" y="542"/>
                </a:cubicBezTo>
                <a:cubicBezTo>
                  <a:pt x="223" y="542"/>
                  <a:pt x="223" y="542"/>
                  <a:pt x="223" y="542"/>
                </a:cubicBezTo>
                <a:cubicBezTo>
                  <a:pt x="209" y="396"/>
                  <a:pt x="209" y="396"/>
                  <a:pt x="209" y="396"/>
                </a:cubicBezTo>
                <a:cubicBezTo>
                  <a:pt x="215" y="395"/>
                  <a:pt x="219" y="390"/>
                  <a:pt x="219" y="384"/>
                </a:cubicBezTo>
                <a:cubicBezTo>
                  <a:pt x="368" y="384"/>
                  <a:pt x="368" y="384"/>
                  <a:pt x="368" y="384"/>
                </a:cubicBezTo>
                <a:cubicBezTo>
                  <a:pt x="368" y="393"/>
                  <a:pt x="375" y="401"/>
                  <a:pt x="384" y="401"/>
                </a:cubicBezTo>
                <a:cubicBezTo>
                  <a:pt x="384" y="547"/>
                  <a:pt x="384" y="547"/>
                  <a:pt x="384" y="547"/>
                </a:cubicBezTo>
                <a:cubicBezTo>
                  <a:pt x="378" y="547"/>
                  <a:pt x="372" y="552"/>
                  <a:pt x="372" y="559"/>
                </a:cubicBezTo>
                <a:close/>
                <a:moveTo>
                  <a:pt x="223" y="225"/>
                </a:moveTo>
                <a:cubicBezTo>
                  <a:pt x="230" y="225"/>
                  <a:pt x="235" y="219"/>
                  <a:pt x="235" y="212"/>
                </a:cubicBezTo>
                <a:cubicBezTo>
                  <a:pt x="235" y="212"/>
                  <a:pt x="235" y="212"/>
                  <a:pt x="235" y="212"/>
                </a:cubicBezTo>
                <a:cubicBezTo>
                  <a:pt x="333" y="210"/>
                  <a:pt x="333" y="210"/>
                  <a:pt x="333" y="210"/>
                </a:cubicBezTo>
                <a:cubicBezTo>
                  <a:pt x="372" y="209"/>
                  <a:pt x="372" y="209"/>
                  <a:pt x="372" y="209"/>
                </a:cubicBezTo>
                <a:cubicBezTo>
                  <a:pt x="372" y="215"/>
                  <a:pt x="377" y="221"/>
                  <a:pt x="384" y="221"/>
                </a:cubicBezTo>
                <a:cubicBezTo>
                  <a:pt x="384" y="367"/>
                  <a:pt x="384" y="367"/>
                  <a:pt x="384" y="367"/>
                </a:cubicBezTo>
                <a:cubicBezTo>
                  <a:pt x="375" y="367"/>
                  <a:pt x="368" y="374"/>
                  <a:pt x="368" y="383"/>
                </a:cubicBezTo>
                <a:cubicBezTo>
                  <a:pt x="219" y="383"/>
                  <a:pt x="219" y="383"/>
                  <a:pt x="219" y="383"/>
                </a:cubicBezTo>
                <a:cubicBezTo>
                  <a:pt x="219" y="377"/>
                  <a:pt x="215" y="372"/>
                  <a:pt x="209" y="371"/>
                </a:cubicBezTo>
                <a:cubicBezTo>
                  <a:pt x="223" y="225"/>
                  <a:pt x="223" y="225"/>
                  <a:pt x="223" y="225"/>
                </a:cubicBezTo>
                <a:cubicBezTo>
                  <a:pt x="223" y="225"/>
                  <a:pt x="223" y="225"/>
                  <a:pt x="223" y="225"/>
                </a:cubicBezTo>
                <a:close/>
                <a:moveTo>
                  <a:pt x="397" y="208"/>
                </a:moveTo>
                <a:cubicBezTo>
                  <a:pt x="529" y="212"/>
                  <a:pt x="529" y="212"/>
                  <a:pt x="529" y="212"/>
                </a:cubicBezTo>
                <a:cubicBezTo>
                  <a:pt x="533" y="212"/>
                  <a:pt x="533" y="212"/>
                  <a:pt x="533" y="212"/>
                </a:cubicBezTo>
                <a:cubicBezTo>
                  <a:pt x="533" y="212"/>
                  <a:pt x="533" y="212"/>
                  <a:pt x="533" y="212"/>
                </a:cubicBezTo>
                <a:cubicBezTo>
                  <a:pt x="533" y="219"/>
                  <a:pt x="538" y="225"/>
                  <a:pt x="545" y="225"/>
                </a:cubicBezTo>
                <a:cubicBezTo>
                  <a:pt x="546" y="225"/>
                  <a:pt x="546" y="225"/>
                  <a:pt x="547" y="225"/>
                </a:cubicBezTo>
                <a:cubicBezTo>
                  <a:pt x="560" y="372"/>
                  <a:pt x="560" y="372"/>
                  <a:pt x="560" y="372"/>
                </a:cubicBezTo>
                <a:cubicBezTo>
                  <a:pt x="555" y="373"/>
                  <a:pt x="550" y="377"/>
                  <a:pt x="550" y="383"/>
                </a:cubicBezTo>
                <a:cubicBezTo>
                  <a:pt x="402" y="383"/>
                  <a:pt x="402" y="383"/>
                  <a:pt x="402" y="383"/>
                </a:cubicBezTo>
                <a:cubicBezTo>
                  <a:pt x="402" y="374"/>
                  <a:pt x="394" y="367"/>
                  <a:pt x="385" y="367"/>
                </a:cubicBezTo>
                <a:cubicBezTo>
                  <a:pt x="385" y="221"/>
                  <a:pt x="385" y="221"/>
                  <a:pt x="385" y="221"/>
                </a:cubicBezTo>
                <a:cubicBezTo>
                  <a:pt x="391" y="220"/>
                  <a:pt x="397" y="215"/>
                  <a:pt x="397" y="208"/>
                </a:cubicBezTo>
                <a:close/>
                <a:moveTo>
                  <a:pt x="102" y="226"/>
                </a:moveTo>
                <a:cubicBezTo>
                  <a:pt x="106" y="226"/>
                  <a:pt x="110" y="222"/>
                  <a:pt x="110" y="218"/>
                </a:cubicBezTo>
                <a:cubicBezTo>
                  <a:pt x="194" y="214"/>
                  <a:pt x="194" y="214"/>
                  <a:pt x="194" y="214"/>
                </a:cubicBezTo>
                <a:cubicBezTo>
                  <a:pt x="210" y="213"/>
                  <a:pt x="210" y="213"/>
                  <a:pt x="210" y="213"/>
                </a:cubicBezTo>
                <a:cubicBezTo>
                  <a:pt x="211" y="219"/>
                  <a:pt x="216" y="224"/>
                  <a:pt x="222" y="225"/>
                </a:cubicBezTo>
                <a:cubicBezTo>
                  <a:pt x="218" y="267"/>
                  <a:pt x="218" y="267"/>
                  <a:pt x="218" y="267"/>
                </a:cubicBezTo>
                <a:cubicBezTo>
                  <a:pt x="208" y="371"/>
                  <a:pt x="208" y="371"/>
                  <a:pt x="208" y="371"/>
                </a:cubicBezTo>
                <a:cubicBezTo>
                  <a:pt x="208" y="371"/>
                  <a:pt x="207" y="371"/>
                  <a:pt x="207" y="371"/>
                </a:cubicBezTo>
                <a:cubicBezTo>
                  <a:pt x="200" y="371"/>
                  <a:pt x="194" y="376"/>
                  <a:pt x="194" y="383"/>
                </a:cubicBezTo>
                <a:cubicBezTo>
                  <a:pt x="83" y="383"/>
                  <a:pt x="83" y="383"/>
                  <a:pt x="83" y="383"/>
                </a:cubicBezTo>
                <a:cubicBezTo>
                  <a:pt x="83" y="379"/>
                  <a:pt x="80" y="375"/>
                  <a:pt x="76" y="375"/>
                </a:cubicBezTo>
                <a:cubicBezTo>
                  <a:pt x="100" y="226"/>
                  <a:pt x="100" y="226"/>
                  <a:pt x="100" y="226"/>
                </a:cubicBezTo>
                <a:cubicBezTo>
                  <a:pt x="101" y="226"/>
                  <a:pt x="101" y="226"/>
                  <a:pt x="102" y="226"/>
                </a:cubicBezTo>
                <a:close/>
                <a:moveTo>
                  <a:pt x="83" y="384"/>
                </a:moveTo>
                <a:cubicBezTo>
                  <a:pt x="194" y="384"/>
                  <a:pt x="194" y="384"/>
                  <a:pt x="194" y="384"/>
                </a:cubicBezTo>
                <a:cubicBezTo>
                  <a:pt x="195" y="391"/>
                  <a:pt x="200" y="396"/>
                  <a:pt x="207" y="396"/>
                </a:cubicBezTo>
                <a:cubicBezTo>
                  <a:pt x="207" y="396"/>
                  <a:pt x="208" y="396"/>
                  <a:pt x="208" y="396"/>
                </a:cubicBezTo>
                <a:cubicBezTo>
                  <a:pt x="222" y="542"/>
                  <a:pt x="222" y="542"/>
                  <a:pt x="222" y="542"/>
                </a:cubicBezTo>
                <a:cubicBezTo>
                  <a:pt x="216" y="543"/>
                  <a:pt x="212" y="548"/>
                  <a:pt x="211" y="554"/>
                </a:cubicBezTo>
                <a:cubicBezTo>
                  <a:pt x="110" y="549"/>
                  <a:pt x="110" y="549"/>
                  <a:pt x="110" y="549"/>
                </a:cubicBezTo>
                <a:cubicBezTo>
                  <a:pt x="110" y="549"/>
                  <a:pt x="110" y="549"/>
                  <a:pt x="110" y="549"/>
                </a:cubicBezTo>
                <a:cubicBezTo>
                  <a:pt x="110" y="544"/>
                  <a:pt x="106" y="540"/>
                  <a:pt x="102" y="540"/>
                </a:cubicBezTo>
                <a:cubicBezTo>
                  <a:pt x="101" y="540"/>
                  <a:pt x="101" y="540"/>
                  <a:pt x="100" y="541"/>
                </a:cubicBezTo>
                <a:cubicBezTo>
                  <a:pt x="76" y="392"/>
                  <a:pt x="76" y="392"/>
                  <a:pt x="76" y="392"/>
                </a:cubicBezTo>
                <a:cubicBezTo>
                  <a:pt x="80" y="391"/>
                  <a:pt x="83" y="388"/>
                  <a:pt x="83" y="384"/>
                </a:cubicBezTo>
                <a:close/>
                <a:moveTo>
                  <a:pt x="594" y="671"/>
                </a:moveTo>
                <a:cubicBezTo>
                  <a:pt x="589" y="671"/>
                  <a:pt x="586" y="675"/>
                  <a:pt x="586" y="679"/>
                </a:cubicBezTo>
                <a:cubicBezTo>
                  <a:pt x="586" y="679"/>
                  <a:pt x="586" y="679"/>
                  <a:pt x="586" y="679"/>
                </a:cubicBezTo>
                <a:cubicBezTo>
                  <a:pt x="507" y="687"/>
                  <a:pt x="507" y="687"/>
                  <a:pt x="507" y="687"/>
                </a:cubicBezTo>
                <a:cubicBezTo>
                  <a:pt x="507" y="684"/>
                  <a:pt x="505" y="681"/>
                  <a:pt x="502" y="680"/>
                </a:cubicBezTo>
                <a:cubicBezTo>
                  <a:pt x="540" y="574"/>
                  <a:pt x="540" y="574"/>
                  <a:pt x="540" y="574"/>
                </a:cubicBezTo>
                <a:cubicBezTo>
                  <a:pt x="542" y="567"/>
                  <a:pt x="542" y="567"/>
                  <a:pt x="542" y="567"/>
                </a:cubicBezTo>
                <a:cubicBezTo>
                  <a:pt x="543" y="567"/>
                  <a:pt x="545" y="567"/>
                  <a:pt x="546" y="567"/>
                </a:cubicBezTo>
                <a:cubicBezTo>
                  <a:pt x="553" y="567"/>
                  <a:pt x="559" y="562"/>
                  <a:pt x="559" y="555"/>
                </a:cubicBezTo>
                <a:cubicBezTo>
                  <a:pt x="609" y="553"/>
                  <a:pt x="609" y="553"/>
                  <a:pt x="609" y="553"/>
                </a:cubicBezTo>
                <a:cubicBezTo>
                  <a:pt x="659" y="550"/>
                  <a:pt x="659" y="550"/>
                  <a:pt x="659" y="550"/>
                </a:cubicBezTo>
                <a:cubicBezTo>
                  <a:pt x="660" y="553"/>
                  <a:pt x="661" y="555"/>
                  <a:pt x="664" y="556"/>
                </a:cubicBezTo>
                <a:cubicBezTo>
                  <a:pt x="598" y="671"/>
                  <a:pt x="598" y="671"/>
                  <a:pt x="598" y="671"/>
                </a:cubicBezTo>
                <a:cubicBezTo>
                  <a:pt x="597" y="671"/>
                  <a:pt x="595" y="671"/>
                  <a:pt x="594" y="671"/>
                </a:cubicBezTo>
                <a:close/>
                <a:moveTo>
                  <a:pt x="668" y="540"/>
                </a:moveTo>
                <a:cubicBezTo>
                  <a:pt x="663" y="540"/>
                  <a:pt x="659" y="544"/>
                  <a:pt x="659" y="549"/>
                </a:cubicBezTo>
                <a:cubicBezTo>
                  <a:pt x="659" y="549"/>
                  <a:pt x="659" y="549"/>
                  <a:pt x="659" y="549"/>
                </a:cubicBezTo>
                <a:cubicBezTo>
                  <a:pt x="575" y="553"/>
                  <a:pt x="575" y="553"/>
                  <a:pt x="575" y="553"/>
                </a:cubicBezTo>
                <a:cubicBezTo>
                  <a:pt x="559" y="554"/>
                  <a:pt x="559" y="554"/>
                  <a:pt x="559" y="554"/>
                </a:cubicBezTo>
                <a:cubicBezTo>
                  <a:pt x="558" y="548"/>
                  <a:pt x="554" y="543"/>
                  <a:pt x="547" y="542"/>
                </a:cubicBezTo>
                <a:cubicBezTo>
                  <a:pt x="551" y="500"/>
                  <a:pt x="551" y="500"/>
                  <a:pt x="551" y="500"/>
                </a:cubicBezTo>
                <a:cubicBezTo>
                  <a:pt x="561" y="396"/>
                  <a:pt x="561" y="396"/>
                  <a:pt x="561" y="396"/>
                </a:cubicBezTo>
                <a:cubicBezTo>
                  <a:pt x="562" y="396"/>
                  <a:pt x="562" y="397"/>
                  <a:pt x="562" y="397"/>
                </a:cubicBezTo>
                <a:cubicBezTo>
                  <a:pt x="569" y="397"/>
                  <a:pt x="575" y="391"/>
                  <a:pt x="575" y="384"/>
                </a:cubicBezTo>
                <a:cubicBezTo>
                  <a:pt x="686" y="384"/>
                  <a:pt x="686" y="384"/>
                  <a:pt x="686" y="384"/>
                </a:cubicBezTo>
                <a:cubicBezTo>
                  <a:pt x="686" y="388"/>
                  <a:pt x="689" y="392"/>
                  <a:pt x="693" y="392"/>
                </a:cubicBezTo>
                <a:cubicBezTo>
                  <a:pt x="669" y="541"/>
                  <a:pt x="669" y="541"/>
                  <a:pt x="669" y="541"/>
                </a:cubicBezTo>
                <a:cubicBezTo>
                  <a:pt x="669" y="540"/>
                  <a:pt x="668" y="540"/>
                  <a:pt x="668" y="540"/>
                </a:cubicBezTo>
                <a:close/>
                <a:moveTo>
                  <a:pt x="727" y="224"/>
                </a:moveTo>
                <a:cubicBezTo>
                  <a:pt x="726" y="225"/>
                  <a:pt x="725" y="226"/>
                  <a:pt x="725" y="227"/>
                </a:cubicBezTo>
                <a:cubicBezTo>
                  <a:pt x="690" y="221"/>
                  <a:pt x="690" y="221"/>
                  <a:pt x="690" y="221"/>
                </a:cubicBezTo>
                <a:cubicBezTo>
                  <a:pt x="676" y="219"/>
                  <a:pt x="676" y="219"/>
                  <a:pt x="676" y="219"/>
                </a:cubicBezTo>
                <a:cubicBezTo>
                  <a:pt x="676" y="219"/>
                  <a:pt x="676" y="218"/>
                  <a:pt x="676" y="218"/>
                </a:cubicBezTo>
                <a:cubicBezTo>
                  <a:pt x="676" y="213"/>
                  <a:pt x="672" y="210"/>
                  <a:pt x="668" y="210"/>
                </a:cubicBezTo>
                <a:cubicBezTo>
                  <a:pt x="666" y="210"/>
                  <a:pt x="665" y="210"/>
                  <a:pt x="664" y="210"/>
                </a:cubicBezTo>
                <a:cubicBezTo>
                  <a:pt x="633" y="155"/>
                  <a:pt x="633" y="155"/>
                  <a:pt x="633" y="155"/>
                </a:cubicBezTo>
                <a:cubicBezTo>
                  <a:pt x="599" y="96"/>
                  <a:pt x="599" y="96"/>
                  <a:pt x="599" y="96"/>
                </a:cubicBezTo>
                <a:cubicBezTo>
                  <a:pt x="600" y="95"/>
                  <a:pt x="601" y="93"/>
                  <a:pt x="602" y="91"/>
                </a:cubicBezTo>
                <a:cubicBezTo>
                  <a:pt x="637" y="101"/>
                  <a:pt x="637" y="101"/>
                  <a:pt x="637" y="101"/>
                </a:cubicBezTo>
                <a:cubicBezTo>
                  <a:pt x="637" y="101"/>
                  <a:pt x="637" y="101"/>
                  <a:pt x="637" y="101"/>
                </a:cubicBezTo>
                <a:cubicBezTo>
                  <a:pt x="637" y="105"/>
                  <a:pt x="640" y="107"/>
                  <a:pt x="643" y="107"/>
                </a:cubicBezTo>
                <a:cubicBezTo>
                  <a:pt x="644" y="107"/>
                  <a:pt x="645" y="107"/>
                  <a:pt x="645" y="107"/>
                </a:cubicBezTo>
                <a:lnTo>
                  <a:pt x="727" y="224"/>
                </a:lnTo>
                <a:close/>
                <a:moveTo>
                  <a:pt x="517" y="24"/>
                </a:moveTo>
                <a:cubicBezTo>
                  <a:pt x="517" y="24"/>
                  <a:pt x="517" y="25"/>
                  <a:pt x="517" y="25"/>
                </a:cubicBezTo>
                <a:cubicBezTo>
                  <a:pt x="517" y="28"/>
                  <a:pt x="520" y="31"/>
                  <a:pt x="523" y="31"/>
                </a:cubicBezTo>
                <a:cubicBezTo>
                  <a:pt x="525" y="31"/>
                  <a:pt x="526" y="30"/>
                  <a:pt x="527" y="29"/>
                </a:cubicBezTo>
                <a:cubicBezTo>
                  <a:pt x="638" y="99"/>
                  <a:pt x="638" y="99"/>
                  <a:pt x="638" y="99"/>
                </a:cubicBezTo>
                <a:cubicBezTo>
                  <a:pt x="637" y="99"/>
                  <a:pt x="637" y="100"/>
                  <a:pt x="637" y="100"/>
                </a:cubicBezTo>
                <a:cubicBezTo>
                  <a:pt x="602" y="90"/>
                  <a:pt x="602" y="90"/>
                  <a:pt x="602" y="90"/>
                </a:cubicBezTo>
                <a:cubicBezTo>
                  <a:pt x="602" y="90"/>
                  <a:pt x="602" y="89"/>
                  <a:pt x="602" y="89"/>
                </a:cubicBezTo>
                <a:cubicBezTo>
                  <a:pt x="602" y="84"/>
                  <a:pt x="598" y="80"/>
                  <a:pt x="594" y="80"/>
                </a:cubicBezTo>
                <a:cubicBezTo>
                  <a:pt x="591" y="80"/>
                  <a:pt x="589" y="81"/>
                  <a:pt x="587" y="83"/>
                </a:cubicBezTo>
                <a:cubicBezTo>
                  <a:pt x="496" y="18"/>
                  <a:pt x="496" y="18"/>
                  <a:pt x="496" y="18"/>
                </a:cubicBezTo>
                <a:cubicBezTo>
                  <a:pt x="497" y="18"/>
                  <a:pt x="497" y="18"/>
                  <a:pt x="497" y="17"/>
                </a:cubicBezTo>
                <a:lnTo>
                  <a:pt x="517" y="24"/>
                </a:lnTo>
                <a:close/>
                <a:moveTo>
                  <a:pt x="486" y="15"/>
                </a:moveTo>
                <a:cubicBezTo>
                  <a:pt x="486" y="18"/>
                  <a:pt x="488" y="21"/>
                  <a:pt x="492" y="21"/>
                </a:cubicBezTo>
                <a:cubicBezTo>
                  <a:pt x="493" y="21"/>
                  <a:pt x="495" y="20"/>
                  <a:pt x="496" y="19"/>
                </a:cubicBezTo>
                <a:cubicBezTo>
                  <a:pt x="536" y="47"/>
                  <a:pt x="536" y="47"/>
                  <a:pt x="536" y="47"/>
                </a:cubicBezTo>
                <a:cubicBezTo>
                  <a:pt x="587" y="84"/>
                  <a:pt x="587" y="84"/>
                  <a:pt x="587" y="84"/>
                </a:cubicBezTo>
                <a:cubicBezTo>
                  <a:pt x="586" y="85"/>
                  <a:pt x="586" y="86"/>
                  <a:pt x="585" y="87"/>
                </a:cubicBezTo>
                <a:cubicBezTo>
                  <a:pt x="576" y="86"/>
                  <a:pt x="576" y="86"/>
                  <a:pt x="576" y="86"/>
                </a:cubicBezTo>
                <a:cubicBezTo>
                  <a:pt x="507" y="79"/>
                  <a:pt x="507" y="79"/>
                  <a:pt x="507" y="79"/>
                </a:cubicBezTo>
                <a:cubicBezTo>
                  <a:pt x="507" y="79"/>
                  <a:pt x="507" y="79"/>
                  <a:pt x="507" y="78"/>
                </a:cubicBezTo>
                <a:cubicBezTo>
                  <a:pt x="507" y="74"/>
                  <a:pt x="503" y="70"/>
                  <a:pt x="499" y="70"/>
                </a:cubicBezTo>
                <a:cubicBezTo>
                  <a:pt x="496" y="70"/>
                  <a:pt x="495" y="71"/>
                  <a:pt x="493" y="72"/>
                </a:cubicBezTo>
                <a:cubicBezTo>
                  <a:pt x="444" y="13"/>
                  <a:pt x="444" y="13"/>
                  <a:pt x="444" y="13"/>
                </a:cubicBezTo>
                <a:cubicBezTo>
                  <a:pt x="445" y="13"/>
                  <a:pt x="445" y="12"/>
                  <a:pt x="446" y="10"/>
                </a:cubicBezTo>
                <a:lnTo>
                  <a:pt x="486" y="15"/>
                </a:lnTo>
                <a:close/>
                <a:moveTo>
                  <a:pt x="434" y="9"/>
                </a:moveTo>
                <a:cubicBezTo>
                  <a:pt x="434" y="12"/>
                  <a:pt x="437" y="15"/>
                  <a:pt x="440" y="15"/>
                </a:cubicBezTo>
                <a:cubicBezTo>
                  <a:pt x="441" y="15"/>
                  <a:pt x="442" y="14"/>
                  <a:pt x="443" y="14"/>
                </a:cubicBezTo>
                <a:cubicBezTo>
                  <a:pt x="472" y="48"/>
                  <a:pt x="472" y="48"/>
                  <a:pt x="472" y="48"/>
                </a:cubicBezTo>
                <a:cubicBezTo>
                  <a:pt x="492" y="73"/>
                  <a:pt x="492" y="73"/>
                  <a:pt x="492" y="73"/>
                </a:cubicBezTo>
                <a:cubicBezTo>
                  <a:pt x="491" y="74"/>
                  <a:pt x="490" y="76"/>
                  <a:pt x="490" y="78"/>
                </a:cubicBezTo>
                <a:cubicBezTo>
                  <a:pt x="393" y="75"/>
                  <a:pt x="393" y="75"/>
                  <a:pt x="393" y="75"/>
                </a:cubicBezTo>
                <a:cubicBezTo>
                  <a:pt x="393" y="71"/>
                  <a:pt x="390" y="67"/>
                  <a:pt x="385" y="67"/>
                </a:cubicBezTo>
                <a:cubicBezTo>
                  <a:pt x="385" y="11"/>
                  <a:pt x="385" y="11"/>
                  <a:pt x="385" y="11"/>
                </a:cubicBezTo>
                <a:cubicBezTo>
                  <a:pt x="387" y="11"/>
                  <a:pt x="389" y="9"/>
                  <a:pt x="390" y="7"/>
                </a:cubicBezTo>
                <a:lnTo>
                  <a:pt x="434" y="9"/>
                </a:lnTo>
                <a:close/>
                <a:moveTo>
                  <a:pt x="384" y="11"/>
                </a:moveTo>
                <a:cubicBezTo>
                  <a:pt x="384" y="67"/>
                  <a:pt x="384" y="67"/>
                  <a:pt x="384" y="67"/>
                </a:cubicBezTo>
                <a:cubicBezTo>
                  <a:pt x="380" y="68"/>
                  <a:pt x="377" y="71"/>
                  <a:pt x="377" y="75"/>
                </a:cubicBezTo>
                <a:cubicBezTo>
                  <a:pt x="279" y="78"/>
                  <a:pt x="279" y="78"/>
                  <a:pt x="279" y="78"/>
                </a:cubicBezTo>
                <a:cubicBezTo>
                  <a:pt x="278" y="76"/>
                  <a:pt x="278" y="74"/>
                  <a:pt x="276" y="73"/>
                </a:cubicBezTo>
                <a:cubicBezTo>
                  <a:pt x="326" y="14"/>
                  <a:pt x="326" y="14"/>
                  <a:pt x="326" y="14"/>
                </a:cubicBezTo>
                <a:cubicBezTo>
                  <a:pt x="327" y="15"/>
                  <a:pt x="328" y="15"/>
                  <a:pt x="329" y="15"/>
                </a:cubicBezTo>
                <a:cubicBezTo>
                  <a:pt x="332" y="15"/>
                  <a:pt x="334" y="12"/>
                  <a:pt x="335" y="9"/>
                </a:cubicBezTo>
                <a:cubicBezTo>
                  <a:pt x="378" y="7"/>
                  <a:pt x="378" y="7"/>
                  <a:pt x="378" y="7"/>
                </a:cubicBezTo>
                <a:cubicBezTo>
                  <a:pt x="379" y="9"/>
                  <a:pt x="381" y="11"/>
                  <a:pt x="384" y="11"/>
                </a:cubicBezTo>
                <a:close/>
                <a:moveTo>
                  <a:pt x="325" y="14"/>
                </a:moveTo>
                <a:cubicBezTo>
                  <a:pt x="276" y="73"/>
                  <a:pt x="276" y="73"/>
                  <a:pt x="276" y="73"/>
                </a:cubicBezTo>
                <a:cubicBezTo>
                  <a:pt x="274" y="71"/>
                  <a:pt x="272" y="71"/>
                  <a:pt x="270" y="71"/>
                </a:cubicBezTo>
                <a:cubicBezTo>
                  <a:pt x="266" y="71"/>
                  <a:pt x="262" y="75"/>
                  <a:pt x="262" y="79"/>
                </a:cubicBezTo>
                <a:cubicBezTo>
                  <a:pt x="262" y="79"/>
                  <a:pt x="262" y="79"/>
                  <a:pt x="262" y="79"/>
                </a:cubicBezTo>
                <a:cubicBezTo>
                  <a:pt x="186" y="87"/>
                  <a:pt x="186" y="87"/>
                  <a:pt x="186" y="87"/>
                </a:cubicBezTo>
                <a:cubicBezTo>
                  <a:pt x="184" y="87"/>
                  <a:pt x="184" y="87"/>
                  <a:pt x="184" y="87"/>
                </a:cubicBezTo>
                <a:cubicBezTo>
                  <a:pt x="184" y="86"/>
                  <a:pt x="183" y="85"/>
                  <a:pt x="182" y="84"/>
                </a:cubicBezTo>
                <a:cubicBezTo>
                  <a:pt x="273" y="19"/>
                  <a:pt x="273" y="19"/>
                  <a:pt x="273" y="19"/>
                </a:cubicBezTo>
                <a:cubicBezTo>
                  <a:pt x="274" y="20"/>
                  <a:pt x="276" y="21"/>
                  <a:pt x="278" y="21"/>
                </a:cubicBezTo>
                <a:cubicBezTo>
                  <a:pt x="281" y="21"/>
                  <a:pt x="283" y="18"/>
                  <a:pt x="283" y="15"/>
                </a:cubicBezTo>
                <a:cubicBezTo>
                  <a:pt x="323" y="10"/>
                  <a:pt x="323" y="10"/>
                  <a:pt x="323" y="10"/>
                </a:cubicBezTo>
                <a:cubicBezTo>
                  <a:pt x="323" y="12"/>
                  <a:pt x="324" y="13"/>
                  <a:pt x="325" y="14"/>
                </a:cubicBezTo>
                <a:close/>
                <a:moveTo>
                  <a:pt x="242" y="29"/>
                </a:moveTo>
                <a:cubicBezTo>
                  <a:pt x="243" y="30"/>
                  <a:pt x="245" y="31"/>
                  <a:pt x="246" y="31"/>
                </a:cubicBezTo>
                <a:cubicBezTo>
                  <a:pt x="250" y="31"/>
                  <a:pt x="252" y="28"/>
                  <a:pt x="252" y="25"/>
                </a:cubicBezTo>
                <a:cubicBezTo>
                  <a:pt x="252" y="24"/>
                  <a:pt x="252" y="24"/>
                  <a:pt x="252" y="24"/>
                </a:cubicBezTo>
                <a:cubicBezTo>
                  <a:pt x="272" y="17"/>
                  <a:pt x="272" y="17"/>
                  <a:pt x="272" y="17"/>
                </a:cubicBezTo>
                <a:cubicBezTo>
                  <a:pt x="272" y="18"/>
                  <a:pt x="273" y="18"/>
                  <a:pt x="273" y="18"/>
                </a:cubicBezTo>
                <a:cubicBezTo>
                  <a:pt x="182" y="83"/>
                  <a:pt x="182" y="83"/>
                  <a:pt x="182" y="83"/>
                </a:cubicBezTo>
                <a:cubicBezTo>
                  <a:pt x="180" y="81"/>
                  <a:pt x="178" y="80"/>
                  <a:pt x="176" y="80"/>
                </a:cubicBezTo>
                <a:cubicBezTo>
                  <a:pt x="171" y="80"/>
                  <a:pt x="167" y="84"/>
                  <a:pt x="167" y="89"/>
                </a:cubicBezTo>
                <a:cubicBezTo>
                  <a:pt x="167" y="89"/>
                  <a:pt x="167" y="90"/>
                  <a:pt x="167" y="90"/>
                </a:cubicBezTo>
                <a:cubicBezTo>
                  <a:pt x="132" y="100"/>
                  <a:pt x="132" y="100"/>
                  <a:pt x="132" y="100"/>
                </a:cubicBezTo>
                <a:cubicBezTo>
                  <a:pt x="132" y="100"/>
                  <a:pt x="132" y="99"/>
                  <a:pt x="132" y="99"/>
                </a:cubicBezTo>
                <a:lnTo>
                  <a:pt x="242" y="29"/>
                </a:lnTo>
                <a:close/>
                <a:moveTo>
                  <a:pt x="124" y="107"/>
                </a:moveTo>
                <a:cubicBezTo>
                  <a:pt x="124" y="107"/>
                  <a:pt x="125" y="107"/>
                  <a:pt x="126" y="107"/>
                </a:cubicBezTo>
                <a:cubicBezTo>
                  <a:pt x="130" y="107"/>
                  <a:pt x="132" y="105"/>
                  <a:pt x="132" y="101"/>
                </a:cubicBezTo>
                <a:cubicBezTo>
                  <a:pt x="132" y="101"/>
                  <a:pt x="132" y="101"/>
                  <a:pt x="132" y="101"/>
                </a:cubicBezTo>
                <a:cubicBezTo>
                  <a:pt x="167" y="91"/>
                  <a:pt x="167" y="91"/>
                  <a:pt x="167" y="91"/>
                </a:cubicBezTo>
                <a:cubicBezTo>
                  <a:pt x="168" y="93"/>
                  <a:pt x="169" y="95"/>
                  <a:pt x="171" y="96"/>
                </a:cubicBezTo>
                <a:cubicBezTo>
                  <a:pt x="154" y="125"/>
                  <a:pt x="154" y="125"/>
                  <a:pt x="154" y="125"/>
                </a:cubicBezTo>
                <a:cubicBezTo>
                  <a:pt x="105" y="210"/>
                  <a:pt x="105" y="210"/>
                  <a:pt x="105" y="210"/>
                </a:cubicBezTo>
                <a:cubicBezTo>
                  <a:pt x="104" y="209"/>
                  <a:pt x="103" y="209"/>
                  <a:pt x="102" y="209"/>
                </a:cubicBezTo>
                <a:cubicBezTo>
                  <a:pt x="97" y="209"/>
                  <a:pt x="93" y="213"/>
                  <a:pt x="93" y="217"/>
                </a:cubicBezTo>
                <a:cubicBezTo>
                  <a:pt x="93" y="218"/>
                  <a:pt x="93" y="218"/>
                  <a:pt x="93" y="219"/>
                </a:cubicBezTo>
                <a:cubicBezTo>
                  <a:pt x="45" y="227"/>
                  <a:pt x="45" y="227"/>
                  <a:pt x="45" y="227"/>
                </a:cubicBezTo>
                <a:cubicBezTo>
                  <a:pt x="45" y="225"/>
                  <a:pt x="44" y="224"/>
                  <a:pt x="43" y="223"/>
                </a:cubicBezTo>
                <a:lnTo>
                  <a:pt x="124" y="107"/>
                </a:lnTo>
                <a:close/>
                <a:moveTo>
                  <a:pt x="39" y="234"/>
                </a:moveTo>
                <a:cubicBezTo>
                  <a:pt x="39" y="234"/>
                  <a:pt x="39" y="234"/>
                  <a:pt x="39" y="234"/>
                </a:cubicBezTo>
                <a:cubicBezTo>
                  <a:pt x="42" y="234"/>
                  <a:pt x="45" y="231"/>
                  <a:pt x="45" y="228"/>
                </a:cubicBezTo>
                <a:cubicBezTo>
                  <a:pt x="45" y="228"/>
                  <a:pt x="45" y="227"/>
                  <a:pt x="45" y="227"/>
                </a:cubicBezTo>
                <a:cubicBezTo>
                  <a:pt x="94" y="219"/>
                  <a:pt x="94" y="219"/>
                  <a:pt x="94" y="219"/>
                </a:cubicBezTo>
                <a:cubicBezTo>
                  <a:pt x="94" y="222"/>
                  <a:pt x="97" y="225"/>
                  <a:pt x="99" y="226"/>
                </a:cubicBezTo>
                <a:cubicBezTo>
                  <a:pt x="88" y="295"/>
                  <a:pt x="88" y="295"/>
                  <a:pt x="88" y="295"/>
                </a:cubicBezTo>
                <a:cubicBezTo>
                  <a:pt x="75" y="375"/>
                  <a:pt x="75" y="375"/>
                  <a:pt x="75" y="375"/>
                </a:cubicBezTo>
                <a:cubicBezTo>
                  <a:pt x="75" y="375"/>
                  <a:pt x="75" y="375"/>
                  <a:pt x="74" y="375"/>
                </a:cubicBezTo>
                <a:cubicBezTo>
                  <a:pt x="70" y="375"/>
                  <a:pt x="66" y="378"/>
                  <a:pt x="66" y="383"/>
                </a:cubicBezTo>
                <a:cubicBezTo>
                  <a:pt x="12" y="383"/>
                  <a:pt x="12" y="383"/>
                  <a:pt x="12" y="383"/>
                </a:cubicBezTo>
                <a:cubicBezTo>
                  <a:pt x="12" y="381"/>
                  <a:pt x="10" y="379"/>
                  <a:pt x="8" y="378"/>
                </a:cubicBezTo>
                <a:lnTo>
                  <a:pt x="39" y="234"/>
                </a:lnTo>
                <a:close/>
                <a:moveTo>
                  <a:pt x="8" y="390"/>
                </a:moveTo>
                <a:cubicBezTo>
                  <a:pt x="11" y="389"/>
                  <a:pt x="12" y="387"/>
                  <a:pt x="12" y="384"/>
                </a:cubicBezTo>
                <a:cubicBezTo>
                  <a:pt x="66" y="384"/>
                  <a:pt x="66" y="384"/>
                  <a:pt x="66" y="384"/>
                </a:cubicBezTo>
                <a:cubicBezTo>
                  <a:pt x="66" y="388"/>
                  <a:pt x="70" y="392"/>
                  <a:pt x="74" y="392"/>
                </a:cubicBezTo>
                <a:cubicBezTo>
                  <a:pt x="75" y="392"/>
                  <a:pt x="75" y="392"/>
                  <a:pt x="75" y="392"/>
                </a:cubicBezTo>
                <a:cubicBezTo>
                  <a:pt x="79" y="419"/>
                  <a:pt x="79" y="419"/>
                  <a:pt x="79" y="419"/>
                </a:cubicBezTo>
                <a:cubicBezTo>
                  <a:pt x="99" y="541"/>
                  <a:pt x="99" y="541"/>
                  <a:pt x="99" y="541"/>
                </a:cubicBezTo>
                <a:cubicBezTo>
                  <a:pt x="96" y="542"/>
                  <a:pt x="94" y="544"/>
                  <a:pt x="93" y="548"/>
                </a:cubicBezTo>
                <a:cubicBezTo>
                  <a:pt x="90" y="547"/>
                  <a:pt x="90" y="547"/>
                  <a:pt x="90" y="547"/>
                </a:cubicBezTo>
                <a:cubicBezTo>
                  <a:pt x="45" y="540"/>
                  <a:pt x="45" y="540"/>
                  <a:pt x="45" y="540"/>
                </a:cubicBezTo>
                <a:cubicBezTo>
                  <a:pt x="45" y="540"/>
                  <a:pt x="45" y="540"/>
                  <a:pt x="45" y="539"/>
                </a:cubicBezTo>
                <a:cubicBezTo>
                  <a:pt x="45" y="536"/>
                  <a:pt x="42" y="534"/>
                  <a:pt x="39" y="534"/>
                </a:cubicBezTo>
                <a:cubicBezTo>
                  <a:pt x="39" y="534"/>
                  <a:pt x="39" y="534"/>
                  <a:pt x="39" y="534"/>
                </a:cubicBezTo>
                <a:lnTo>
                  <a:pt x="8" y="390"/>
                </a:lnTo>
                <a:close/>
                <a:moveTo>
                  <a:pt x="43" y="544"/>
                </a:moveTo>
                <a:cubicBezTo>
                  <a:pt x="44" y="543"/>
                  <a:pt x="45" y="542"/>
                  <a:pt x="45" y="541"/>
                </a:cubicBezTo>
                <a:cubicBezTo>
                  <a:pt x="79" y="546"/>
                  <a:pt x="79" y="546"/>
                  <a:pt x="79" y="546"/>
                </a:cubicBezTo>
                <a:cubicBezTo>
                  <a:pt x="93" y="548"/>
                  <a:pt x="93" y="548"/>
                  <a:pt x="93" y="548"/>
                </a:cubicBezTo>
                <a:cubicBezTo>
                  <a:pt x="93" y="549"/>
                  <a:pt x="93" y="549"/>
                  <a:pt x="93" y="549"/>
                </a:cubicBezTo>
                <a:cubicBezTo>
                  <a:pt x="93" y="554"/>
                  <a:pt x="97" y="558"/>
                  <a:pt x="102" y="558"/>
                </a:cubicBezTo>
                <a:cubicBezTo>
                  <a:pt x="103" y="558"/>
                  <a:pt x="104" y="557"/>
                  <a:pt x="105" y="557"/>
                </a:cubicBezTo>
                <a:cubicBezTo>
                  <a:pt x="137" y="612"/>
                  <a:pt x="137" y="612"/>
                  <a:pt x="137" y="612"/>
                </a:cubicBezTo>
                <a:cubicBezTo>
                  <a:pt x="171" y="672"/>
                  <a:pt x="171" y="672"/>
                  <a:pt x="171" y="672"/>
                </a:cubicBezTo>
                <a:cubicBezTo>
                  <a:pt x="169" y="673"/>
                  <a:pt x="168" y="674"/>
                  <a:pt x="167" y="676"/>
                </a:cubicBezTo>
                <a:cubicBezTo>
                  <a:pt x="132" y="667"/>
                  <a:pt x="132" y="667"/>
                  <a:pt x="132" y="667"/>
                </a:cubicBezTo>
                <a:cubicBezTo>
                  <a:pt x="132" y="666"/>
                  <a:pt x="132" y="666"/>
                  <a:pt x="132" y="666"/>
                </a:cubicBezTo>
                <a:cubicBezTo>
                  <a:pt x="132" y="663"/>
                  <a:pt x="130" y="660"/>
                  <a:pt x="126" y="660"/>
                </a:cubicBezTo>
                <a:cubicBezTo>
                  <a:pt x="125" y="660"/>
                  <a:pt x="125" y="660"/>
                  <a:pt x="124" y="661"/>
                </a:cubicBezTo>
                <a:lnTo>
                  <a:pt x="43" y="544"/>
                </a:lnTo>
                <a:close/>
                <a:moveTo>
                  <a:pt x="252" y="743"/>
                </a:moveTo>
                <a:cubicBezTo>
                  <a:pt x="252" y="743"/>
                  <a:pt x="252" y="743"/>
                  <a:pt x="252" y="742"/>
                </a:cubicBezTo>
                <a:cubicBezTo>
                  <a:pt x="252" y="739"/>
                  <a:pt x="250" y="736"/>
                  <a:pt x="246" y="736"/>
                </a:cubicBezTo>
                <a:cubicBezTo>
                  <a:pt x="245" y="736"/>
                  <a:pt x="243" y="737"/>
                  <a:pt x="242" y="738"/>
                </a:cubicBezTo>
                <a:cubicBezTo>
                  <a:pt x="132" y="668"/>
                  <a:pt x="132" y="668"/>
                  <a:pt x="132" y="668"/>
                </a:cubicBezTo>
                <a:cubicBezTo>
                  <a:pt x="132" y="668"/>
                  <a:pt x="132" y="668"/>
                  <a:pt x="132" y="667"/>
                </a:cubicBezTo>
                <a:cubicBezTo>
                  <a:pt x="148" y="672"/>
                  <a:pt x="148" y="672"/>
                  <a:pt x="148" y="672"/>
                </a:cubicBezTo>
                <a:cubicBezTo>
                  <a:pt x="167" y="677"/>
                  <a:pt x="167" y="677"/>
                  <a:pt x="167" y="677"/>
                </a:cubicBezTo>
                <a:cubicBezTo>
                  <a:pt x="167" y="678"/>
                  <a:pt x="167" y="678"/>
                  <a:pt x="167" y="679"/>
                </a:cubicBezTo>
                <a:cubicBezTo>
                  <a:pt x="167" y="684"/>
                  <a:pt x="170" y="688"/>
                  <a:pt x="175" y="688"/>
                </a:cubicBezTo>
                <a:cubicBezTo>
                  <a:pt x="178" y="688"/>
                  <a:pt x="180" y="686"/>
                  <a:pt x="182" y="684"/>
                </a:cubicBezTo>
                <a:cubicBezTo>
                  <a:pt x="273" y="749"/>
                  <a:pt x="273" y="749"/>
                  <a:pt x="273" y="749"/>
                </a:cubicBezTo>
                <a:cubicBezTo>
                  <a:pt x="272" y="749"/>
                  <a:pt x="272" y="750"/>
                  <a:pt x="272" y="750"/>
                </a:cubicBezTo>
                <a:lnTo>
                  <a:pt x="252" y="743"/>
                </a:lnTo>
                <a:close/>
                <a:moveTo>
                  <a:pt x="284" y="752"/>
                </a:moveTo>
                <a:cubicBezTo>
                  <a:pt x="284" y="752"/>
                  <a:pt x="284" y="752"/>
                  <a:pt x="284" y="752"/>
                </a:cubicBezTo>
                <a:cubicBezTo>
                  <a:pt x="284" y="748"/>
                  <a:pt x="281" y="746"/>
                  <a:pt x="278" y="746"/>
                </a:cubicBezTo>
                <a:cubicBezTo>
                  <a:pt x="276" y="746"/>
                  <a:pt x="274" y="747"/>
                  <a:pt x="273" y="748"/>
                </a:cubicBezTo>
                <a:cubicBezTo>
                  <a:pt x="233" y="719"/>
                  <a:pt x="233" y="719"/>
                  <a:pt x="233" y="719"/>
                </a:cubicBezTo>
                <a:cubicBezTo>
                  <a:pt x="182" y="684"/>
                  <a:pt x="182" y="684"/>
                  <a:pt x="182" y="684"/>
                </a:cubicBezTo>
                <a:cubicBezTo>
                  <a:pt x="183" y="683"/>
                  <a:pt x="183" y="681"/>
                  <a:pt x="184" y="680"/>
                </a:cubicBezTo>
                <a:cubicBezTo>
                  <a:pt x="192" y="681"/>
                  <a:pt x="192" y="681"/>
                  <a:pt x="192" y="681"/>
                </a:cubicBezTo>
                <a:cubicBezTo>
                  <a:pt x="262" y="688"/>
                  <a:pt x="262" y="688"/>
                  <a:pt x="262" y="688"/>
                </a:cubicBezTo>
                <a:cubicBezTo>
                  <a:pt x="262" y="688"/>
                  <a:pt x="262" y="688"/>
                  <a:pt x="262" y="689"/>
                </a:cubicBezTo>
                <a:cubicBezTo>
                  <a:pt x="262" y="694"/>
                  <a:pt x="266" y="697"/>
                  <a:pt x="271" y="697"/>
                </a:cubicBezTo>
                <a:cubicBezTo>
                  <a:pt x="273" y="697"/>
                  <a:pt x="275" y="697"/>
                  <a:pt x="276" y="695"/>
                </a:cubicBezTo>
                <a:cubicBezTo>
                  <a:pt x="325" y="754"/>
                  <a:pt x="325" y="754"/>
                  <a:pt x="325" y="754"/>
                </a:cubicBezTo>
                <a:cubicBezTo>
                  <a:pt x="325" y="755"/>
                  <a:pt x="324" y="756"/>
                  <a:pt x="324" y="757"/>
                </a:cubicBezTo>
                <a:lnTo>
                  <a:pt x="284" y="752"/>
                </a:lnTo>
                <a:close/>
                <a:moveTo>
                  <a:pt x="335" y="758"/>
                </a:moveTo>
                <a:cubicBezTo>
                  <a:pt x="335" y="755"/>
                  <a:pt x="332" y="752"/>
                  <a:pt x="329" y="752"/>
                </a:cubicBezTo>
                <a:cubicBezTo>
                  <a:pt x="328" y="752"/>
                  <a:pt x="327" y="753"/>
                  <a:pt x="326" y="753"/>
                </a:cubicBezTo>
                <a:cubicBezTo>
                  <a:pt x="297" y="719"/>
                  <a:pt x="297" y="719"/>
                  <a:pt x="297" y="719"/>
                </a:cubicBezTo>
                <a:cubicBezTo>
                  <a:pt x="277" y="695"/>
                  <a:pt x="277" y="695"/>
                  <a:pt x="277" y="695"/>
                </a:cubicBezTo>
                <a:cubicBezTo>
                  <a:pt x="278" y="693"/>
                  <a:pt x="279" y="691"/>
                  <a:pt x="279" y="689"/>
                </a:cubicBezTo>
                <a:cubicBezTo>
                  <a:pt x="376" y="692"/>
                  <a:pt x="376" y="692"/>
                  <a:pt x="376" y="692"/>
                </a:cubicBezTo>
                <a:cubicBezTo>
                  <a:pt x="376" y="696"/>
                  <a:pt x="380" y="700"/>
                  <a:pt x="384" y="700"/>
                </a:cubicBezTo>
                <a:cubicBezTo>
                  <a:pt x="384" y="756"/>
                  <a:pt x="384" y="756"/>
                  <a:pt x="384" y="756"/>
                </a:cubicBezTo>
                <a:cubicBezTo>
                  <a:pt x="382" y="756"/>
                  <a:pt x="379" y="758"/>
                  <a:pt x="379" y="760"/>
                </a:cubicBezTo>
                <a:lnTo>
                  <a:pt x="335" y="758"/>
                </a:lnTo>
                <a:close/>
                <a:moveTo>
                  <a:pt x="390" y="760"/>
                </a:moveTo>
                <a:cubicBezTo>
                  <a:pt x="390" y="758"/>
                  <a:pt x="388" y="756"/>
                  <a:pt x="385" y="756"/>
                </a:cubicBezTo>
                <a:cubicBezTo>
                  <a:pt x="385" y="700"/>
                  <a:pt x="385" y="700"/>
                  <a:pt x="385" y="700"/>
                </a:cubicBezTo>
                <a:cubicBezTo>
                  <a:pt x="389" y="699"/>
                  <a:pt x="392" y="696"/>
                  <a:pt x="393" y="692"/>
                </a:cubicBezTo>
                <a:cubicBezTo>
                  <a:pt x="490" y="689"/>
                  <a:pt x="490" y="689"/>
                  <a:pt x="490" y="689"/>
                </a:cubicBezTo>
                <a:cubicBezTo>
                  <a:pt x="491" y="691"/>
                  <a:pt x="492" y="693"/>
                  <a:pt x="493" y="694"/>
                </a:cubicBezTo>
                <a:cubicBezTo>
                  <a:pt x="444" y="752"/>
                  <a:pt x="444" y="752"/>
                  <a:pt x="444" y="752"/>
                </a:cubicBezTo>
                <a:cubicBezTo>
                  <a:pt x="443" y="752"/>
                  <a:pt x="442" y="751"/>
                  <a:pt x="441" y="751"/>
                </a:cubicBezTo>
                <a:cubicBezTo>
                  <a:pt x="437" y="751"/>
                  <a:pt x="435" y="754"/>
                  <a:pt x="435" y="757"/>
                </a:cubicBezTo>
                <a:cubicBezTo>
                  <a:pt x="435" y="757"/>
                  <a:pt x="435" y="758"/>
                  <a:pt x="435" y="758"/>
                </a:cubicBezTo>
                <a:lnTo>
                  <a:pt x="390" y="760"/>
                </a:lnTo>
                <a:close/>
                <a:moveTo>
                  <a:pt x="527" y="739"/>
                </a:moveTo>
                <a:cubicBezTo>
                  <a:pt x="526" y="737"/>
                  <a:pt x="525" y="736"/>
                  <a:pt x="523" y="736"/>
                </a:cubicBezTo>
                <a:cubicBezTo>
                  <a:pt x="520" y="736"/>
                  <a:pt x="517" y="739"/>
                  <a:pt x="517" y="742"/>
                </a:cubicBezTo>
                <a:cubicBezTo>
                  <a:pt x="517" y="743"/>
                  <a:pt x="517" y="743"/>
                  <a:pt x="517" y="743"/>
                </a:cubicBezTo>
                <a:cubicBezTo>
                  <a:pt x="497" y="750"/>
                  <a:pt x="497" y="750"/>
                  <a:pt x="497" y="750"/>
                </a:cubicBezTo>
                <a:cubicBezTo>
                  <a:pt x="497" y="750"/>
                  <a:pt x="497" y="749"/>
                  <a:pt x="496" y="749"/>
                </a:cubicBezTo>
                <a:cubicBezTo>
                  <a:pt x="587" y="684"/>
                  <a:pt x="587" y="684"/>
                  <a:pt x="587" y="684"/>
                </a:cubicBezTo>
                <a:cubicBezTo>
                  <a:pt x="589" y="686"/>
                  <a:pt x="591" y="688"/>
                  <a:pt x="594" y="688"/>
                </a:cubicBezTo>
                <a:cubicBezTo>
                  <a:pt x="599" y="688"/>
                  <a:pt x="603" y="684"/>
                  <a:pt x="603" y="679"/>
                </a:cubicBezTo>
                <a:cubicBezTo>
                  <a:pt x="603" y="678"/>
                  <a:pt x="603" y="678"/>
                  <a:pt x="602" y="677"/>
                </a:cubicBezTo>
                <a:cubicBezTo>
                  <a:pt x="637" y="667"/>
                  <a:pt x="637" y="667"/>
                  <a:pt x="637" y="667"/>
                </a:cubicBezTo>
                <a:cubicBezTo>
                  <a:pt x="637" y="668"/>
                  <a:pt x="637" y="668"/>
                  <a:pt x="637" y="668"/>
                </a:cubicBezTo>
                <a:lnTo>
                  <a:pt x="527" y="739"/>
                </a:lnTo>
                <a:close/>
                <a:moveTo>
                  <a:pt x="645" y="661"/>
                </a:moveTo>
                <a:cubicBezTo>
                  <a:pt x="645" y="660"/>
                  <a:pt x="644" y="660"/>
                  <a:pt x="643" y="660"/>
                </a:cubicBezTo>
                <a:cubicBezTo>
                  <a:pt x="639" y="660"/>
                  <a:pt x="637" y="663"/>
                  <a:pt x="637" y="666"/>
                </a:cubicBezTo>
                <a:cubicBezTo>
                  <a:pt x="637" y="666"/>
                  <a:pt x="637" y="666"/>
                  <a:pt x="637" y="667"/>
                </a:cubicBezTo>
                <a:cubicBezTo>
                  <a:pt x="626" y="670"/>
                  <a:pt x="626" y="670"/>
                  <a:pt x="626" y="670"/>
                </a:cubicBezTo>
                <a:cubicBezTo>
                  <a:pt x="602" y="676"/>
                  <a:pt x="602" y="676"/>
                  <a:pt x="602" y="676"/>
                </a:cubicBezTo>
                <a:cubicBezTo>
                  <a:pt x="601" y="674"/>
                  <a:pt x="600" y="673"/>
                  <a:pt x="598" y="672"/>
                </a:cubicBezTo>
                <a:cubicBezTo>
                  <a:pt x="615" y="642"/>
                  <a:pt x="615" y="642"/>
                  <a:pt x="615" y="642"/>
                </a:cubicBezTo>
                <a:cubicBezTo>
                  <a:pt x="664" y="557"/>
                  <a:pt x="664" y="557"/>
                  <a:pt x="664" y="557"/>
                </a:cubicBezTo>
                <a:cubicBezTo>
                  <a:pt x="665" y="557"/>
                  <a:pt x="666" y="558"/>
                  <a:pt x="668" y="558"/>
                </a:cubicBezTo>
                <a:cubicBezTo>
                  <a:pt x="672" y="558"/>
                  <a:pt x="676" y="554"/>
                  <a:pt x="676" y="549"/>
                </a:cubicBezTo>
                <a:cubicBezTo>
                  <a:pt x="676" y="549"/>
                  <a:pt x="676" y="549"/>
                  <a:pt x="676" y="548"/>
                </a:cubicBezTo>
                <a:cubicBezTo>
                  <a:pt x="723" y="541"/>
                  <a:pt x="723" y="541"/>
                  <a:pt x="723" y="541"/>
                </a:cubicBezTo>
                <a:cubicBezTo>
                  <a:pt x="723" y="542"/>
                  <a:pt x="724" y="544"/>
                  <a:pt x="726" y="545"/>
                </a:cubicBezTo>
                <a:lnTo>
                  <a:pt x="645" y="661"/>
                </a:lnTo>
                <a:close/>
                <a:moveTo>
                  <a:pt x="730" y="534"/>
                </a:moveTo>
                <a:cubicBezTo>
                  <a:pt x="730" y="534"/>
                  <a:pt x="729" y="534"/>
                  <a:pt x="729" y="534"/>
                </a:cubicBezTo>
                <a:cubicBezTo>
                  <a:pt x="726" y="534"/>
                  <a:pt x="723" y="537"/>
                  <a:pt x="723" y="540"/>
                </a:cubicBezTo>
                <a:cubicBezTo>
                  <a:pt x="723" y="540"/>
                  <a:pt x="723" y="540"/>
                  <a:pt x="723" y="540"/>
                </a:cubicBezTo>
                <a:cubicBezTo>
                  <a:pt x="676" y="548"/>
                  <a:pt x="676" y="548"/>
                  <a:pt x="676" y="548"/>
                </a:cubicBezTo>
                <a:cubicBezTo>
                  <a:pt x="676" y="544"/>
                  <a:pt x="673" y="542"/>
                  <a:pt x="670" y="541"/>
                </a:cubicBezTo>
                <a:cubicBezTo>
                  <a:pt x="681" y="472"/>
                  <a:pt x="681" y="472"/>
                  <a:pt x="681" y="472"/>
                </a:cubicBezTo>
                <a:cubicBezTo>
                  <a:pt x="694" y="393"/>
                  <a:pt x="694" y="393"/>
                  <a:pt x="694" y="393"/>
                </a:cubicBezTo>
                <a:cubicBezTo>
                  <a:pt x="694" y="393"/>
                  <a:pt x="694" y="393"/>
                  <a:pt x="695" y="393"/>
                </a:cubicBezTo>
                <a:cubicBezTo>
                  <a:pt x="699" y="393"/>
                  <a:pt x="703" y="389"/>
                  <a:pt x="703" y="384"/>
                </a:cubicBezTo>
                <a:cubicBezTo>
                  <a:pt x="757" y="384"/>
                  <a:pt x="757" y="384"/>
                  <a:pt x="757" y="384"/>
                </a:cubicBezTo>
                <a:cubicBezTo>
                  <a:pt x="757" y="387"/>
                  <a:pt x="759" y="389"/>
                  <a:pt x="761" y="390"/>
                </a:cubicBezTo>
                <a:lnTo>
                  <a:pt x="730" y="534"/>
                </a:lnTo>
                <a:close/>
              </a:path>
            </a:pathLst>
          </a:custGeom>
          <a:gradFill>
            <a:gsLst>
              <a:gs pos="100000">
                <a:srgbClr val="153B6A"/>
              </a:gs>
              <a:gs pos="0">
                <a:srgbClr val="17D5F7"/>
              </a:gs>
            </a:gsLst>
            <a:path path="shape">
              <a:fillToRect l="50000" t="50000" r="50000" b="50000"/>
            </a:path>
          </a:gradFill>
          <a:ln>
            <a:noFill/>
          </a:ln>
        </p:spPr>
        <p:txBody>
          <a:bodyPr vert="horz" wrap="square" lIns="128580" tIns="64290" rIns="128580" bIns="64290" numCol="1" anchor="t" anchorCtr="0" compatLnSpc="1"/>
          <a:lstStyle/>
          <a:p>
            <a:endParaRPr lang="zh-CN" altLang="en-US"/>
          </a:p>
        </p:txBody>
      </p:sp>
      <p:sp>
        <p:nvSpPr>
          <p:cNvPr id="33" name="等腰三角形 32"/>
          <p:cNvSpPr/>
          <p:nvPr/>
        </p:nvSpPr>
        <p:spPr>
          <a:xfrm rot="1378973">
            <a:off x="3493395" y="169190"/>
            <a:ext cx="6682914" cy="5609578"/>
          </a:xfrm>
          <a:prstGeom prst="triangle">
            <a:avLst/>
          </a:prstGeom>
          <a:noFill/>
          <a:ln w="127000">
            <a:solidFill>
              <a:srgbClr val="BE024E"/>
            </a:solidFill>
          </a:ln>
          <a:effectLst>
            <a:outerShdw blurRad="50800" dist="114300" dir="13500000" algn="br" rotWithShape="0">
              <a:srgbClr val="5B0125">
                <a:alpha val="6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圆角矩形 43"/>
          <p:cNvSpPr/>
          <p:nvPr/>
        </p:nvSpPr>
        <p:spPr>
          <a:xfrm>
            <a:off x="5062985" y="4082149"/>
            <a:ext cx="2071300" cy="39676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1C2956"/>
                </a:solidFill>
                <a:latin typeface="华文行楷" panose="02010800040101010101" pitchFamily="2" charset="-122"/>
                <a:ea typeface="华文行楷" panose="02010800040101010101" pitchFamily="2" charset="-122"/>
              </a:rPr>
              <a:t>汇聚中</a:t>
            </a:r>
            <a:r>
              <a:rPr lang="zh-CN" altLang="en-US" sz="1600" dirty="0" smtClean="0">
                <a:solidFill>
                  <a:srgbClr val="1C2956"/>
                </a:solidFill>
                <a:latin typeface="华文行楷" panose="02010800040101010101" pitchFamily="2" charset="-122"/>
                <a:ea typeface="华文行楷" panose="02010800040101010101" pitchFamily="2" charset="-122"/>
              </a:rPr>
              <a:t>软</a:t>
            </a:r>
            <a:r>
              <a:rPr lang="en-US" altLang="zh-CN" sz="1600" dirty="0" smtClean="0">
                <a:solidFill>
                  <a:srgbClr val="1C2956"/>
                </a:solidFill>
                <a:latin typeface="华文行楷" panose="02010800040101010101" pitchFamily="2" charset="-122"/>
                <a:ea typeface="华文行楷" panose="02010800040101010101" pitchFamily="2" charset="-122"/>
              </a:rPr>
              <a:t>·</a:t>
            </a:r>
            <a:r>
              <a:rPr lang="zh-CN" altLang="en-US" sz="1600" dirty="0" smtClean="0">
                <a:solidFill>
                  <a:srgbClr val="1C2956"/>
                </a:solidFill>
                <a:latin typeface="华文行楷" panose="02010800040101010101" pitchFamily="2" charset="-122"/>
                <a:ea typeface="华文行楷" panose="02010800040101010101" pitchFamily="2" charset="-122"/>
              </a:rPr>
              <a:t>卓越未来</a:t>
            </a:r>
            <a:endParaRPr lang="zh-CN" altLang="en-US" sz="1600" dirty="0">
              <a:solidFill>
                <a:srgbClr val="1C2956"/>
              </a:solidFill>
              <a:latin typeface="华文行楷" panose="02010800040101010101" pitchFamily="2" charset="-122"/>
              <a:ea typeface="华文行楷" panose="02010800040101010101" pitchFamily="2" charset="-122"/>
            </a:endParaRPr>
          </a:p>
        </p:txBody>
      </p:sp>
      <p:pic>
        <p:nvPicPr>
          <p:cNvPr id="45" name="图片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48" name="矩形 47"/>
          <p:cNvSpPr/>
          <p:nvPr/>
        </p:nvSpPr>
        <p:spPr>
          <a:xfrm>
            <a:off x="491243" y="6172897"/>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sp>
        <p:nvSpPr>
          <p:cNvPr id="3" name="矩形 2"/>
          <p:cNvSpPr/>
          <p:nvPr/>
        </p:nvSpPr>
        <p:spPr>
          <a:xfrm rot="3194983">
            <a:off x="4142977" y="2276369"/>
            <a:ext cx="348883" cy="1389398"/>
          </a:xfrm>
          <a:prstGeom prst="rect">
            <a:avLst/>
          </a:prstGeom>
          <a:solidFill>
            <a:srgbClr val="1C2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rot="21061255">
            <a:off x="8124706" y="2598621"/>
            <a:ext cx="261143" cy="865036"/>
          </a:xfrm>
          <a:prstGeom prst="rect">
            <a:avLst/>
          </a:prstGeom>
          <a:solidFill>
            <a:srgbClr val="1C2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itle 1"/>
          <p:cNvSpPr txBox="1"/>
          <p:nvPr/>
        </p:nvSpPr>
        <p:spPr>
          <a:xfrm>
            <a:off x="2202026" y="2809978"/>
            <a:ext cx="7793217" cy="5959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000" b="1" dirty="0" smtClean="0">
                <a:solidFill>
                  <a:schemeClr val="bg1"/>
                </a:solidFill>
                <a:ea typeface="微软雅黑" panose="020B0503020204020204" pitchFamily="34" charset="-122"/>
              </a:rPr>
              <a:t>中软国际</a:t>
            </a:r>
            <a:r>
              <a:rPr lang="en-US" altLang="zh-CN" sz="4500" b="1" dirty="0" smtClean="0">
                <a:solidFill>
                  <a:schemeClr val="bg1"/>
                </a:solidFill>
                <a:ea typeface="微软雅黑" panose="020B0503020204020204" pitchFamily="34" charset="-122"/>
              </a:rPr>
              <a:t>2020</a:t>
            </a:r>
            <a:r>
              <a:rPr lang="zh-CN" altLang="en-US" sz="4000" b="1" dirty="0" smtClean="0">
                <a:solidFill>
                  <a:schemeClr val="bg1"/>
                </a:solidFill>
                <a:ea typeface="微软雅黑" panose="020B0503020204020204" pitchFamily="34" charset="-122"/>
              </a:rPr>
              <a:t>年</a:t>
            </a:r>
            <a:r>
              <a:rPr lang="zh-CN" altLang="en-US" sz="4000" b="1" dirty="0" smtClean="0">
                <a:solidFill>
                  <a:schemeClr val="bg1"/>
                </a:solidFill>
                <a:ea typeface="微软雅黑" panose="020B0503020204020204" pitchFamily="34" charset="-122"/>
              </a:rPr>
              <a:t>校园招聘</a:t>
            </a:r>
            <a:endParaRPr lang="en-US" sz="4000" b="1" dirty="0">
              <a:solidFill>
                <a:schemeClr val="bg1"/>
              </a:solidFill>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30000" fill="hold"/>
                                        <p:tgtEl>
                                          <p:spTgt spid="31"/>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30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4690533"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33" y="482106"/>
            <a:ext cx="829733" cy="369490"/>
          </a:xfrm>
          <a:prstGeom prst="rect">
            <a:avLst/>
          </a:prstGeom>
        </p:spPr>
      </p:pic>
      <p:sp>
        <p:nvSpPr>
          <p:cNvPr id="6" name="矩形 5"/>
          <p:cNvSpPr/>
          <p:nvPr/>
        </p:nvSpPr>
        <p:spPr>
          <a:xfrm>
            <a:off x="0" y="2269067"/>
            <a:ext cx="4690533" cy="2252133"/>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1"/>
          <p:cNvSpPr>
            <a:spLocks noGrp="1"/>
          </p:cNvSpPr>
          <p:nvPr>
            <p:ph type="title"/>
          </p:nvPr>
        </p:nvSpPr>
        <p:spPr>
          <a:xfrm>
            <a:off x="0" y="2679315"/>
            <a:ext cx="4690533" cy="1431635"/>
          </a:xfrm>
        </p:spPr>
        <p:txBody>
          <a:bodyPr>
            <a:noAutofit/>
          </a:bodyPr>
          <a:lstStyle/>
          <a:p>
            <a:pPr algn="ctr">
              <a:lnSpc>
                <a:spcPts val="4500"/>
              </a:lnSpc>
            </a:pPr>
            <a:r>
              <a:rPr lang="zh-CN" altLang="en-US" sz="3000" dirty="0" smtClean="0">
                <a:solidFill>
                  <a:schemeClr val="bg1"/>
                </a:solidFill>
                <a:ea typeface="微软雅黑" panose="020B0503020204020204" pitchFamily="34" charset="-122"/>
              </a:rPr>
              <a:t>基石业务 </a:t>
            </a:r>
            <a:r>
              <a:rPr lang="en-US" altLang="zh-CN" sz="3000" dirty="0" smtClean="0">
                <a:solidFill>
                  <a:schemeClr val="bg1"/>
                </a:solidFill>
                <a:ea typeface="微软雅黑" panose="020B0503020204020204" pitchFamily="34" charset="-122"/>
              </a:rPr>
              <a:t>+ </a:t>
            </a:r>
            <a:r>
              <a:rPr lang="zh-CN" altLang="en-US" sz="3000" dirty="0" smtClean="0">
                <a:solidFill>
                  <a:schemeClr val="bg1"/>
                </a:solidFill>
                <a:ea typeface="微软雅黑" panose="020B0503020204020204" pitchFamily="34" charset="-122"/>
              </a:rPr>
              <a:t>数字业务</a:t>
            </a:r>
            <a:br>
              <a:rPr lang="en-US" altLang="zh-CN" sz="3000" dirty="0" smtClean="0">
                <a:solidFill>
                  <a:schemeClr val="bg1"/>
                </a:solidFill>
                <a:ea typeface="微软雅黑" panose="020B0503020204020204" pitchFamily="34" charset="-122"/>
              </a:rPr>
            </a:br>
            <a:r>
              <a:rPr lang="zh-CN" altLang="en-US" sz="3000" dirty="0" smtClean="0">
                <a:solidFill>
                  <a:schemeClr val="bg1"/>
                </a:solidFill>
                <a:ea typeface="微软雅黑" panose="020B0503020204020204" pitchFamily="34" charset="-122"/>
              </a:rPr>
              <a:t>固本开新的战略布局</a:t>
            </a:r>
            <a:endParaRPr lang="en-US" sz="3000" dirty="0">
              <a:solidFill>
                <a:schemeClr val="bg1"/>
              </a:solidFill>
              <a:ea typeface="微软雅黑" panose="020B0503020204020204" pitchFamily="34" charset="-122"/>
            </a:endParaRPr>
          </a:p>
        </p:txBody>
      </p:sp>
      <p:sp>
        <p:nvSpPr>
          <p:cNvPr id="8" name="椭圆 7"/>
          <p:cNvSpPr/>
          <p:nvPr/>
        </p:nvSpPr>
        <p:spPr>
          <a:xfrm>
            <a:off x="321733" y="5938671"/>
            <a:ext cx="982134" cy="575733"/>
          </a:xfrm>
          <a:prstGeom prst="ellipse">
            <a:avLst/>
          </a:prstGeom>
          <a:solidFill>
            <a:srgbClr val="0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12799" y="5953141"/>
            <a:ext cx="1202267" cy="561264"/>
          </a:xfrm>
          <a:prstGeom prst="ellipse">
            <a:avLst/>
          </a:prstGeom>
          <a:solidFill>
            <a:srgbClr val="0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6200" y="6042577"/>
            <a:ext cx="982134" cy="575733"/>
          </a:xfrm>
          <a:prstGeom prst="ellipse">
            <a:avLst/>
          </a:prstGeom>
          <a:solidFill>
            <a:srgbClr val="0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917701" y="5982078"/>
            <a:ext cx="97365" cy="285243"/>
          </a:xfrm>
          <a:prstGeom prst="ellipse">
            <a:avLst/>
          </a:prstGeom>
          <a:solidFill>
            <a:srgbClr val="1D1A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泪滴形 11"/>
          <p:cNvSpPr/>
          <p:nvPr/>
        </p:nvSpPr>
        <p:spPr>
          <a:xfrm rot="10800000">
            <a:off x="8163980" y="2030489"/>
            <a:ext cx="1626980" cy="1565129"/>
          </a:xfrm>
          <a:prstGeom prst="teardrop">
            <a:avLst/>
          </a:prstGeom>
          <a:noFill/>
          <a:ln w="149225">
            <a:solidFill>
              <a:srgbClr val="E87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泪滴形 13"/>
          <p:cNvSpPr/>
          <p:nvPr/>
        </p:nvSpPr>
        <p:spPr>
          <a:xfrm>
            <a:off x="7179410" y="2909565"/>
            <a:ext cx="1662228" cy="1611635"/>
          </a:xfrm>
          <a:prstGeom prst="teardrop">
            <a:avLst/>
          </a:prstGeom>
          <a:noFill/>
          <a:ln w="149225">
            <a:solidFill>
              <a:srgbClr val="FF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13364" y="3595618"/>
            <a:ext cx="1483805" cy="1483805"/>
          </a:xfrm>
          <a:prstGeom prst="ellipse">
            <a:avLst/>
          </a:prstGeom>
          <a:solidFill>
            <a:srgbClr val="F9E8D9"/>
          </a:solidFill>
          <a:ln w="57150">
            <a:solidFill>
              <a:srgbClr val="E09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DC7F3C"/>
              </a:solidFill>
              <a:latin typeface="微软雅黑" panose="020B0503020204020204" pitchFamily="34" charset="-122"/>
              <a:ea typeface="微软雅黑" panose="020B0503020204020204" pitchFamily="34" charset="-122"/>
            </a:endParaRPr>
          </a:p>
        </p:txBody>
      </p:sp>
      <p:sp>
        <p:nvSpPr>
          <p:cNvPr id="17" name="矩形 16"/>
          <p:cNvSpPr/>
          <p:nvPr/>
        </p:nvSpPr>
        <p:spPr>
          <a:xfrm>
            <a:off x="6898029" y="4141112"/>
            <a:ext cx="1313181" cy="430887"/>
          </a:xfrm>
          <a:prstGeom prst="rect">
            <a:avLst/>
          </a:prstGeom>
        </p:spPr>
        <p:txBody>
          <a:bodyPr wrap="none">
            <a:spAutoFit/>
          </a:bodyPr>
          <a:lstStyle/>
          <a:p>
            <a:pPr algn="ctr"/>
            <a:r>
              <a:rPr lang="zh-CN" altLang="en-US" sz="2200" b="1" dirty="0">
                <a:solidFill>
                  <a:srgbClr val="DC7F3C"/>
                </a:solidFill>
                <a:latin typeface="微软雅黑" panose="020B0503020204020204" pitchFamily="34" charset="-122"/>
                <a:ea typeface="微软雅黑" panose="020B0503020204020204" pitchFamily="34" charset="-122"/>
              </a:rPr>
              <a:t>基石业务</a:t>
            </a:r>
            <a:endParaRPr lang="zh-CN" altLang="en-US" sz="2200" b="1" dirty="0">
              <a:solidFill>
                <a:srgbClr val="DC7F3C"/>
              </a:solidFill>
              <a:latin typeface="微软雅黑" panose="020B0503020204020204" pitchFamily="34" charset="-122"/>
              <a:ea typeface="微软雅黑" panose="020B0503020204020204" pitchFamily="34" charset="-122"/>
            </a:endParaRPr>
          </a:p>
        </p:txBody>
      </p:sp>
      <p:sp>
        <p:nvSpPr>
          <p:cNvPr id="18" name="椭圆 17"/>
          <p:cNvSpPr/>
          <p:nvPr/>
        </p:nvSpPr>
        <p:spPr>
          <a:xfrm>
            <a:off x="8800658" y="1442693"/>
            <a:ext cx="1483805" cy="1483805"/>
          </a:xfrm>
          <a:prstGeom prst="ellipse">
            <a:avLst/>
          </a:prstGeom>
          <a:solidFill>
            <a:srgbClr val="FFF2CB"/>
          </a:solidFill>
          <a:ln w="57150">
            <a:solidFill>
              <a:srgbClr val="FF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DC7F3C"/>
              </a:solidFill>
              <a:latin typeface="微软雅黑" panose="020B0503020204020204" pitchFamily="34" charset="-122"/>
              <a:ea typeface="微软雅黑" panose="020B0503020204020204" pitchFamily="34" charset="-122"/>
            </a:endParaRPr>
          </a:p>
        </p:txBody>
      </p:sp>
      <p:sp>
        <p:nvSpPr>
          <p:cNvPr id="19" name="矩形 18"/>
          <p:cNvSpPr/>
          <p:nvPr/>
        </p:nvSpPr>
        <p:spPr>
          <a:xfrm>
            <a:off x="8885324" y="1988187"/>
            <a:ext cx="1313180" cy="430887"/>
          </a:xfrm>
          <a:prstGeom prst="rect">
            <a:avLst/>
          </a:prstGeom>
          <a:solidFill>
            <a:srgbClr val="FFF2CB"/>
          </a:solidFill>
          <a:ln>
            <a:noFill/>
          </a:ln>
        </p:spPr>
        <p:txBody>
          <a:bodyPr wrap="none">
            <a:spAutoFit/>
          </a:bodyPr>
          <a:lstStyle/>
          <a:p>
            <a:pPr algn="ctr"/>
            <a:r>
              <a:rPr lang="zh-CN" altLang="en-US" sz="2200" b="1" dirty="0">
                <a:solidFill>
                  <a:srgbClr val="FFA800"/>
                </a:solidFill>
                <a:latin typeface="微软雅黑" panose="020B0503020204020204" pitchFamily="34" charset="-122"/>
                <a:ea typeface="微软雅黑" panose="020B0503020204020204" pitchFamily="34" charset="-122"/>
              </a:rPr>
              <a:t>数字</a:t>
            </a:r>
            <a:r>
              <a:rPr lang="zh-CN" altLang="en-US" sz="2200" b="1" dirty="0" smtClean="0">
                <a:solidFill>
                  <a:srgbClr val="FFA800"/>
                </a:solidFill>
                <a:latin typeface="微软雅黑" panose="020B0503020204020204" pitchFamily="34" charset="-122"/>
                <a:ea typeface="微软雅黑" panose="020B0503020204020204" pitchFamily="34" charset="-122"/>
              </a:rPr>
              <a:t>业务</a:t>
            </a:r>
            <a:endParaRPr lang="zh-CN" altLang="en-US" sz="2200" b="1" dirty="0">
              <a:solidFill>
                <a:srgbClr val="FFA800"/>
              </a:solidFill>
              <a:latin typeface="微软雅黑" panose="020B0503020204020204" pitchFamily="34" charset="-122"/>
              <a:ea typeface="微软雅黑" panose="020B0503020204020204" pitchFamily="34" charset="-122"/>
            </a:endParaRPr>
          </a:p>
        </p:txBody>
      </p:sp>
      <p:sp>
        <p:nvSpPr>
          <p:cNvPr id="21" name="等腰三角形 20"/>
          <p:cNvSpPr/>
          <p:nvPr/>
        </p:nvSpPr>
        <p:spPr>
          <a:xfrm>
            <a:off x="8296089" y="3078017"/>
            <a:ext cx="399676" cy="344548"/>
          </a:xfrm>
          <a:prstGeom prst="triangle">
            <a:avLst/>
          </a:prstGeom>
          <a:solidFill>
            <a:srgbClr val="CE6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57036"/>
              </a:solidFill>
            </a:endParaRPr>
          </a:p>
        </p:txBody>
      </p:sp>
      <p:cxnSp>
        <p:nvCxnSpPr>
          <p:cNvPr id="23" name="直接连接符 22"/>
          <p:cNvCxnSpPr>
            <a:stCxn id="21" idx="1"/>
            <a:endCxn id="21" idx="5"/>
          </p:cNvCxnSpPr>
          <p:nvPr/>
        </p:nvCxnSpPr>
        <p:spPr>
          <a:xfrm>
            <a:off x="8396008" y="3250291"/>
            <a:ext cx="1998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21" idx="3"/>
            <a:endCxn id="21" idx="0"/>
          </p:cNvCxnSpPr>
          <p:nvPr/>
        </p:nvCxnSpPr>
        <p:spPr>
          <a:xfrm flipV="1">
            <a:off x="8495927" y="3078017"/>
            <a:ext cx="0" cy="3445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等腰三角形 29"/>
          <p:cNvSpPr/>
          <p:nvPr/>
        </p:nvSpPr>
        <p:spPr>
          <a:xfrm>
            <a:off x="8392466" y="3317875"/>
            <a:ext cx="53034"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a:off x="8544866" y="3317875"/>
            <a:ext cx="53034"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a:off x="8468666" y="3165475"/>
            <a:ext cx="53034"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966204" y="762842"/>
            <a:ext cx="894155" cy="430887"/>
          </a:xfrm>
          <a:prstGeom prst="rect">
            <a:avLst/>
          </a:prstGeom>
          <a:noFill/>
          <a:ln>
            <a:noFill/>
          </a:ln>
        </p:spPr>
        <p:txBody>
          <a:bodyPr wrap="none">
            <a:spAutoFit/>
          </a:bodyPr>
          <a:lstStyle/>
          <a:p>
            <a:pPr algn="ctr"/>
            <a:r>
              <a:rPr lang="en-US" altLang="zh-CN" sz="2200" b="1" dirty="0" smtClean="0">
                <a:solidFill>
                  <a:srgbClr val="FFA800"/>
                </a:solidFill>
                <a:latin typeface="微软雅黑" panose="020B0503020204020204" pitchFamily="34" charset="-122"/>
                <a:ea typeface="微软雅黑" panose="020B0503020204020204" pitchFamily="34" charset="-122"/>
              </a:rPr>
              <a:t>NEW</a:t>
            </a:r>
            <a:endParaRPr lang="zh-CN" altLang="en-US" sz="2200" b="1" dirty="0">
              <a:solidFill>
                <a:srgbClr val="FFA800"/>
              </a:solidFill>
              <a:latin typeface="微软雅黑" panose="020B0503020204020204" pitchFamily="34" charset="-122"/>
              <a:ea typeface="微软雅黑" panose="020B0503020204020204" pitchFamily="34" charset="-122"/>
            </a:endParaRPr>
          </a:p>
        </p:txBody>
      </p:sp>
      <p:sp>
        <p:nvSpPr>
          <p:cNvPr id="34" name="矩形 33"/>
          <p:cNvSpPr/>
          <p:nvPr/>
        </p:nvSpPr>
        <p:spPr>
          <a:xfrm>
            <a:off x="9243182" y="5247659"/>
            <a:ext cx="1253228" cy="430887"/>
          </a:xfrm>
          <a:prstGeom prst="rect">
            <a:avLst/>
          </a:prstGeom>
          <a:noFill/>
          <a:ln>
            <a:noFill/>
          </a:ln>
        </p:spPr>
        <p:txBody>
          <a:bodyPr wrap="none">
            <a:spAutoFit/>
          </a:bodyPr>
          <a:lstStyle/>
          <a:p>
            <a:pPr algn="ctr"/>
            <a:r>
              <a:rPr lang="en-US" altLang="zh-CN" sz="2200" b="1" dirty="0" smtClean="0">
                <a:solidFill>
                  <a:srgbClr val="CE6952"/>
                </a:solidFill>
                <a:latin typeface="微软雅黑" panose="020B0503020204020204" pitchFamily="34" charset="-122"/>
                <a:ea typeface="微软雅黑" panose="020B0503020204020204" pitchFamily="34" charset="-122"/>
              </a:rPr>
              <a:t>RENEW</a:t>
            </a:r>
            <a:endParaRPr lang="zh-CN" altLang="en-US" sz="2200" b="1" dirty="0">
              <a:solidFill>
                <a:srgbClr val="CE6952"/>
              </a:solidFill>
              <a:latin typeface="微软雅黑" panose="020B0503020204020204" pitchFamily="34" charset="-122"/>
              <a:ea typeface="微软雅黑" panose="020B0503020204020204" pitchFamily="34" charset="-122"/>
            </a:endParaRPr>
          </a:p>
        </p:txBody>
      </p:sp>
      <p:sp>
        <p:nvSpPr>
          <p:cNvPr id="35" name="Title 1"/>
          <p:cNvSpPr txBox="1"/>
          <p:nvPr/>
        </p:nvSpPr>
        <p:spPr>
          <a:xfrm>
            <a:off x="4867492" y="1193729"/>
            <a:ext cx="2862014" cy="1738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lnSpc>
                <a:spcPts val="1800"/>
              </a:lnSpc>
              <a:buFont typeface="Arial" panose="020B0604020202020204" pitchFamily="34" charset="0"/>
              <a:buChar char="•"/>
            </a:pPr>
            <a:r>
              <a:rPr lang="zh-CN" altLang="en-US" sz="1200" b="1" dirty="0" smtClean="0">
                <a:solidFill>
                  <a:schemeClr val="tx1">
                    <a:lumMod val="75000"/>
                    <a:lumOff val="25000"/>
                  </a:schemeClr>
                </a:solidFill>
                <a:latin typeface="微软雅黑" panose="020B0503020204020204" pitchFamily="34" charset="-122"/>
                <a:ea typeface="微软雅黑" panose="020B0503020204020204" pitchFamily="34" charset="-122"/>
              </a:rPr>
              <a:t>通过“云原生专业服务”打造新的增长极，借助</a:t>
            </a:r>
            <a:r>
              <a:rPr lang="en-US" altLang="zh-CN" sz="1200" b="1" dirty="0" smtClean="0">
                <a:solidFill>
                  <a:schemeClr val="tx1">
                    <a:lumMod val="75000"/>
                    <a:lumOff val="25000"/>
                  </a:schemeClr>
                </a:solidFill>
                <a:latin typeface="微软雅黑" panose="020B0503020204020204" pitchFamily="34" charset="-122"/>
                <a:ea typeface="微软雅黑" panose="020B0503020204020204" pitchFamily="34" charset="-122"/>
              </a:rPr>
              <a:t>IP</a:t>
            </a:r>
            <a:r>
              <a:rPr lang="zh-CN" altLang="en-US" sz="1200" b="1" dirty="0" smtClean="0">
                <a:solidFill>
                  <a:schemeClr val="tx1">
                    <a:lumMod val="75000"/>
                    <a:lumOff val="25000"/>
                  </a:schemeClr>
                </a:solidFill>
                <a:latin typeface="微软雅黑" panose="020B0503020204020204" pitchFamily="34" charset="-122"/>
                <a:ea typeface="微软雅黑" panose="020B0503020204020204" pitchFamily="34" charset="-122"/>
              </a:rPr>
              <a:t>和生态的力量实现非线性增长、</a:t>
            </a:r>
            <a:endParaRPr lang="en-US" altLang="zh-CN" sz="12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171450" indent="-171450">
              <a:lnSpc>
                <a:spcPts val="1800"/>
              </a:lnSpc>
              <a:buFont typeface="Arial" panose="020B0604020202020204" pitchFamily="34" charset="0"/>
              <a:buChar char="•"/>
            </a:pPr>
            <a:endParaRPr lang="en-US" altLang="zh-CN" sz="12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marL="171450" indent="-171450">
              <a:lnSpc>
                <a:spcPts val="1800"/>
              </a:lnSpc>
              <a:buFont typeface="Arial" panose="020B0604020202020204" pitchFamily="34" charset="0"/>
              <a:buChar cha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在数字“一带一路”输出能力，实现全球增长。</a:t>
            </a:r>
            <a:endParaRPr 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Title 1"/>
          <p:cNvSpPr txBox="1"/>
          <p:nvPr/>
        </p:nvSpPr>
        <p:spPr>
          <a:xfrm>
            <a:off x="9243182" y="5641936"/>
            <a:ext cx="2813351" cy="9763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1450" indent="-171450">
              <a:lnSpc>
                <a:spcPts val="2200"/>
              </a:lnSpc>
              <a:buFont typeface="Arial" panose="020B0604020202020204" pitchFamily="34" charset="0"/>
              <a:buChar char="•"/>
            </a:pPr>
            <a:r>
              <a:rPr lang="zh-CN" altLang="en-US" sz="1200" b="1" dirty="0">
                <a:solidFill>
                  <a:schemeClr val="tx1">
                    <a:lumMod val="75000"/>
                    <a:lumOff val="25000"/>
                  </a:schemeClr>
                </a:solidFill>
                <a:ea typeface="微软雅黑" panose="020B0503020204020204" pitchFamily="34" charset="-122"/>
              </a:rPr>
              <a:t>解放</a:t>
            </a:r>
            <a:r>
              <a:rPr lang="zh-CN" altLang="en-US" sz="1200" b="1" dirty="0" smtClean="0">
                <a:solidFill>
                  <a:schemeClr val="tx1">
                    <a:lumMod val="75000"/>
                    <a:lumOff val="25000"/>
                  </a:schemeClr>
                </a:solidFill>
                <a:ea typeface="微软雅黑" panose="020B0503020204020204" pitchFamily="34" charset="-122"/>
              </a:rPr>
              <a:t>号的思想改造基石业务（</a:t>
            </a:r>
            <a:r>
              <a:rPr lang="en-US" altLang="zh-CN" sz="1200" b="1" dirty="0" smtClean="0">
                <a:solidFill>
                  <a:schemeClr val="tx1">
                    <a:lumMod val="75000"/>
                    <a:lumOff val="25000"/>
                  </a:schemeClr>
                </a:solidFill>
                <a:ea typeface="微软雅黑" panose="020B0503020204020204" pitchFamily="34" charset="-122"/>
              </a:rPr>
              <a:t>Z</a:t>
            </a:r>
            <a:r>
              <a:rPr lang="zh-CN" altLang="en-US" sz="1200" b="1" dirty="0" smtClean="0">
                <a:solidFill>
                  <a:schemeClr val="tx1">
                    <a:lumMod val="75000"/>
                    <a:lumOff val="25000"/>
                  </a:schemeClr>
                </a:solidFill>
                <a:ea typeface="微软雅黑" panose="020B0503020204020204" pitchFamily="34" charset="-122"/>
              </a:rPr>
              <a:t>计划）</a:t>
            </a:r>
            <a:endParaRPr lang="en-US" altLang="zh-CN" sz="1200" b="1" dirty="0" smtClean="0">
              <a:solidFill>
                <a:schemeClr val="tx1">
                  <a:lumMod val="75000"/>
                  <a:lumOff val="25000"/>
                </a:schemeClr>
              </a:solidFill>
              <a:ea typeface="微软雅黑" panose="020B0503020204020204" pitchFamily="34" charset="-122"/>
            </a:endParaRPr>
          </a:p>
          <a:p>
            <a:pPr marL="171450" indent="-171450">
              <a:lnSpc>
                <a:spcPts val="2200"/>
              </a:lnSpc>
              <a:buFont typeface="Arial" panose="020B0604020202020204" pitchFamily="34" charset="0"/>
              <a:buChar char="•"/>
            </a:pPr>
            <a:r>
              <a:rPr lang="zh-CN" altLang="en-US" sz="1200" b="1" dirty="0" smtClean="0">
                <a:solidFill>
                  <a:schemeClr val="tx1">
                    <a:lumMod val="75000"/>
                    <a:lumOff val="25000"/>
                  </a:schemeClr>
                </a:solidFill>
                <a:ea typeface="微软雅黑" panose="020B0503020204020204" pitchFamily="34" charset="-122"/>
              </a:rPr>
              <a:t>通过</a:t>
            </a:r>
            <a:r>
              <a:rPr lang="en-US" altLang="zh-CN" sz="1200" b="1" dirty="0" smtClean="0">
                <a:solidFill>
                  <a:schemeClr val="tx1">
                    <a:lumMod val="75000"/>
                    <a:lumOff val="25000"/>
                  </a:schemeClr>
                </a:solidFill>
                <a:ea typeface="微软雅黑" panose="020B0503020204020204" pitchFamily="34" charset="-122"/>
              </a:rPr>
              <a:t>SD</a:t>
            </a:r>
            <a:r>
              <a:rPr lang="zh-CN" altLang="en-US" sz="1200" b="1" dirty="0" smtClean="0">
                <a:solidFill>
                  <a:schemeClr val="tx1">
                    <a:lumMod val="75000"/>
                    <a:lumOff val="25000"/>
                  </a:schemeClr>
                </a:solidFill>
                <a:ea typeface="微软雅黑" panose="020B0503020204020204" pitchFamily="34" charset="-122"/>
              </a:rPr>
              <a:t>计划提升业务质量和价值，做有质量的</a:t>
            </a:r>
            <a:r>
              <a:rPr lang="en-US" altLang="zh-CN" sz="1200" b="1" dirty="0" smtClean="0">
                <a:solidFill>
                  <a:schemeClr val="tx1">
                    <a:lumMod val="75000"/>
                    <a:lumOff val="25000"/>
                  </a:schemeClr>
                </a:solidFill>
                <a:ea typeface="微软雅黑" panose="020B0503020204020204" pitchFamily="34" charset="-122"/>
              </a:rPr>
              <a:t>100</a:t>
            </a:r>
            <a:r>
              <a:rPr lang="zh-CN" altLang="en-US" sz="1200" b="1" dirty="0" smtClean="0">
                <a:solidFill>
                  <a:schemeClr val="tx1">
                    <a:lumMod val="75000"/>
                    <a:lumOff val="25000"/>
                  </a:schemeClr>
                </a:solidFill>
                <a:ea typeface="微软雅黑" panose="020B0503020204020204" pitchFamily="34" charset="-122"/>
              </a:rPr>
              <a:t>亿</a:t>
            </a:r>
            <a:endParaRPr lang="en-US" sz="1200" b="1" dirty="0">
              <a:solidFill>
                <a:schemeClr val="tx1">
                  <a:lumMod val="75000"/>
                  <a:lumOff val="25000"/>
                </a:schemeClr>
              </a:solidFill>
              <a:ea typeface="微软雅黑" panose="020B0503020204020204" pitchFamily="34" charset="-122"/>
            </a:endParaRPr>
          </a:p>
        </p:txBody>
      </p:sp>
      <p:sp>
        <p:nvSpPr>
          <p:cNvPr id="37" name="矩形 36"/>
          <p:cNvSpPr/>
          <p:nvPr/>
        </p:nvSpPr>
        <p:spPr>
          <a:xfrm>
            <a:off x="8082822" y="2789009"/>
            <a:ext cx="157642" cy="248386"/>
          </a:xfrm>
          <a:prstGeom prst="rect">
            <a:avLst/>
          </a:prstGeom>
          <a:solidFill>
            <a:srgbClr val="F5703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044757" y="2720846"/>
            <a:ext cx="45719" cy="36827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245417" y="2794506"/>
            <a:ext cx="45719" cy="36827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flipH="1">
            <a:off x="8724457" y="3465513"/>
            <a:ext cx="45719" cy="250661"/>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flipH="1">
            <a:off x="8922577" y="3473133"/>
            <a:ext cx="45719" cy="250661"/>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肘形连接符 12"/>
          <p:cNvCxnSpPr/>
          <p:nvPr/>
        </p:nvCxnSpPr>
        <p:spPr>
          <a:xfrm rot="10800000">
            <a:off x="7745362" y="1008072"/>
            <a:ext cx="1024814" cy="638604"/>
          </a:xfrm>
          <a:prstGeom prst="bentConnector3">
            <a:avLst>
              <a:gd name="adj1" fmla="val 43391"/>
            </a:avLst>
          </a:prstGeom>
          <a:ln w="76200">
            <a:solidFill>
              <a:srgbClr val="FFA8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肘形连接符 41"/>
          <p:cNvCxnSpPr/>
          <p:nvPr/>
        </p:nvCxnSpPr>
        <p:spPr>
          <a:xfrm>
            <a:off x="8356129" y="4871886"/>
            <a:ext cx="828093" cy="587889"/>
          </a:xfrm>
          <a:prstGeom prst="bentConnector3">
            <a:avLst>
              <a:gd name="adj1" fmla="val 50000"/>
            </a:avLst>
          </a:prstGeom>
          <a:ln w="76200">
            <a:solidFill>
              <a:srgbClr val="F57036"/>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88" name="AutoShape 19"/>
          <p:cNvSpPr>
            <a:spLocks noChangeArrowheads="1"/>
          </p:cNvSpPr>
          <p:nvPr/>
        </p:nvSpPr>
        <p:spPr bwMode="gray">
          <a:xfrm>
            <a:off x="599000" y="4376626"/>
            <a:ext cx="11234709" cy="2232248"/>
          </a:xfrm>
          <a:prstGeom prst="roundRect">
            <a:avLst>
              <a:gd name="adj" fmla="val 2670"/>
            </a:avLst>
          </a:prstGeom>
          <a:solidFill>
            <a:srgbClr val="064B8A">
              <a:alpha val="50196"/>
            </a:srgbClr>
          </a:solidFill>
          <a:ln w="12700">
            <a:solidFill>
              <a:srgbClr val="409D83"/>
            </a:solidFill>
          </a:ln>
        </p:spPr>
        <p:style>
          <a:lnRef idx="2">
            <a:schemeClr val="accent1"/>
          </a:lnRef>
          <a:fillRef idx="1">
            <a:schemeClr val="lt1"/>
          </a:fillRef>
          <a:effectRef idx="0">
            <a:schemeClr val="accent1"/>
          </a:effectRef>
          <a:fontRef idx="minor">
            <a:schemeClr val="dk1"/>
          </a:fontRef>
        </p:style>
        <p:txBody>
          <a:bodyPr wrap="square" anchor="ctr" anchorCtr="0"/>
          <a:lstStyle/>
          <a:p>
            <a:pPr marL="268605" lvl="2" indent="-268605">
              <a:lnSpc>
                <a:spcPts val="1800"/>
              </a:lnSpc>
              <a:spcAft>
                <a:spcPts val="0"/>
              </a:spcAft>
              <a:buClr>
                <a:srgbClr val="17347D"/>
              </a:buClr>
              <a:buFont typeface="Arial" panose="020B0604020202020204" pitchFamily="34" charset="0"/>
              <a:buChar char="•"/>
            </a:pPr>
            <a:endParaRPr kumimoji="0" lang="en-US" altLang="en-US" sz="1400" b="0" dirty="0">
              <a:solidFill>
                <a:srgbClr val="17347D"/>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7" name="AutoShape 19"/>
          <p:cNvSpPr>
            <a:spLocks noChangeArrowheads="1"/>
          </p:cNvSpPr>
          <p:nvPr/>
        </p:nvSpPr>
        <p:spPr bwMode="gray">
          <a:xfrm>
            <a:off x="635073" y="1596677"/>
            <a:ext cx="11234709" cy="2506778"/>
          </a:xfrm>
          <a:prstGeom prst="roundRect">
            <a:avLst>
              <a:gd name="adj" fmla="val 2670"/>
            </a:avLst>
          </a:prstGeom>
          <a:solidFill>
            <a:srgbClr val="44D0D4">
              <a:alpha val="50196"/>
            </a:srgbClr>
          </a:solidFill>
          <a:ln w="12700">
            <a:noFill/>
          </a:ln>
        </p:spPr>
        <p:style>
          <a:lnRef idx="2">
            <a:schemeClr val="accent1"/>
          </a:lnRef>
          <a:fillRef idx="1">
            <a:schemeClr val="lt1"/>
          </a:fillRef>
          <a:effectRef idx="0">
            <a:schemeClr val="accent1"/>
          </a:effectRef>
          <a:fontRef idx="minor">
            <a:schemeClr val="dk1"/>
          </a:fontRef>
        </p:style>
        <p:txBody>
          <a:bodyPr wrap="square" anchor="ctr" anchorCtr="0"/>
          <a:lstStyle/>
          <a:p>
            <a:pPr marL="268605" lvl="2" indent="-268605">
              <a:lnSpc>
                <a:spcPts val="1800"/>
              </a:lnSpc>
              <a:spcAft>
                <a:spcPts val="0"/>
              </a:spcAft>
              <a:buClr>
                <a:srgbClr val="17347D"/>
              </a:buClr>
              <a:buFont typeface="Arial" panose="020B0604020202020204" pitchFamily="34" charset="0"/>
              <a:buChar char="•"/>
            </a:pPr>
            <a:r>
              <a:rPr kumimoji="0" lang="en-US" altLang="en-US" sz="1400" b="0" dirty="0" smtClean="0">
                <a:solidFill>
                  <a:srgbClr val="17347D"/>
                </a:solidFill>
                <a:latin typeface="微软雅黑" panose="020B0503020204020204" pitchFamily="34" charset="-122"/>
                <a:ea typeface="微软雅黑" panose="020B0503020204020204" pitchFamily="34" charset="-122"/>
                <a:cs typeface="Arial" panose="020B0604020202020204" pitchFamily="34" charset="0"/>
              </a:rPr>
              <a:t>                      </a:t>
            </a:r>
            <a:endParaRPr kumimoji="0" lang="en-US" altLang="en-US" sz="1400" b="0" dirty="0">
              <a:solidFill>
                <a:srgbClr val="17347D"/>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Title 1"/>
          <p:cNvSpPr>
            <a:spLocks noGrp="1"/>
          </p:cNvSpPr>
          <p:nvPr>
            <p:ph type="title"/>
          </p:nvPr>
        </p:nvSpPr>
        <p:spPr>
          <a:xfrm>
            <a:off x="2522675" y="504000"/>
            <a:ext cx="7146651" cy="471365"/>
          </a:xfrm>
        </p:spPr>
        <p:txBody>
          <a:bodyPr/>
          <a:lstStyle/>
          <a:p>
            <a:r>
              <a:rPr lang="zh-CN" altLang="en-US" sz="3000" b="0" dirty="0">
                <a:solidFill>
                  <a:schemeClr val="bg1"/>
                </a:solidFill>
                <a:ea typeface="微软雅黑" panose="020B0503020204020204" pitchFamily="34" charset="-122"/>
              </a:rPr>
              <a:t>深耕行业  聚焦服务</a:t>
            </a:r>
            <a:endParaRPr lang="en-US" sz="3000" b="0" dirty="0">
              <a:solidFill>
                <a:schemeClr val="bg1"/>
              </a:solidFill>
              <a:ea typeface="微软雅黑" panose="020B0503020204020204" pitchFamily="34" charset="-122"/>
            </a:endParaRPr>
          </a:p>
        </p:txBody>
      </p:sp>
      <p:sp>
        <p:nvSpPr>
          <p:cNvPr id="4" name="Slide Number Placeholder 3"/>
          <p:cNvSpPr>
            <a:spLocks noGrp="1"/>
          </p:cNvSpPr>
          <p:nvPr>
            <p:ph type="sldNum" sz="quarter" idx="4294967295"/>
          </p:nvPr>
        </p:nvSpPr>
        <p:spPr>
          <a:xfrm>
            <a:off x="11580813" y="6340475"/>
            <a:ext cx="611187" cy="366713"/>
          </a:xfrm>
        </p:spPr>
        <p:txBody>
          <a:bodyPr/>
          <a:lstStyle/>
          <a:p>
            <a:fld id="{C136B7D2-B98C-44FD-8D04-7EC62A564975}" type="slidenum">
              <a:rPr lang="en-US" smtClean="0">
                <a:ea typeface="微软雅黑" panose="020B0503020204020204" pitchFamily="34" charset="-122"/>
              </a:rPr>
            </a:fld>
            <a:endParaRPr lang="en-US" dirty="0">
              <a:ea typeface="微软雅黑" panose="020B0503020204020204" pitchFamily="34" charset="-122"/>
            </a:endParaRPr>
          </a:p>
        </p:txBody>
      </p:sp>
      <p:pic>
        <p:nvPicPr>
          <p:cNvPr id="45" name="图片 44"/>
          <p:cNvPicPr>
            <a:picLocks noChangeAspect="1"/>
          </p:cNvPicPr>
          <p:nvPr/>
        </p:nvPicPr>
        <p:blipFill>
          <a:blip r:embed="rId1" cstate="email"/>
          <a:stretch>
            <a:fillRect/>
          </a:stretch>
        </p:blipFill>
        <p:spPr>
          <a:xfrm>
            <a:off x="9348169" y="4621607"/>
            <a:ext cx="310181" cy="310141"/>
          </a:xfrm>
          <a:prstGeom prst="rect">
            <a:avLst/>
          </a:prstGeom>
        </p:spPr>
      </p:pic>
      <p:pic>
        <p:nvPicPr>
          <p:cNvPr id="46" name="图片 45"/>
          <p:cNvPicPr>
            <a:picLocks noChangeAspect="1"/>
          </p:cNvPicPr>
          <p:nvPr/>
        </p:nvPicPr>
        <p:blipFill>
          <a:blip r:embed="rId2" cstate="email"/>
          <a:stretch>
            <a:fillRect/>
          </a:stretch>
        </p:blipFill>
        <p:spPr>
          <a:xfrm>
            <a:off x="6792592" y="4635000"/>
            <a:ext cx="303533" cy="303494"/>
          </a:xfrm>
          <a:prstGeom prst="rect">
            <a:avLst/>
          </a:prstGeom>
        </p:spPr>
      </p:pic>
      <p:pic>
        <p:nvPicPr>
          <p:cNvPr id="52" name="图片 51"/>
          <p:cNvPicPr>
            <a:picLocks noChangeAspect="1"/>
          </p:cNvPicPr>
          <p:nvPr/>
        </p:nvPicPr>
        <p:blipFill>
          <a:blip r:embed="rId3" cstate="email"/>
          <a:stretch>
            <a:fillRect/>
          </a:stretch>
        </p:blipFill>
        <p:spPr>
          <a:xfrm>
            <a:off x="4019798" y="4586572"/>
            <a:ext cx="289471" cy="289434"/>
          </a:xfrm>
          <a:prstGeom prst="rect">
            <a:avLst/>
          </a:prstGeom>
        </p:spPr>
      </p:pic>
      <p:pic>
        <p:nvPicPr>
          <p:cNvPr id="53" name="图片 52"/>
          <p:cNvPicPr>
            <a:picLocks noChangeAspect="1"/>
          </p:cNvPicPr>
          <p:nvPr/>
        </p:nvPicPr>
        <p:blipFill>
          <a:blip r:embed="rId4" cstate="email"/>
          <a:stretch>
            <a:fillRect/>
          </a:stretch>
        </p:blipFill>
        <p:spPr>
          <a:xfrm>
            <a:off x="1630453" y="4616450"/>
            <a:ext cx="291690" cy="291652"/>
          </a:xfrm>
          <a:prstGeom prst="rect">
            <a:avLst/>
          </a:prstGeom>
        </p:spPr>
      </p:pic>
      <p:sp>
        <p:nvSpPr>
          <p:cNvPr id="54" name="圆角矩形 53"/>
          <p:cNvSpPr/>
          <p:nvPr/>
        </p:nvSpPr>
        <p:spPr>
          <a:xfrm>
            <a:off x="492388" y="1598865"/>
            <a:ext cx="711789" cy="2496933"/>
          </a:xfrm>
          <a:prstGeom prst="roundRect">
            <a:avLst/>
          </a:prstGeom>
          <a:solidFill>
            <a:srgbClr val="44D0D4"/>
          </a:solidFill>
          <a:ln>
            <a:solidFill>
              <a:srgbClr val="409D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微软雅黑" panose="020B0503020204020204" pitchFamily="34" charset="-122"/>
            </a:endParaRPr>
          </a:p>
        </p:txBody>
      </p:sp>
      <p:sp>
        <p:nvSpPr>
          <p:cNvPr id="55" name="Rectangle 67"/>
          <p:cNvSpPr/>
          <p:nvPr/>
        </p:nvSpPr>
        <p:spPr>
          <a:xfrm>
            <a:off x="648815" y="1841246"/>
            <a:ext cx="398934" cy="2031325"/>
          </a:xfrm>
          <a:prstGeom prst="rect">
            <a:avLst/>
          </a:prstGeom>
        </p:spPr>
        <p:txBody>
          <a:bodyPr wrap="square">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前</a:t>
            </a:r>
            <a:endParaRPr lang="en-US" altLang="zh-CN" sz="1400" b="1" dirty="0">
              <a:solidFill>
                <a:schemeClr val="bg1"/>
              </a:solidFill>
              <a:latin typeface="微软雅黑" panose="020B0503020204020204" pitchFamily="34" charset="-122"/>
              <a:ea typeface="微软雅黑" panose="020B0503020204020204" pitchFamily="34" charset="-122"/>
            </a:endParaRPr>
          </a:p>
          <a:p>
            <a:r>
              <a:rPr lang="zh-CN" altLang="en-US" sz="1400" b="1" dirty="0">
                <a:solidFill>
                  <a:schemeClr val="bg1"/>
                </a:solidFill>
                <a:latin typeface="微软雅黑" panose="020B0503020204020204" pitchFamily="34" charset="-122"/>
                <a:ea typeface="微软雅黑" panose="020B0503020204020204" pitchFamily="34" charset="-122"/>
              </a:rPr>
              <a:t>瞻</a:t>
            </a:r>
            <a:endParaRPr lang="en-US" altLang="zh-CN" sz="1400" b="1" dirty="0">
              <a:solidFill>
                <a:schemeClr val="bg1"/>
              </a:solidFill>
              <a:latin typeface="微软雅黑" panose="020B0503020204020204" pitchFamily="34" charset="-122"/>
              <a:ea typeface="微软雅黑" panose="020B0503020204020204" pitchFamily="34" charset="-122"/>
            </a:endParaRPr>
          </a:p>
          <a:p>
            <a:r>
              <a:rPr lang="zh-CN" altLang="en-US" sz="1400" b="1" dirty="0">
                <a:solidFill>
                  <a:schemeClr val="bg1"/>
                </a:solidFill>
                <a:latin typeface="微软雅黑" panose="020B0503020204020204" pitchFamily="34" charset="-122"/>
                <a:ea typeface="微软雅黑" panose="020B0503020204020204" pitchFamily="34" charset="-122"/>
              </a:rPr>
              <a:t>性</a:t>
            </a:r>
            <a:endParaRPr lang="en-US" altLang="zh-CN" sz="1400" b="1" dirty="0">
              <a:solidFill>
                <a:schemeClr val="bg1"/>
              </a:solidFill>
              <a:latin typeface="微软雅黑" panose="020B0503020204020204" pitchFamily="34" charset="-122"/>
              <a:ea typeface="微软雅黑" panose="020B0503020204020204" pitchFamily="34" charset="-122"/>
            </a:endParaRPr>
          </a:p>
          <a:p>
            <a:r>
              <a:rPr lang="zh-CN" altLang="en-US" sz="1400" b="1" dirty="0">
                <a:solidFill>
                  <a:schemeClr val="bg1"/>
                </a:solidFill>
                <a:latin typeface="微软雅黑" panose="020B0503020204020204" pitchFamily="34" charset="-122"/>
                <a:ea typeface="微软雅黑" panose="020B0503020204020204" pitchFamily="34" charset="-122"/>
              </a:rPr>
              <a:t>的</a:t>
            </a:r>
            <a:endParaRPr lang="en-US" altLang="zh-CN" sz="1400" b="1" dirty="0">
              <a:solidFill>
                <a:schemeClr val="bg1"/>
              </a:solidFill>
              <a:latin typeface="微软雅黑" panose="020B0503020204020204" pitchFamily="34" charset="-122"/>
              <a:ea typeface="微软雅黑" panose="020B0503020204020204" pitchFamily="34" charset="-122"/>
            </a:endParaRPr>
          </a:p>
          <a:p>
            <a:r>
              <a:rPr lang="zh-CN" altLang="en-US" sz="1400" b="1" dirty="0">
                <a:solidFill>
                  <a:schemeClr val="bg1"/>
                </a:solidFill>
                <a:latin typeface="微软雅黑" panose="020B0503020204020204" pitchFamily="34" charset="-122"/>
                <a:ea typeface="微软雅黑" panose="020B0503020204020204" pitchFamily="34" charset="-122"/>
              </a:rPr>
              <a:t>数</a:t>
            </a:r>
            <a:endParaRPr lang="en-US" altLang="zh-CN" sz="1400" b="1" dirty="0">
              <a:solidFill>
                <a:schemeClr val="bg1"/>
              </a:solidFill>
              <a:latin typeface="微软雅黑" panose="020B0503020204020204" pitchFamily="34" charset="-122"/>
              <a:ea typeface="微软雅黑" panose="020B0503020204020204" pitchFamily="34" charset="-122"/>
            </a:endParaRPr>
          </a:p>
          <a:p>
            <a:r>
              <a:rPr lang="zh-CN" altLang="en-US" sz="1400" b="1" dirty="0">
                <a:solidFill>
                  <a:schemeClr val="bg1"/>
                </a:solidFill>
                <a:latin typeface="微软雅黑" panose="020B0503020204020204" pitchFamily="34" charset="-122"/>
                <a:ea typeface="微软雅黑" panose="020B0503020204020204" pitchFamily="34" charset="-122"/>
              </a:rPr>
              <a:t>字</a:t>
            </a:r>
            <a:endParaRPr lang="en-US" altLang="zh-CN" sz="1400" b="1" dirty="0">
              <a:solidFill>
                <a:schemeClr val="bg1"/>
              </a:solidFill>
              <a:latin typeface="微软雅黑" panose="020B0503020204020204" pitchFamily="34" charset="-122"/>
              <a:ea typeface="微软雅黑" panose="020B0503020204020204" pitchFamily="34" charset="-122"/>
            </a:endParaRPr>
          </a:p>
          <a:p>
            <a:r>
              <a:rPr lang="zh-CN" altLang="en-US" sz="1400" b="1" dirty="0">
                <a:solidFill>
                  <a:schemeClr val="bg1"/>
                </a:solidFill>
                <a:latin typeface="微软雅黑" panose="020B0503020204020204" pitchFamily="34" charset="-122"/>
                <a:ea typeface="微软雅黑" panose="020B0503020204020204" pitchFamily="34" charset="-122"/>
              </a:rPr>
              <a:t>化</a:t>
            </a:r>
            <a:endParaRPr lang="en-US" altLang="zh-CN" sz="1400" b="1" dirty="0">
              <a:solidFill>
                <a:schemeClr val="bg1"/>
              </a:solidFill>
              <a:latin typeface="微软雅黑" panose="020B0503020204020204" pitchFamily="34" charset="-122"/>
              <a:ea typeface="微软雅黑" panose="020B0503020204020204" pitchFamily="34" charset="-122"/>
            </a:endParaRPr>
          </a:p>
          <a:p>
            <a:r>
              <a:rPr lang="zh-CN" altLang="en-US" sz="1400" b="1" dirty="0">
                <a:solidFill>
                  <a:schemeClr val="bg1"/>
                </a:solidFill>
                <a:latin typeface="微软雅黑" panose="020B0503020204020204" pitchFamily="34" charset="-122"/>
                <a:ea typeface="微软雅黑" panose="020B0503020204020204" pitchFamily="34" charset="-122"/>
              </a:rPr>
              <a:t>应</a:t>
            </a:r>
            <a:endParaRPr lang="en-US" altLang="zh-CN" sz="1400" b="1" dirty="0">
              <a:solidFill>
                <a:schemeClr val="bg1"/>
              </a:solidFill>
              <a:latin typeface="微软雅黑" panose="020B0503020204020204" pitchFamily="34" charset="-122"/>
              <a:ea typeface="微软雅黑" panose="020B0503020204020204" pitchFamily="34" charset="-122"/>
            </a:endParaRPr>
          </a:p>
          <a:p>
            <a:r>
              <a:rPr lang="zh-CN" altLang="en-US" sz="1400" b="1" dirty="0">
                <a:solidFill>
                  <a:schemeClr val="bg1"/>
                </a:solidFill>
                <a:latin typeface="微软雅黑" panose="020B0503020204020204" pitchFamily="34" charset="-122"/>
                <a:ea typeface="微软雅黑" panose="020B0503020204020204" pitchFamily="34" charset="-122"/>
              </a:rPr>
              <a:t>用</a:t>
            </a:r>
            <a:r>
              <a:rPr lang="zh-CN" altLang="zh-CN" sz="1400" b="1" dirty="0">
                <a:solidFill>
                  <a:schemeClr val="bg1"/>
                </a:solidFill>
                <a:latin typeface="微软雅黑" panose="020B0503020204020204" pitchFamily="34" charset="-122"/>
                <a:ea typeface="微软雅黑" panose="020B0503020204020204" pitchFamily="34" charset="-122"/>
              </a:rPr>
              <a:t> </a:t>
            </a:r>
            <a:endParaRPr lang="zh-CN" altLang="zh-CN" sz="1400" dirty="0">
              <a:solidFill>
                <a:schemeClr val="bg1"/>
              </a:solidFill>
              <a:latin typeface="微软雅黑" panose="020B0503020204020204" pitchFamily="34" charset="-122"/>
              <a:ea typeface="微软雅黑" panose="020B0503020204020204" pitchFamily="34" charset="-122"/>
            </a:endParaRPr>
          </a:p>
        </p:txBody>
      </p:sp>
      <p:pic>
        <p:nvPicPr>
          <p:cNvPr id="56" name="图片 55"/>
          <p:cNvPicPr>
            <a:picLocks noChangeAspect="1"/>
          </p:cNvPicPr>
          <p:nvPr/>
        </p:nvPicPr>
        <p:blipFill>
          <a:blip r:embed="rId5" cstate="email"/>
          <a:stretch>
            <a:fillRect/>
          </a:stretch>
        </p:blipFill>
        <p:spPr>
          <a:xfrm>
            <a:off x="1586320" y="1824037"/>
            <a:ext cx="299469" cy="299430"/>
          </a:xfrm>
          <a:prstGeom prst="rect">
            <a:avLst/>
          </a:prstGeom>
          <a:solidFill>
            <a:srgbClr val="44D0D4"/>
          </a:solidFill>
          <a:ln>
            <a:noFill/>
          </a:ln>
        </p:spPr>
      </p:pic>
      <p:pic>
        <p:nvPicPr>
          <p:cNvPr id="57" name="图片 56"/>
          <p:cNvPicPr>
            <a:picLocks noChangeAspect="1"/>
          </p:cNvPicPr>
          <p:nvPr/>
        </p:nvPicPr>
        <p:blipFill>
          <a:blip r:embed="rId6" cstate="email"/>
          <a:stretch>
            <a:fillRect/>
          </a:stretch>
        </p:blipFill>
        <p:spPr>
          <a:xfrm>
            <a:off x="3871247" y="1809750"/>
            <a:ext cx="296566" cy="296527"/>
          </a:xfrm>
          <a:prstGeom prst="rect">
            <a:avLst/>
          </a:prstGeom>
        </p:spPr>
      </p:pic>
      <p:pic>
        <p:nvPicPr>
          <p:cNvPr id="58" name="图片 57"/>
          <p:cNvPicPr>
            <a:picLocks noChangeAspect="1"/>
          </p:cNvPicPr>
          <p:nvPr/>
        </p:nvPicPr>
        <p:blipFill>
          <a:blip r:embed="rId7" cstate="email"/>
          <a:stretch>
            <a:fillRect/>
          </a:stretch>
        </p:blipFill>
        <p:spPr>
          <a:xfrm>
            <a:off x="6657338" y="1851660"/>
            <a:ext cx="285204" cy="285167"/>
          </a:xfrm>
          <a:prstGeom prst="rect">
            <a:avLst/>
          </a:prstGeom>
        </p:spPr>
      </p:pic>
      <p:pic>
        <p:nvPicPr>
          <p:cNvPr id="59" name="图片 58"/>
          <p:cNvPicPr>
            <a:picLocks noChangeAspect="1"/>
          </p:cNvPicPr>
          <p:nvPr/>
        </p:nvPicPr>
        <p:blipFill>
          <a:blip r:embed="rId8" cstate="email"/>
          <a:stretch>
            <a:fillRect/>
          </a:stretch>
        </p:blipFill>
        <p:spPr>
          <a:xfrm>
            <a:off x="9178002" y="1855258"/>
            <a:ext cx="286368" cy="286331"/>
          </a:xfrm>
          <a:prstGeom prst="rect">
            <a:avLst/>
          </a:prstGeom>
        </p:spPr>
      </p:pic>
      <p:sp>
        <p:nvSpPr>
          <p:cNvPr id="60" name="Rectangle 67"/>
          <p:cNvSpPr/>
          <p:nvPr/>
        </p:nvSpPr>
        <p:spPr>
          <a:xfrm>
            <a:off x="1877646" y="1787473"/>
            <a:ext cx="1061983"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大数据</a:t>
            </a:r>
            <a:endParaRPr lang="zh-CN" altLang="zh-CN" dirty="0">
              <a:solidFill>
                <a:srgbClr val="FFFF00"/>
              </a:solidFill>
              <a:latin typeface="微软雅黑" panose="020B0503020204020204" pitchFamily="34" charset="-122"/>
              <a:ea typeface="微软雅黑" panose="020B0503020204020204" pitchFamily="34" charset="-122"/>
            </a:endParaRPr>
          </a:p>
        </p:txBody>
      </p:sp>
      <p:sp>
        <p:nvSpPr>
          <p:cNvPr id="61" name="Rectangle 67"/>
          <p:cNvSpPr/>
          <p:nvPr/>
        </p:nvSpPr>
        <p:spPr>
          <a:xfrm>
            <a:off x="4151531" y="1775046"/>
            <a:ext cx="1061983"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云计算</a:t>
            </a:r>
            <a:endParaRPr lang="zh-CN" altLang="zh-CN" dirty="0">
              <a:solidFill>
                <a:srgbClr val="FFFF00"/>
              </a:solidFill>
              <a:latin typeface="微软雅黑" panose="020B0503020204020204" pitchFamily="34" charset="-122"/>
              <a:ea typeface="微软雅黑" panose="020B0503020204020204" pitchFamily="34" charset="-122"/>
            </a:endParaRPr>
          </a:p>
        </p:txBody>
      </p:sp>
      <p:sp>
        <p:nvSpPr>
          <p:cNvPr id="62" name="Rectangle 67"/>
          <p:cNvSpPr/>
          <p:nvPr/>
        </p:nvSpPr>
        <p:spPr>
          <a:xfrm>
            <a:off x="6957465" y="1805596"/>
            <a:ext cx="1375613"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移动互联网</a:t>
            </a:r>
            <a:endParaRPr lang="zh-CN" altLang="zh-CN" dirty="0">
              <a:solidFill>
                <a:srgbClr val="FFFF00"/>
              </a:solidFill>
              <a:latin typeface="微软雅黑" panose="020B0503020204020204" pitchFamily="34" charset="-122"/>
              <a:ea typeface="微软雅黑" panose="020B0503020204020204" pitchFamily="34" charset="-122"/>
            </a:endParaRPr>
          </a:p>
        </p:txBody>
      </p:sp>
      <p:sp>
        <p:nvSpPr>
          <p:cNvPr id="63" name="Rectangle 67"/>
          <p:cNvSpPr/>
          <p:nvPr/>
        </p:nvSpPr>
        <p:spPr>
          <a:xfrm>
            <a:off x="9479342" y="1805596"/>
            <a:ext cx="1375613"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数字化</a:t>
            </a:r>
            <a:endParaRPr lang="zh-CN" altLang="zh-CN" dirty="0">
              <a:solidFill>
                <a:srgbClr val="FFFF00"/>
              </a:solidFill>
              <a:latin typeface="微软雅黑" panose="020B0503020204020204" pitchFamily="34" charset="-122"/>
              <a:ea typeface="微软雅黑" panose="020B0503020204020204" pitchFamily="34" charset="-122"/>
            </a:endParaRPr>
          </a:p>
        </p:txBody>
      </p:sp>
      <p:sp>
        <p:nvSpPr>
          <p:cNvPr id="73" name="Rectangle 67"/>
          <p:cNvSpPr/>
          <p:nvPr/>
        </p:nvSpPr>
        <p:spPr>
          <a:xfrm>
            <a:off x="1780727" y="2156806"/>
            <a:ext cx="1328125" cy="1569660"/>
          </a:xfrm>
          <a:prstGeom prst="rect">
            <a:avLst/>
          </a:prstGeom>
        </p:spPr>
        <p:txBody>
          <a:bodyPr wrap="square">
            <a:spAutoFit/>
          </a:bodyPr>
          <a:lstStyle/>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数据融合</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数据治理</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分析应用</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决策支持</a:t>
            </a:r>
            <a:endParaRPr lang="zh-CN" altLang="zh-CN" sz="1600" dirty="0">
              <a:solidFill>
                <a:schemeClr val="bg1"/>
              </a:solidFill>
              <a:latin typeface="微软雅黑" panose="020B0503020204020204" pitchFamily="34" charset="-122"/>
              <a:ea typeface="微软雅黑" panose="020B0503020204020204" pitchFamily="34" charset="-122"/>
            </a:endParaRPr>
          </a:p>
        </p:txBody>
      </p:sp>
      <p:sp>
        <p:nvSpPr>
          <p:cNvPr id="74" name="Rectangle 67"/>
          <p:cNvSpPr/>
          <p:nvPr/>
        </p:nvSpPr>
        <p:spPr>
          <a:xfrm>
            <a:off x="3835010" y="2156805"/>
            <a:ext cx="2759703" cy="1938992"/>
          </a:xfrm>
          <a:prstGeom prst="rect">
            <a:avLst/>
          </a:prstGeom>
        </p:spPr>
        <p:txBody>
          <a:bodyPr wrap="square">
            <a:spAutoFit/>
          </a:bodyPr>
          <a:lstStyle/>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上云咨询服务</a:t>
            </a:r>
            <a:r>
              <a:rPr lang="en-US" altLang="zh-CN" sz="1600" dirty="0">
                <a:solidFill>
                  <a:schemeClr val="bg1"/>
                </a:solidFill>
                <a:latin typeface="微软雅黑" panose="020B0503020204020204" pitchFamily="34" charset="-122"/>
                <a:ea typeface="微软雅黑" panose="020B0503020204020204" pitchFamily="34" charset="-122"/>
              </a:rPr>
              <a:t>  </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smtClean="0">
                <a:solidFill>
                  <a:schemeClr val="bg1"/>
                </a:solidFill>
                <a:latin typeface="微软雅黑" panose="020B0503020204020204" pitchFamily="34" charset="-122"/>
                <a:ea typeface="微软雅黑" panose="020B0503020204020204" pitchFamily="34" charset="-122"/>
              </a:rPr>
              <a:t>上迁</a:t>
            </a:r>
            <a:r>
              <a:rPr lang="zh-CN" altLang="zh-CN" sz="1600" dirty="0">
                <a:solidFill>
                  <a:schemeClr val="bg1"/>
                </a:solidFill>
                <a:latin typeface="微软雅黑" panose="020B0503020204020204" pitchFamily="34" charset="-122"/>
                <a:ea typeface="微软雅黑" panose="020B0503020204020204" pitchFamily="34" charset="-122"/>
              </a:rPr>
              <a:t>移服务</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云应用开发与集成服务 </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云管理服务 </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云解决方案 </a:t>
            </a:r>
            <a:endParaRPr lang="zh-CN" altLang="zh-CN" sz="1600" dirty="0">
              <a:solidFill>
                <a:schemeClr val="bg1"/>
              </a:solidFill>
              <a:latin typeface="微软雅黑" panose="020B0503020204020204" pitchFamily="34" charset="-122"/>
              <a:ea typeface="微软雅黑" panose="020B0503020204020204" pitchFamily="34" charset="-122"/>
            </a:endParaRPr>
          </a:p>
        </p:txBody>
      </p:sp>
      <p:sp>
        <p:nvSpPr>
          <p:cNvPr id="75" name="Rectangle 67"/>
          <p:cNvSpPr/>
          <p:nvPr/>
        </p:nvSpPr>
        <p:spPr>
          <a:xfrm>
            <a:off x="6746451" y="2156805"/>
            <a:ext cx="2251603" cy="1938992"/>
          </a:xfrm>
          <a:prstGeom prst="rect">
            <a:avLst/>
          </a:prstGeom>
        </p:spPr>
        <p:txBody>
          <a:bodyPr wrap="square">
            <a:spAutoFit/>
          </a:bodyPr>
          <a:lstStyle/>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企业移动</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应用开发</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移动测试</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用户体验设计</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u="sng" dirty="0">
                <a:solidFill>
                  <a:schemeClr val="bg1"/>
                </a:solidFill>
                <a:latin typeface="微软雅黑" panose="020B0503020204020204" pitchFamily="34" charset="-122"/>
                <a:ea typeface="微软雅黑" panose="020B0503020204020204" pitchFamily="34" charset="-122"/>
              </a:rPr>
              <a:t>解放号云众包平台</a:t>
            </a:r>
            <a:endParaRPr lang="zh-CN" altLang="zh-CN" sz="1600" u="sng" dirty="0">
              <a:solidFill>
                <a:schemeClr val="bg1"/>
              </a:solidFill>
              <a:latin typeface="微软雅黑" panose="020B0503020204020204" pitchFamily="34" charset="-122"/>
              <a:ea typeface="微软雅黑" panose="020B0503020204020204" pitchFamily="34" charset="-122"/>
            </a:endParaRPr>
          </a:p>
        </p:txBody>
      </p:sp>
      <p:sp>
        <p:nvSpPr>
          <p:cNvPr id="76" name="Rectangle 67"/>
          <p:cNvSpPr/>
          <p:nvPr/>
        </p:nvSpPr>
        <p:spPr>
          <a:xfrm>
            <a:off x="9291774" y="2156806"/>
            <a:ext cx="2378048" cy="1569660"/>
          </a:xfrm>
          <a:prstGeom prst="rect">
            <a:avLst/>
          </a:prstGeom>
        </p:spPr>
        <p:txBody>
          <a:bodyPr wrap="square">
            <a:spAutoFit/>
          </a:bodyPr>
          <a:lstStyle/>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数字化营销</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企业级社交</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1600" dirty="0">
                <a:solidFill>
                  <a:schemeClr val="bg1"/>
                </a:solidFill>
                <a:latin typeface="微软雅黑" panose="020B0503020204020204" pitchFamily="34" charset="-122"/>
                <a:ea typeface="微软雅黑" panose="020B0503020204020204" pitchFamily="34" charset="-122"/>
              </a:rPr>
              <a:t>Catapult</a:t>
            </a:r>
            <a:r>
              <a:rPr lang="zh-CN" altLang="zh-CN" sz="1600" dirty="0">
                <a:solidFill>
                  <a:schemeClr val="bg1"/>
                </a:solidFill>
                <a:latin typeface="微软雅黑" panose="020B0503020204020204" pitchFamily="34" charset="-122"/>
                <a:ea typeface="微软雅黑" panose="020B0503020204020204" pitchFamily="34" charset="-122"/>
              </a:rPr>
              <a:t>数字化工作平台</a:t>
            </a:r>
            <a:endParaRPr lang="zh-CN" altLang="zh-CN" sz="1600" dirty="0">
              <a:solidFill>
                <a:schemeClr val="bg1"/>
              </a:solidFill>
              <a:latin typeface="微软雅黑" panose="020B0503020204020204" pitchFamily="34" charset="-122"/>
              <a:ea typeface="微软雅黑" panose="020B0503020204020204" pitchFamily="34" charset="-122"/>
            </a:endParaRPr>
          </a:p>
        </p:txBody>
      </p:sp>
      <p:sp>
        <p:nvSpPr>
          <p:cNvPr id="77" name="圆角矩形 76"/>
          <p:cNvSpPr/>
          <p:nvPr/>
        </p:nvSpPr>
        <p:spPr>
          <a:xfrm>
            <a:off x="478645" y="4376626"/>
            <a:ext cx="711789" cy="2232248"/>
          </a:xfrm>
          <a:prstGeom prst="roundRect">
            <a:avLst/>
          </a:prstGeom>
          <a:solidFill>
            <a:srgbClr val="064B8A"/>
          </a:solidFill>
          <a:ln>
            <a:solidFill>
              <a:srgbClr val="409D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78" name="Rectangle 67"/>
          <p:cNvSpPr/>
          <p:nvPr/>
        </p:nvSpPr>
        <p:spPr>
          <a:xfrm>
            <a:off x="635073" y="4678946"/>
            <a:ext cx="398934" cy="1600438"/>
          </a:xfrm>
          <a:prstGeom prst="rect">
            <a:avLst/>
          </a:prstGeom>
        </p:spPr>
        <p:txBody>
          <a:bodyPr wrap="square">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差异化的</a:t>
            </a:r>
            <a:r>
              <a:rPr lang="en-US" altLang="zh-CN" sz="1400" b="1" dirty="0">
                <a:solidFill>
                  <a:schemeClr val="bg1"/>
                </a:solidFill>
                <a:latin typeface="微软雅黑" panose="020B0503020204020204" pitchFamily="34" charset="-122"/>
                <a:ea typeface="微软雅黑" panose="020B0503020204020204" pitchFamily="34" charset="-122"/>
              </a:rPr>
              <a:t>IT</a:t>
            </a:r>
            <a:r>
              <a:rPr lang="zh-CN" altLang="en-US" sz="1400" b="1" dirty="0">
                <a:solidFill>
                  <a:schemeClr val="bg1"/>
                </a:solidFill>
                <a:latin typeface="微软雅黑" panose="020B0503020204020204" pitchFamily="34" charset="-122"/>
                <a:ea typeface="微软雅黑" panose="020B0503020204020204" pitchFamily="34" charset="-122"/>
              </a:rPr>
              <a:t>服务</a:t>
            </a:r>
            <a:endParaRPr lang="zh-CN" altLang="zh-CN" sz="1400" dirty="0">
              <a:solidFill>
                <a:schemeClr val="bg1"/>
              </a:solidFill>
              <a:latin typeface="微软雅黑" panose="020B0503020204020204" pitchFamily="34" charset="-122"/>
              <a:ea typeface="微软雅黑" panose="020B0503020204020204" pitchFamily="34" charset="-122"/>
            </a:endParaRPr>
          </a:p>
        </p:txBody>
      </p:sp>
      <p:sp>
        <p:nvSpPr>
          <p:cNvPr id="79" name="Rectangle 67"/>
          <p:cNvSpPr/>
          <p:nvPr/>
        </p:nvSpPr>
        <p:spPr>
          <a:xfrm>
            <a:off x="1948575" y="4577008"/>
            <a:ext cx="1253641" cy="369332"/>
          </a:xfrm>
          <a:prstGeom prst="rect">
            <a:avLst/>
          </a:prstGeom>
        </p:spPr>
        <p:txBody>
          <a:bodyPr wrap="square">
            <a:spAutoFit/>
          </a:bodyPr>
          <a:lstStyle/>
          <a:p>
            <a:r>
              <a:rPr lang="zh-CN" altLang="en-US" b="1" dirty="0">
                <a:solidFill>
                  <a:srgbClr val="44D0D4"/>
                </a:solidFill>
                <a:latin typeface="微软雅黑" panose="020B0503020204020204" pitchFamily="34" charset="-122"/>
                <a:ea typeface="微软雅黑" panose="020B0503020204020204" pitchFamily="34" charset="-122"/>
              </a:rPr>
              <a:t>战略咨询</a:t>
            </a:r>
            <a:endParaRPr lang="zh-CN" altLang="zh-CN" dirty="0">
              <a:solidFill>
                <a:srgbClr val="44D0D4"/>
              </a:solidFill>
              <a:latin typeface="微软雅黑" panose="020B0503020204020204" pitchFamily="34" charset="-122"/>
              <a:ea typeface="微软雅黑" panose="020B0503020204020204" pitchFamily="34" charset="-122"/>
            </a:endParaRPr>
          </a:p>
        </p:txBody>
      </p:sp>
      <p:sp>
        <p:nvSpPr>
          <p:cNvPr id="80" name="Rectangle 67"/>
          <p:cNvSpPr/>
          <p:nvPr/>
        </p:nvSpPr>
        <p:spPr>
          <a:xfrm>
            <a:off x="4322981" y="4551608"/>
            <a:ext cx="1276245" cy="369332"/>
          </a:xfrm>
          <a:prstGeom prst="rect">
            <a:avLst/>
          </a:prstGeom>
        </p:spPr>
        <p:txBody>
          <a:bodyPr wrap="square">
            <a:spAutoFit/>
          </a:bodyPr>
          <a:lstStyle/>
          <a:p>
            <a:r>
              <a:rPr lang="zh-CN" altLang="en-US" b="1" dirty="0">
                <a:solidFill>
                  <a:srgbClr val="44D0D4"/>
                </a:solidFill>
                <a:latin typeface="微软雅黑" panose="020B0503020204020204" pitchFamily="34" charset="-122"/>
                <a:ea typeface="微软雅黑" panose="020B0503020204020204" pitchFamily="34" charset="-122"/>
              </a:rPr>
              <a:t>应用开发</a:t>
            </a:r>
            <a:endParaRPr lang="zh-CN" altLang="zh-CN" dirty="0">
              <a:solidFill>
                <a:srgbClr val="44D0D4"/>
              </a:solidFill>
              <a:latin typeface="微软雅黑" panose="020B0503020204020204" pitchFamily="34" charset="-122"/>
              <a:ea typeface="微软雅黑" panose="020B0503020204020204" pitchFamily="34" charset="-122"/>
            </a:endParaRPr>
          </a:p>
        </p:txBody>
      </p:sp>
      <p:sp>
        <p:nvSpPr>
          <p:cNvPr id="81" name="Rectangle 67"/>
          <p:cNvSpPr/>
          <p:nvPr/>
        </p:nvSpPr>
        <p:spPr>
          <a:xfrm>
            <a:off x="7078421" y="4573833"/>
            <a:ext cx="1375613" cy="369332"/>
          </a:xfrm>
          <a:prstGeom prst="rect">
            <a:avLst/>
          </a:prstGeom>
        </p:spPr>
        <p:txBody>
          <a:bodyPr wrap="square">
            <a:spAutoFit/>
          </a:bodyPr>
          <a:lstStyle/>
          <a:p>
            <a:r>
              <a:rPr lang="zh-CN" altLang="en-US" b="1" dirty="0">
                <a:solidFill>
                  <a:srgbClr val="44D0D4"/>
                </a:solidFill>
                <a:latin typeface="微软雅黑" panose="020B0503020204020204" pitchFamily="34" charset="-122"/>
                <a:ea typeface="微软雅黑" panose="020B0503020204020204" pitchFamily="34" charset="-122"/>
              </a:rPr>
              <a:t>技术服务</a:t>
            </a:r>
            <a:endParaRPr lang="zh-CN" altLang="zh-CN" dirty="0">
              <a:solidFill>
                <a:srgbClr val="44D0D4"/>
              </a:solidFill>
              <a:latin typeface="微软雅黑" panose="020B0503020204020204" pitchFamily="34" charset="-122"/>
              <a:ea typeface="微软雅黑" panose="020B0503020204020204" pitchFamily="34" charset="-122"/>
            </a:endParaRPr>
          </a:p>
        </p:txBody>
      </p:sp>
      <p:sp>
        <p:nvSpPr>
          <p:cNvPr id="82" name="Rectangle 67"/>
          <p:cNvSpPr/>
          <p:nvPr/>
        </p:nvSpPr>
        <p:spPr>
          <a:xfrm>
            <a:off x="9669842" y="4583358"/>
            <a:ext cx="1375613" cy="369332"/>
          </a:xfrm>
          <a:prstGeom prst="rect">
            <a:avLst/>
          </a:prstGeom>
        </p:spPr>
        <p:txBody>
          <a:bodyPr wrap="square">
            <a:spAutoFit/>
          </a:bodyPr>
          <a:lstStyle/>
          <a:p>
            <a:r>
              <a:rPr lang="zh-CN" altLang="en-US" b="1" dirty="0">
                <a:solidFill>
                  <a:srgbClr val="44D0D4"/>
                </a:solidFill>
                <a:latin typeface="微软雅黑" panose="020B0503020204020204" pitchFamily="34" charset="-122"/>
                <a:ea typeface="微软雅黑" panose="020B0503020204020204" pitchFamily="34" charset="-122"/>
              </a:rPr>
              <a:t>卓越培训</a:t>
            </a:r>
            <a:endParaRPr lang="zh-CN" altLang="zh-CN" dirty="0">
              <a:solidFill>
                <a:srgbClr val="44D0D4"/>
              </a:solidFill>
              <a:latin typeface="微软雅黑" panose="020B0503020204020204" pitchFamily="34" charset="-122"/>
              <a:ea typeface="微软雅黑" panose="020B0503020204020204" pitchFamily="34" charset="-122"/>
            </a:endParaRPr>
          </a:p>
        </p:txBody>
      </p:sp>
      <p:sp>
        <p:nvSpPr>
          <p:cNvPr id="83" name="Rectangle 67"/>
          <p:cNvSpPr/>
          <p:nvPr/>
        </p:nvSpPr>
        <p:spPr>
          <a:xfrm>
            <a:off x="1656475" y="4967207"/>
            <a:ext cx="1914754" cy="830997"/>
          </a:xfrm>
          <a:prstGeom prst="rect">
            <a:avLst/>
          </a:prstGeom>
        </p:spPr>
        <p:txBody>
          <a:bodyPr wrap="square">
            <a:spAutoFit/>
          </a:bodyPr>
          <a:lstStyle/>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企业战略和转型</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业务咨询和决策</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84" name="Rectangle 67"/>
          <p:cNvSpPr/>
          <p:nvPr/>
        </p:nvSpPr>
        <p:spPr>
          <a:xfrm>
            <a:off x="3967381" y="4967207"/>
            <a:ext cx="2073687" cy="1200329"/>
          </a:xfrm>
          <a:prstGeom prst="rect">
            <a:avLst/>
          </a:prstGeom>
        </p:spPr>
        <p:txBody>
          <a:bodyPr wrap="square">
            <a:spAutoFit/>
          </a:bodyPr>
          <a:lstStyle/>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企业移动与应用</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软件开发和实施</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硬件开发和维</a:t>
            </a:r>
            <a:r>
              <a:rPr lang="zh-CN" altLang="zh-CN" sz="1600" dirty="0" smtClean="0">
                <a:solidFill>
                  <a:schemeClr val="bg1"/>
                </a:solidFill>
                <a:latin typeface="微软雅黑" panose="020B0503020204020204" pitchFamily="34" charset="-122"/>
                <a:ea typeface="微软雅黑" panose="020B0503020204020204" pitchFamily="34" charset="-122"/>
              </a:rPr>
              <a:t>护</a:t>
            </a:r>
            <a:r>
              <a:rPr lang="en-US" altLang="zh-CN" sz="1600" dirty="0" smtClean="0">
                <a:solidFill>
                  <a:schemeClr val="bg1"/>
                </a:solidFill>
                <a:latin typeface="微软雅黑" panose="020B0503020204020204" pitchFamily="34" charset="-122"/>
                <a:ea typeface="微软雅黑" panose="020B0503020204020204" pitchFamily="34" charset="-122"/>
              </a:rPr>
              <a:t>      </a:t>
            </a:r>
            <a:endParaRPr lang="zh-CN" altLang="zh-CN" sz="1600" dirty="0">
              <a:solidFill>
                <a:schemeClr val="bg1"/>
              </a:solidFill>
              <a:latin typeface="微软雅黑" panose="020B0503020204020204" pitchFamily="34" charset="-122"/>
              <a:ea typeface="微软雅黑" panose="020B0503020204020204" pitchFamily="34" charset="-122"/>
            </a:endParaRPr>
          </a:p>
        </p:txBody>
      </p:sp>
      <p:sp>
        <p:nvSpPr>
          <p:cNvPr id="85" name="Rectangle 67"/>
          <p:cNvSpPr/>
          <p:nvPr/>
        </p:nvSpPr>
        <p:spPr>
          <a:xfrm>
            <a:off x="6830771" y="4967206"/>
            <a:ext cx="2251603" cy="1569660"/>
          </a:xfrm>
          <a:prstGeom prst="rect">
            <a:avLst/>
          </a:prstGeom>
        </p:spPr>
        <p:txBody>
          <a:bodyPr wrap="square">
            <a:spAutoFit/>
          </a:bodyPr>
          <a:lstStyle/>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运维支持</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产品测试</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基础设施管理</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全球化和本地化</a:t>
            </a:r>
            <a:endParaRPr lang="zh-CN" altLang="zh-CN" sz="1600" dirty="0">
              <a:solidFill>
                <a:schemeClr val="bg1"/>
              </a:solidFill>
              <a:latin typeface="微软雅黑" panose="020B0503020204020204" pitchFamily="34" charset="-122"/>
              <a:ea typeface="微软雅黑" panose="020B0503020204020204" pitchFamily="34" charset="-122"/>
            </a:endParaRPr>
          </a:p>
        </p:txBody>
      </p:sp>
      <p:sp>
        <p:nvSpPr>
          <p:cNvPr id="86" name="Rectangle 67"/>
          <p:cNvSpPr/>
          <p:nvPr/>
        </p:nvSpPr>
        <p:spPr>
          <a:xfrm>
            <a:off x="9479342" y="4967207"/>
            <a:ext cx="1888712" cy="1200329"/>
          </a:xfrm>
          <a:prstGeom prst="rect">
            <a:avLst/>
          </a:prstGeom>
        </p:spPr>
        <p:txBody>
          <a:bodyPr wrap="square">
            <a:spAutoFit/>
          </a:bodyPr>
          <a:lstStyle/>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卓越培训中心</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卓越体验中心</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zh-CN" sz="1600" dirty="0">
                <a:solidFill>
                  <a:schemeClr val="bg1"/>
                </a:solidFill>
                <a:latin typeface="微软雅黑" panose="020B0503020204020204" pitchFamily="34" charset="-122"/>
                <a:ea typeface="微软雅黑" panose="020B0503020204020204" pitchFamily="34" charset="-122"/>
              </a:rPr>
              <a:t>宅客学院</a:t>
            </a:r>
            <a:endParaRPr lang="zh-CN" altLang="zh-CN" sz="1600" dirty="0">
              <a:solidFill>
                <a:schemeClr val="bg1"/>
              </a:solidFill>
              <a:latin typeface="微软雅黑" panose="020B0503020204020204" pitchFamily="34" charset="-122"/>
              <a:ea typeface="微软雅黑" panose="020B0503020204020204" pitchFamily="34" charset="-122"/>
            </a:endParaRPr>
          </a:p>
        </p:txBody>
      </p:sp>
      <p:sp>
        <p:nvSpPr>
          <p:cNvPr id="91" name="星形: 五角 36"/>
          <p:cNvSpPr/>
          <p:nvPr/>
        </p:nvSpPr>
        <p:spPr>
          <a:xfrm>
            <a:off x="8235906" y="1919285"/>
            <a:ext cx="157157" cy="14763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latin typeface="微软雅黑" panose="020B0503020204020204" pitchFamily="34" charset="-122"/>
              <a:ea typeface="微软雅黑" panose="020B0503020204020204" pitchFamily="34" charset="-122"/>
            </a:endParaRPr>
          </a:p>
        </p:txBody>
      </p:sp>
      <p:sp>
        <p:nvSpPr>
          <p:cNvPr id="40" name="星形: 五角 36"/>
          <p:cNvSpPr/>
          <p:nvPr/>
        </p:nvSpPr>
        <p:spPr>
          <a:xfrm>
            <a:off x="4989786" y="1883566"/>
            <a:ext cx="157157" cy="14763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latin typeface="微软雅黑" panose="020B0503020204020204" pitchFamily="34" charset="-122"/>
              <a:ea typeface="微软雅黑" panose="020B0503020204020204" pitchFamily="34" charset="-122"/>
            </a:endParaRPr>
          </a:p>
        </p:txBody>
      </p:sp>
      <p:sp>
        <p:nvSpPr>
          <p:cNvPr id="41" name="星形: 五角 36"/>
          <p:cNvSpPr/>
          <p:nvPr/>
        </p:nvSpPr>
        <p:spPr>
          <a:xfrm>
            <a:off x="2708549" y="1897851"/>
            <a:ext cx="157157" cy="14763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latin typeface="微软雅黑" panose="020B0503020204020204" pitchFamily="34" charset="-122"/>
              <a:ea typeface="微软雅黑" panose="020B0503020204020204" pitchFamily="34" charset="-122"/>
            </a:endParaRPr>
          </a:p>
        </p:txBody>
      </p:sp>
      <p:sp>
        <p:nvSpPr>
          <p:cNvPr id="42" name="星形: 五角 36"/>
          <p:cNvSpPr/>
          <p:nvPr/>
        </p:nvSpPr>
        <p:spPr>
          <a:xfrm>
            <a:off x="10336168" y="1924048"/>
            <a:ext cx="157157" cy="14763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latin typeface="微软雅黑" panose="020B0503020204020204" pitchFamily="34" charset="-122"/>
              <a:ea typeface="微软雅黑" panose="020B0503020204020204" pitchFamily="34" charset="-122"/>
            </a:endParaRPr>
          </a:p>
        </p:txBody>
      </p:sp>
      <p:sp>
        <p:nvSpPr>
          <p:cNvPr id="43" name="星形: 五角 36"/>
          <p:cNvSpPr/>
          <p:nvPr/>
        </p:nvSpPr>
        <p:spPr>
          <a:xfrm>
            <a:off x="10774318" y="4705348"/>
            <a:ext cx="157157" cy="147637"/>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4D0D4"/>
              </a:solidFill>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0428" y="3168963"/>
            <a:ext cx="3851249" cy="471365"/>
          </a:xfrm>
          <a:effectLst>
            <a:glow rad="101600">
              <a:schemeClr val="accent4">
                <a:satMod val="175000"/>
                <a:alpha val="40000"/>
              </a:schemeClr>
            </a:glow>
          </a:effectLst>
        </p:spPr>
        <p:txBody>
          <a:bodyPr/>
          <a:lstStyle/>
          <a:p>
            <a:r>
              <a:rPr lang="zh-CN" altLang="en-US" sz="3000" b="0" dirty="0">
                <a:solidFill>
                  <a:srgbClr val="EBCB91"/>
                </a:solidFill>
                <a:ea typeface="微软雅黑" panose="020B0503020204020204" pitchFamily="34" charset="-122"/>
              </a:rPr>
              <a:t>领先的行业排名</a:t>
            </a:r>
            <a:endParaRPr lang="en-US" sz="3000" b="0" dirty="0">
              <a:solidFill>
                <a:srgbClr val="EBCB91"/>
              </a:solidFill>
              <a:ea typeface="微软雅黑" panose="020B0503020204020204" pitchFamily="34" charset="-122"/>
            </a:endParaRPr>
          </a:p>
        </p:txBody>
      </p:sp>
      <p:sp>
        <p:nvSpPr>
          <p:cNvPr id="101" name="TextBox 21"/>
          <p:cNvSpPr txBox="1"/>
          <p:nvPr/>
        </p:nvSpPr>
        <p:spPr>
          <a:xfrm>
            <a:off x="517337" y="1837987"/>
            <a:ext cx="2333993" cy="369332"/>
          </a:xfrm>
          <a:prstGeom prst="rect">
            <a:avLst/>
          </a:prstGeom>
          <a:noFill/>
        </p:spPr>
        <p:txBody>
          <a:bodyPr wrap="square" rtlCol="0">
            <a:spAutoFit/>
          </a:bodyPr>
          <a:lstStyle/>
          <a:p>
            <a:pPr algn="r"/>
            <a:r>
              <a:rPr lang="zh-CN" altLang="en-US" b="1" dirty="0">
                <a:solidFill>
                  <a:schemeClr val="bg1"/>
                </a:solidFill>
                <a:latin typeface="微软雅黑" panose="020B0503020204020204" pitchFamily="34" charset="-122"/>
                <a:ea typeface="微软雅黑" panose="020B0503020204020204" pitchFamily="34" charset="-122"/>
              </a:rPr>
              <a:t>政府 </a:t>
            </a:r>
            <a:r>
              <a:rPr lang="en-US" altLang="zh-CN" b="1" dirty="0">
                <a:solidFill>
                  <a:schemeClr val="bg1"/>
                </a:solidFill>
                <a:latin typeface="微软雅黑" panose="020B0503020204020204" pitchFamily="34" charset="-122"/>
                <a:ea typeface="微软雅黑" panose="020B0503020204020204" pitchFamily="34" charset="-122"/>
              </a:rPr>
              <a:t>&amp; </a:t>
            </a:r>
            <a:r>
              <a:rPr lang="zh-CN" altLang="en-US" b="1" dirty="0">
                <a:solidFill>
                  <a:schemeClr val="bg1"/>
                </a:solidFill>
                <a:latin typeface="微软雅黑" panose="020B0503020204020204" pitchFamily="34" charset="-122"/>
                <a:ea typeface="微软雅黑" panose="020B0503020204020204" pitchFamily="34" charset="-122"/>
              </a:rPr>
              <a:t>制造</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02" name="TextBox 23"/>
          <p:cNvSpPr txBox="1"/>
          <p:nvPr/>
        </p:nvSpPr>
        <p:spPr>
          <a:xfrm>
            <a:off x="9337263" y="1889173"/>
            <a:ext cx="2031999"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金融 </a:t>
            </a:r>
            <a:r>
              <a:rPr lang="en-US" altLang="zh-CN" b="1" dirty="0">
                <a:solidFill>
                  <a:schemeClr val="bg1"/>
                </a:solidFill>
                <a:latin typeface="微软雅黑" panose="020B0503020204020204" pitchFamily="34" charset="-122"/>
                <a:ea typeface="微软雅黑" panose="020B0503020204020204" pitchFamily="34" charset="-122"/>
              </a:rPr>
              <a:t>&amp; </a:t>
            </a:r>
            <a:r>
              <a:rPr lang="zh-CN" altLang="en-US" b="1" dirty="0">
                <a:solidFill>
                  <a:schemeClr val="bg1"/>
                </a:solidFill>
                <a:latin typeface="微软雅黑" panose="020B0503020204020204" pitchFamily="34" charset="-122"/>
                <a:ea typeface="微软雅黑" panose="020B0503020204020204" pitchFamily="34" charset="-122"/>
              </a:rPr>
              <a:t>银行</a:t>
            </a:r>
            <a:endParaRPr lang="zh-CN" altLang="en-US" b="1" dirty="0">
              <a:solidFill>
                <a:schemeClr val="bg1"/>
              </a:solidFill>
              <a:latin typeface="微软雅黑" panose="020B0503020204020204" pitchFamily="34" charset="-122"/>
              <a:ea typeface="微软雅黑" panose="020B0503020204020204" pitchFamily="34" charset="-122"/>
            </a:endParaRPr>
          </a:p>
        </p:txBody>
      </p:sp>
      <p:graphicFrame>
        <p:nvGraphicFramePr>
          <p:cNvPr id="103" name="表格 102"/>
          <p:cNvGraphicFramePr>
            <a:graphicFrameLocks noGrp="1"/>
          </p:cNvGraphicFramePr>
          <p:nvPr/>
        </p:nvGraphicFramePr>
        <p:xfrm>
          <a:off x="8630644" y="2307503"/>
          <a:ext cx="3061363" cy="1976120"/>
        </p:xfrm>
        <a:graphic>
          <a:graphicData uri="http://schemas.openxmlformats.org/drawingml/2006/table">
            <a:tbl>
              <a:tblPr firstRow="1" bandRow="1">
                <a:tableStyleId>{0E3FDE45-AF77-4B5C-9715-49D594BDF05E}</a:tableStyleId>
              </a:tblPr>
              <a:tblGrid>
                <a:gridCol w="2400813"/>
                <a:gridCol w="660550"/>
              </a:tblGrid>
              <a:tr h="286688">
                <a:tc>
                  <a:txBody>
                    <a:bodyPr/>
                    <a:lstStyle/>
                    <a:p>
                      <a:pPr algn="r"/>
                      <a:r>
                        <a:rPr lang="zh-CN" altLang="en-US" sz="1200" dirty="0">
                          <a:solidFill>
                            <a:schemeClr val="bg1"/>
                          </a:solidFill>
                          <a:ea typeface="微软雅黑" panose="020B0503020204020204" pitchFamily="34" charset="-122"/>
                        </a:rPr>
                        <a:t>银行</a:t>
                      </a:r>
                      <a:r>
                        <a:rPr lang="en-US" altLang="zh-CN" sz="1200" dirty="0">
                          <a:solidFill>
                            <a:schemeClr val="bg1"/>
                          </a:solidFill>
                          <a:ea typeface="微软雅黑" panose="020B0503020204020204" pitchFamily="34" charset="-122"/>
                        </a:rPr>
                        <a:t>IT</a:t>
                      </a:r>
                      <a:r>
                        <a:rPr lang="zh-CN" altLang="en-US" sz="1200" dirty="0">
                          <a:solidFill>
                            <a:schemeClr val="bg1"/>
                          </a:solidFill>
                          <a:ea typeface="微软雅黑" panose="020B0503020204020204" pitchFamily="34" charset="-122"/>
                        </a:rPr>
                        <a:t>解决方案整体市场</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marT="45714" marB="45714"/>
                </a:tc>
                <a:tc>
                  <a:txBody>
                    <a:bodyPr/>
                    <a:lstStyle/>
                    <a:p>
                      <a:pPr algn="ct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T="45714" marB="45714"/>
                </a:tc>
              </a:tr>
              <a:tr h="281572">
                <a:tc>
                  <a:txBody>
                    <a:bodyPr/>
                    <a:lstStyle/>
                    <a:p>
                      <a:pPr marL="0" algn="r" defTabSz="914400" rtl="0" eaLnBrk="1" latinLnBrk="0" hangingPunct="1"/>
                      <a:r>
                        <a:rPr lang="zh-CN" altLang="zh-CN" sz="1200" kern="1200" dirty="0">
                          <a:solidFill>
                            <a:schemeClr val="bg1"/>
                          </a:solidFill>
                          <a:ea typeface="微软雅黑" panose="020B0503020204020204" pitchFamily="34" charset="-122"/>
                        </a:rPr>
                        <a:t>银行卡细分市场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algn="ctr"/>
                      <a:r>
                        <a:rPr lang="en-US" altLang="zh-CN" sz="1200" dirty="0">
                          <a:solidFill>
                            <a:schemeClr val="bg1"/>
                          </a:solidFill>
                          <a:ea typeface="微软雅黑" panose="020B0503020204020204" pitchFamily="34" charset="-122"/>
                        </a:rPr>
                        <a:t>NO.1</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T="45714" marB="45714"/>
                </a:tc>
              </a:tr>
              <a:tr h="281572">
                <a:tc>
                  <a:txBody>
                    <a:bodyPr/>
                    <a:lstStyle/>
                    <a:p>
                      <a:pPr marL="0" algn="r" defTabSz="914400" rtl="0" eaLnBrk="1" latinLnBrk="0" hangingPunct="1"/>
                      <a:r>
                        <a:rPr lang="zh-CN" altLang="zh-CN" sz="1200" kern="1200" dirty="0">
                          <a:solidFill>
                            <a:schemeClr val="bg1"/>
                          </a:solidFill>
                          <a:ea typeface="微软雅黑" panose="020B0503020204020204" pitchFamily="34" charset="-122"/>
                        </a:rPr>
                        <a:t>支付清算细分市场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algn="ctr"/>
                      <a:r>
                        <a:rPr lang="en-US" altLang="zh-CN" sz="1200" dirty="0">
                          <a:solidFill>
                            <a:schemeClr val="bg1"/>
                          </a:solidFill>
                          <a:ea typeface="微软雅黑" panose="020B0503020204020204" pitchFamily="34" charset="-122"/>
                        </a:rPr>
                        <a:t>NO.3</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T="45714" marB="45714"/>
                </a:tc>
              </a:tr>
              <a:tr h="281572">
                <a:tc>
                  <a:txBody>
                    <a:bodyPr/>
                    <a:lstStyle/>
                    <a:p>
                      <a:pPr marL="0" algn="r" defTabSz="914400" rtl="0" eaLnBrk="1" latinLnBrk="0" hangingPunct="1"/>
                      <a:r>
                        <a:rPr lang="zh-CN" altLang="zh-CN" sz="1200" kern="1200" dirty="0">
                          <a:solidFill>
                            <a:schemeClr val="bg1"/>
                          </a:solidFill>
                          <a:ea typeface="微软雅黑" panose="020B0503020204020204" pitchFamily="34" charset="-122"/>
                        </a:rPr>
                        <a:t>信贷操作细分市场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algn="ct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T="45714" marB="45714"/>
                </a:tc>
              </a:tr>
              <a:tr h="281572">
                <a:tc>
                  <a:txBody>
                    <a:bodyPr/>
                    <a:lstStyle/>
                    <a:p>
                      <a:pPr marL="0" algn="r" defTabSz="914400" rtl="0" eaLnBrk="1" latinLnBrk="0" hangingPunct="1"/>
                      <a:r>
                        <a:rPr lang="zh-CN" altLang="zh-CN" sz="1200" kern="1200" dirty="0">
                          <a:solidFill>
                            <a:schemeClr val="bg1"/>
                          </a:solidFill>
                          <a:ea typeface="微软雅黑" panose="020B0503020204020204" pitchFamily="34" charset="-122"/>
                        </a:rPr>
                        <a:t>柜面交易细分市场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marL="0" algn="ctr" defTabSz="914400" rtl="0" eaLnBrk="1" latinLnBrk="0" hangingPunct="1"/>
                      <a:r>
                        <a:rPr lang="en-US" altLang="zh-CN" sz="1200" kern="1200" dirty="0">
                          <a:solidFill>
                            <a:schemeClr val="bg1"/>
                          </a:solidFill>
                          <a:ea typeface="微软雅黑" panose="020B0503020204020204" pitchFamily="34" charset="-122"/>
                        </a:rPr>
                        <a:t>NO.2</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r>
              <a:tr h="281572">
                <a:tc>
                  <a:txBody>
                    <a:bodyPr/>
                    <a:lstStyle/>
                    <a:p>
                      <a:pPr marL="0" algn="r" defTabSz="914400" rtl="0" eaLnBrk="1" latinLnBrk="0" hangingPunct="1"/>
                      <a:r>
                        <a:rPr lang="zh-CN" altLang="zh-CN" sz="1200" kern="1200" dirty="0">
                          <a:solidFill>
                            <a:schemeClr val="bg1"/>
                          </a:solidFill>
                          <a:ea typeface="微软雅黑" panose="020B0503020204020204" pitchFamily="34" charset="-122"/>
                        </a:rPr>
                        <a:t>风险管理细分市场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r>
              <a:tr h="281572">
                <a:tc>
                  <a:txBody>
                    <a:bodyPr/>
                    <a:lstStyle/>
                    <a:p>
                      <a:pPr marL="0" algn="r" defTabSz="914400" rtl="0" eaLnBrk="1" latinLnBrk="0" hangingPunct="1"/>
                      <a:r>
                        <a:rPr lang="zh-CN" altLang="en-US" sz="1200" kern="1200" dirty="0">
                          <a:solidFill>
                            <a:schemeClr val="bg1"/>
                          </a:solidFill>
                          <a:ea typeface="微软雅黑" panose="020B0503020204020204" pitchFamily="34" charset="-122"/>
                        </a:rPr>
                        <a:t>商业智能</a:t>
                      </a:r>
                      <a:r>
                        <a:rPr lang="en-US" altLang="zh-CN" sz="1200" kern="1200" dirty="0">
                          <a:solidFill>
                            <a:schemeClr val="bg1"/>
                          </a:solidFill>
                          <a:ea typeface="微软雅黑" panose="020B0503020204020204" pitchFamily="34" charset="-122"/>
                        </a:rPr>
                        <a:t>/</a:t>
                      </a:r>
                      <a:r>
                        <a:rPr lang="zh-CN" altLang="zh-CN" sz="1200" kern="1200" dirty="0">
                          <a:solidFill>
                            <a:schemeClr val="bg1"/>
                          </a:solidFill>
                          <a:ea typeface="微软雅黑" panose="020B0503020204020204" pitchFamily="34" charset="-122"/>
                        </a:rPr>
                        <a:t>决策支持细分市场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r>
            </a:tbl>
          </a:graphicData>
        </a:graphic>
      </p:graphicFrame>
      <p:graphicFrame>
        <p:nvGraphicFramePr>
          <p:cNvPr id="104" name="表格 103"/>
          <p:cNvGraphicFramePr>
            <a:graphicFrameLocks noGrp="1"/>
          </p:cNvGraphicFramePr>
          <p:nvPr/>
        </p:nvGraphicFramePr>
        <p:xfrm>
          <a:off x="359421" y="2208244"/>
          <a:ext cx="3117244" cy="2060254"/>
        </p:xfrm>
        <a:graphic>
          <a:graphicData uri="http://schemas.openxmlformats.org/drawingml/2006/table">
            <a:tbl>
              <a:tblPr firstRow="1" bandRow="1">
                <a:tableStyleId>{0E3FDE45-AF77-4B5C-9715-49D594BDF05E}</a:tableStyleId>
              </a:tblPr>
              <a:tblGrid>
                <a:gridCol w="2391529"/>
                <a:gridCol w="725715"/>
              </a:tblGrid>
              <a:tr h="286688">
                <a:tc>
                  <a:txBody>
                    <a:bodyPr/>
                    <a:lstStyle/>
                    <a:p>
                      <a:pPr algn="r"/>
                      <a:r>
                        <a:rPr lang="zh-CN" altLang="en-US" sz="1200" kern="1200" dirty="0">
                          <a:solidFill>
                            <a:schemeClr val="bg1"/>
                          </a:solidFill>
                          <a:latin typeface="微软雅黑" panose="020B0503020204020204" pitchFamily="34" charset="-122"/>
                          <a:ea typeface="微软雅黑" panose="020B0503020204020204" pitchFamily="34" charset="-122"/>
                        </a:rPr>
                        <a:t>政府</a:t>
                      </a:r>
                      <a:r>
                        <a:rPr lang="en-US" altLang="zh-CN" sz="1200" kern="1200" dirty="0">
                          <a:solidFill>
                            <a:schemeClr val="bg1"/>
                          </a:solidFill>
                          <a:latin typeface="微软雅黑" panose="020B0503020204020204" pitchFamily="34" charset="-122"/>
                          <a:ea typeface="微软雅黑" panose="020B0503020204020204" pitchFamily="34" charset="-122"/>
                        </a:rPr>
                        <a:t>IT</a:t>
                      </a:r>
                      <a:r>
                        <a:rPr lang="zh-CN" altLang="en-US" sz="1200" kern="1200" dirty="0">
                          <a:solidFill>
                            <a:schemeClr val="bg1"/>
                          </a:solidFill>
                          <a:latin typeface="微软雅黑" panose="020B0503020204020204" pitchFamily="34" charset="-122"/>
                          <a:ea typeface="微软雅黑" panose="020B0503020204020204" pitchFamily="34" charset="-122"/>
                        </a:rPr>
                        <a:t>解决方案整体市场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algn="ctr"/>
                      <a:r>
                        <a:rPr lang="en-US" altLang="zh-CN" sz="1200" kern="1200" dirty="0">
                          <a:solidFill>
                            <a:schemeClr val="bg1"/>
                          </a:solidFill>
                          <a:latin typeface="微软雅黑" panose="020B0503020204020204" pitchFamily="34" charset="-122"/>
                          <a:ea typeface="微软雅黑" panose="020B0503020204020204" pitchFamily="34" charset="-122"/>
                        </a:rPr>
                        <a:t>NO.3</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r>
              <a:tr h="281572">
                <a:tc>
                  <a:txBody>
                    <a:bodyPr/>
                    <a:lstStyle/>
                    <a:p>
                      <a:pPr algn="r"/>
                      <a:r>
                        <a:rPr lang="zh-CN" altLang="en-US" sz="1200" kern="1200" dirty="0">
                          <a:solidFill>
                            <a:schemeClr val="bg1"/>
                          </a:solidFill>
                          <a:latin typeface="微软雅黑" panose="020B0503020204020204" pitchFamily="34" charset="-122"/>
                          <a:ea typeface="微软雅黑" panose="020B0503020204020204" pitchFamily="34" charset="-122"/>
                        </a:rPr>
                        <a:t>电子政务平台</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algn="ctr"/>
                      <a:r>
                        <a:rPr lang="en-US" altLang="zh-CN" sz="1200" kern="1200" dirty="0">
                          <a:solidFill>
                            <a:schemeClr val="bg1"/>
                          </a:solidFill>
                          <a:latin typeface="微软雅黑" panose="020B0503020204020204" pitchFamily="34" charset="-122"/>
                          <a:ea typeface="微软雅黑" panose="020B0503020204020204" pitchFamily="34" charset="-122"/>
                        </a:rPr>
                        <a:t>NO.1</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r>
              <a:tr h="281572">
                <a:tc>
                  <a:txBody>
                    <a:bodyPr/>
                    <a:lstStyle/>
                    <a:p>
                      <a:pPr algn="r"/>
                      <a:r>
                        <a:rPr lang="zh-CN" altLang="en-US" sz="1200" kern="1200" dirty="0">
                          <a:solidFill>
                            <a:schemeClr val="bg1"/>
                          </a:solidFill>
                          <a:latin typeface="微软雅黑" panose="020B0503020204020204" pitchFamily="34" charset="-122"/>
                          <a:ea typeface="微软雅黑" panose="020B0503020204020204" pitchFamily="34" charset="-122"/>
                        </a:rPr>
                        <a:t>社保细分市场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algn="ctr"/>
                      <a:r>
                        <a:rPr lang="en-US" altLang="zh-CN" sz="1200" kern="1200" dirty="0">
                          <a:solidFill>
                            <a:schemeClr val="bg1"/>
                          </a:solidFill>
                          <a:latin typeface="微软雅黑" panose="020B0503020204020204" pitchFamily="34" charset="-122"/>
                          <a:ea typeface="微软雅黑" panose="020B0503020204020204" pitchFamily="34" charset="-122"/>
                        </a:rPr>
                        <a:t>NO.3</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r>
              <a:tr h="365706">
                <a:tc>
                  <a:txBody>
                    <a:bodyPr/>
                    <a:lstStyle/>
                    <a:p>
                      <a:pPr algn="r"/>
                      <a:r>
                        <a:rPr lang="zh-CN" altLang="en-US" sz="1200" kern="1200" dirty="0">
                          <a:solidFill>
                            <a:schemeClr val="bg1"/>
                          </a:solidFill>
                          <a:latin typeface="微软雅黑" panose="020B0503020204020204" pitchFamily="34" charset="-122"/>
                          <a:ea typeface="微软雅黑" panose="020B0503020204020204" pitchFamily="34" charset="-122"/>
                        </a:rPr>
                        <a:t>财政细分市场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algn="ct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r>
              <a:tr h="281572">
                <a:tc>
                  <a:txBody>
                    <a:bodyPr/>
                    <a:lstStyle/>
                    <a:p>
                      <a:pPr algn="r"/>
                      <a:r>
                        <a:rPr lang="zh-CN" altLang="zh-CN" sz="1200" kern="1200" dirty="0">
                          <a:solidFill>
                            <a:schemeClr val="bg1"/>
                          </a:solidFill>
                          <a:latin typeface="微软雅黑" panose="020B0503020204020204" pitchFamily="34" charset="-122"/>
                          <a:ea typeface="微软雅黑" panose="020B0503020204020204" pitchFamily="34" charset="-122"/>
                        </a:rPr>
                        <a:t>质检细分市场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marL="0" algn="ctr" defTabSz="914400" rtl="0" eaLnBrk="1" latinLnBrk="0" hangingPunct="1"/>
                      <a:r>
                        <a:rPr lang="en-US" altLang="zh-CN" sz="1200" kern="1200" dirty="0">
                          <a:solidFill>
                            <a:schemeClr val="bg1"/>
                          </a:solidFill>
                          <a:latin typeface="微软雅黑" panose="020B0503020204020204" pitchFamily="34" charset="-122"/>
                          <a:ea typeface="微软雅黑" panose="020B0503020204020204" pitchFamily="34" charset="-122"/>
                        </a:rPr>
                        <a:t>NO.1</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r>
              <a:tr h="281572">
                <a:tc>
                  <a:txBody>
                    <a:bodyPr/>
                    <a:lstStyle/>
                    <a:p>
                      <a:pPr algn="r"/>
                      <a:r>
                        <a:rPr lang="zh-CN" altLang="zh-CN" sz="1200" kern="1200" dirty="0">
                          <a:solidFill>
                            <a:schemeClr val="bg1"/>
                          </a:solidFill>
                          <a:latin typeface="微软雅黑" panose="020B0503020204020204" pitchFamily="34" charset="-122"/>
                          <a:ea typeface="微软雅黑" panose="020B0503020204020204" pitchFamily="34" charset="-122"/>
                        </a:rPr>
                        <a:t>审计细分市场</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bg1"/>
                          </a:solidFill>
                          <a:latin typeface="微软雅黑" panose="020B0503020204020204" pitchFamily="34" charset="-122"/>
                          <a:ea typeface="微软雅黑" panose="020B0503020204020204" pitchFamily="34" charset="-122"/>
                        </a:rPr>
                        <a:t>NO.1</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r>
              <a:tr h="281572">
                <a:tc>
                  <a:txBody>
                    <a:bodyPr/>
                    <a:lstStyle/>
                    <a:p>
                      <a:pPr algn="r"/>
                      <a:r>
                        <a:rPr lang="zh-CN" altLang="en-US" sz="1200" kern="1200" dirty="0">
                          <a:solidFill>
                            <a:schemeClr val="bg1"/>
                          </a:solidFill>
                          <a:latin typeface="微软雅黑" panose="020B0503020204020204" pitchFamily="34" charset="-122"/>
                          <a:ea typeface="微软雅黑" panose="020B0503020204020204" pitchFamily="34" charset="-122"/>
                        </a:rPr>
                        <a:t>制造业：</a:t>
                      </a:r>
                      <a:r>
                        <a:rPr lang="en-US" altLang="zh-CN" sz="1200" kern="1200" dirty="0">
                          <a:solidFill>
                            <a:schemeClr val="bg1"/>
                          </a:solidFill>
                          <a:latin typeface="微软雅黑" panose="020B0503020204020204" pitchFamily="34" charset="-122"/>
                          <a:ea typeface="微软雅黑" panose="020B0503020204020204" pitchFamily="34" charset="-122"/>
                        </a:rPr>
                        <a:t>MES</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bg1"/>
                          </a:solidFill>
                          <a:latin typeface="微软雅黑" panose="020B0503020204020204" pitchFamily="34" charset="-122"/>
                          <a:ea typeface="微软雅黑" panose="020B0503020204020204" pitchFamily="34" charset="-122"/>
                        </a:rPr>
                        <a:t>NO.2</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tc>
              </a:tr>
            </a:tbl>
          </a:graphicData>
        </a:graphic>
      </p:graphicFrame>
      <p:sp>
        <p:nvSpPr>
          <p:cNvPr id="106" name="TextBox 28"/>
          <p:cNvSpPr txBox="1"/>
          <p:nvPr/>
        </p:nvSpPr>
        <p:spPr>
          <a:xfrm>
            <a:off x="2526537" y="4828709"/>
            <a:ext cx="1859615" cy="369332"/>
          </a:xfrm>
          <a:prstGeom prst="rect">
            <a:avLst/>
          </a:prstGeom>
          <a:noFill/>
        </p:spPr>
        <p:txBody>
          <a:bodyPr wrap="square" rtlCol="0">
            <a:spAutoFit/>
          </a:bodyPr>
          <a:lstStyle/>
          <a:p>
            <a:pPr algn="r"/>
            <a:r>
              <a:rPr lang="zh-CN" altLang="en-US" b="1" dirty="0">
                <a:solidFill>
                  <a:schemeClr val="bg1"/>
                </a:solidFill>
                <a:latin typeface="微软雅黑" panose="020B0503020204020204" pitchFamily="34" charset="-122"/>
                <a:ea typeface="微软雅黑" panose="020B0503020204020204" pitchFamily="34" charset="-122"/>
              </a:rPr>
              <a:t>高科技</a:t>
            </a:r>
            <a:endParaRPr lang="zh-CN" altLang="en-US" b="1" dirty="0">
              <a:solidFill>
                <a:schemeClr val="bg1"/>
              </a:solidFill>
              <a:latin typeface="微软雅黑" panose="020B0503020204020204" pitchFamily="34" charset="-122"/>
              <a:ea typeface="微软雅黑" panose="020B0503020204020204" pitchFamily="34" charset="-122"/>
            </a:endParaRPr>
          </a:p>
        </p:txBody>
      </p:sp>
      <p:graphicFrame>
        <p:nvGraphicFramePr>
          <p:cNvPr id="107" name="表格 106"/>
          <p:cNvGraphicFramePr>
            <a:graphicFrameLocks noGrp="1"/>
          </p:cNvGraphicFramePr>
          <p:nvPr/>
        </p:nvGraphicFramePr>
        <p:xfrm>
          <a:off x="1156485" y="5321753"/>
          <a:ext cx="4114932" cy="1158192"/>
        </p:xfrm>
        <a:graphic>
          <a:graphicData uri="http://schemas.openxmlformats.org/drawingml/2006/table">
            <a:tbl>
              <a:tblPr firstRow="1" bandRow="1">
                <a:tableStyleId>{0E3FDE45-AF77-4B5C-9715-49D594BDF05E}</a:tableStyleId>
              </a:tblPr>
              <a:tblGrid>
                <a:gridCol w="3377350"/>
                <a:gridCol w="737582"/>
              </a:tblGrid>
              <a:tr h="0">
                <a:tc>
                  <a:txBody>
                    <a:bodyPr/>
                    <a:lstStyle/>
                    <a:p>
                      <a:pPr algn="l"/>
                      <a:r>
                        <a:rPr lang="zh-CN" altLang="en-US" sz="1200" dirty="0">
                          <a:solidFill>
                            <a:schemeClr val="bg1"/>
                          </a:solidFill>
                          <a:ea typeface="微软雅黑" panose="020B0503020204020204" pitchFamily="34" charset="-122"/>
                        </a:rPr>
                        <a:t>来自其他国家的外包订单</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marT="45714" marB="45714"/>
                </a:tc>
                <a:tc>
                  <a:txBody>
                    <a:bodyPr/>
                    <a:lstStyle/>
                    <a:p>
                      <a:pPr algn="ctr"/>
                      <a:r>
                        <a:rPr lang="en-US" altLang="zh-CN" sz="1400" dirty="0">
                          <a:solidFill>
                            <a:schemeClr val="bg1"/>
                          </a:solidFill>
                          <a:ea typeface="微软雅黑" panose="020B0503020204020204" pitchFamily="34" charset="-122"/>
                        </a:rPr>
                        <a:t>NO.3</a:t>
                      </a:r>
                      <a:endParaRPr lang="zh-CN" altLang="en-US"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T="45714" marB="45714"/>
                </a:tc>
              </a:tr>
              <a:tr h="0">
                <a:tc>
                  <a:txBody>
                    <a:bodyPr/>
                    <a:lstStyle/>
                    <a:p>
                      <a:pPr algn="l"/>
                      <a:r>
                        <a:rPr lang="zh-CN" altLang="en-US" sz="1200" dirty="0">
                          <a:solidFill>
                            <a:schemeClr val="bg1"/>
                          </a:solidFill>
                          <a:ea typeface="微软雅黑" panose="020B0503020204020204" pitchFamily="34" charset="-122"/>
                        </a:rPr>
                        <a:t>来自欧美国家的外包订单</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marT="45714" marB="45714"/>
                </a:tc>
                <a:tc>
                  <a:txBody>
                    <a:bodyPr/>
                    <a:lstStyle/>
                    <a:p>
                      <a:pPr algn="ctr"/>
                      <a:r>
                        <a:rPr lang="en-US" altLang="zh-CN" sz="1400" dirty="0">
                          <a:solidFill>
                            <a:schemeClr val="bg1"/>
                          </a:solidFill>
                          <a:ea typeface="微软雅黑" panose="020B0503020204020204" pitchFamily="34" charset="-122"/>
                        </a:rPr>
                        <a:t>NO.2</a:t>
                      </a:r>
                      <a:endParaRPr lang="zh-CN" altLang="en-US"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T="45714" marB="45714"/>
                </a:tc>
              </a:tr>
              <a:tr h="0">
                <a:tc gridSpan="2">
                  <a:txBody>
                    <a:bodyPr/>
                    <a:lstStyle/>
                    <a:p>
                      <a:pPr algn="l"/>
                      <a:r>
                        <a:rPr lang="zh-CN" altLang="en-US" sz="1200" dirty="0">
                          <a:solidFill>
                            <a:schemeClr val="bg1"/>
                          </a:solidFill>
                          <a:ea typeface="微软雅黑" panose="020B0503020204020204" pitchFamily="34" charset="-122"/>
                        </a:rPr>
                        <a:t>微软全球首席服务供应商、全球最具价值的服务供应商</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marT="45714" marB="45714"/>
                </a:tc>
                <a:tc hMerge="1">
                  <a:tcPr/>
                </a:tc>
              </a:tr>
              <a:tr h="0">
                <a:tc gridSpan="2">
                  <a:txBody>
                    <a:bodyPr/>
                    <a:lstStyle/>
                    <a:p>
                      <a:pPr algn="l"/>
                      <a:r>
                        <a:rPr lang="zh-CN" altLang="en-US" sz="1200" dirty="0">
                          <a:solidFill>
                            <a:schemeClr val="bg1"/>
                          </a:solidFill>
                          <a:ea typeface="微软雅黑" panose="020B0503020204020204" pitchFamily="34" charset="-122"/>
                        </a:rPr>
                        <a:t>腾讯游戏最大的服务供应商</a:t>
                      </a:r>
                      <a:endParaRPr lang="en-US" altLang="zh-CN" sz="1200" b="1" dirty="0">
                        <a:solidFill>
                          <a:schemeClr val="bg1"/>
                        </a:solidFill>
                        <a:latin typeface="微软雅黑" panose="020B0503020204020204" pitchFamily="34" charset="-122"/>
                        <a:ea typeface="微软雅黑" panose="020B0503020204020204" pitchFamily="34" charset="-122"/>
                      </a:endParaRPr>
                    </a:p>
                  </a:txBody>
                  <a:tcPr marT="45714" marB="45714"/>
                </a:tc>
                <a:tc hMerge="1">
                  <a:tcPr/>
                </a:tc>
              </a:tr>
            </a:tbl>
          </a:graphicData>
        </a:graphic>
      </p:graphicFrame>
      <p:sp>
        <p:nvSpPr>
          <p:cNvPr id="108" name="TextBox 31"/>
          <p:cNvSpPr txBox="1"/>
          <p:nvPr/>
        </p:nvSpPr>
        <p:spPr>
          <a:xfrm>
            <a:off x="7697948" y="4884186"/>
            <a:ext cx="1372616"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sym typeface="Wingdings" panose="05000000000000000000" pitchFamily="2" charset="2"/>
              </a:rPr>
              <a:t>公共服务</a:t>
            </a:r>
            <a:endParaRPr lang="zh-CN" altLang="en-US" b="1" dirty="0">
              <a:solidFill>
                <a:schemeClr val="bg1"/>
              </a:solidFill>
              <a:latin typeface="微软雅黑" panose="020B0503020204020204" pitchFamily="34" charset="-122"/>
              <a:ea typeface="微软雅黑" panose="020B0503020204020204" pitchFamily="34" charset="-122"/>
            </a:endParaRPr>
          </a:p>
        </p:txBody>
      </p:sp>
      <p:graphicFrame>
        <p:nvGraphicFramePr>
          <p:cNvPr id="109" name="表格 108"/>
          <p:cNvGraphicFramePr>
            <a:graphicFrameLocks noGrp="1"/>
          </p:cNvGraphicFramePr>
          <p:nvPr/>
        </p:nvGraphicFramePr>
        <p:xfrm>
          <a:off x="7055391" y="5303645"/>
          <a:ext cx="3208397" cy="1097232"/>
        </p:xfrm>
        <a:graphic>
          <a:graphicData uri="http://schemas.openxmlformats.org/drawingml/2006/table">
            <a:tbl>
              <a:tblPr firstRow="1" bandRow="1">
                <a:tableStyleId>{0E3FDE45-AF77-4B5C-9715-49D594BDF05E}</a:tableStyleId>
              </a:tblPr>
              <a:tblGrid>
                <a:gridCol w="2612040"/>
                <a:gridCol w="596357"/>
              </a:tblGrid>
              <a:tr h="0">
                <a:tc>
                  <a:txBody>
                    <a:bodyPr/>
                    <a:lstStyle/>
                    <a:p>
                      <a:pPr algn="l"/>
                      <a:r>
                        <a:rPr lang="zh-CN" altLang="en-US" sz="1200" dirty="0">
                          <a:solidFill>
                            <a:schemeClr val="bg1"/>
                          </a:solidFill>
                          <a:ea typeface="微软雅黑" panose="020B0503020204020204" pitchFamily="34" charset="-122"/>
                        </a:rPr>
                        <a:t>一卡通解决方案</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marT="45714" marB="45714" anchor="ctr"/>
                </a:tc>
                <a:tc>
                  <a:txBody>
                    <a:bodyPr/>
                    <a:lstStyle/>
                    <a:p>
                      <a:pPr algn="ctr"/>
                      <a:r>
                        <a:rPr lang="en-US" altLang="zh-CN" sz="1200" dirty="0">
                          <a:solidFill>
                            <a:schemeClr val="bg1"/>
                          </a:solidFill>
                          <a:ea typeface="微软雅黑" panose="020B0503020204020204" pitchFamily="34" charset="-122"/>
                        </a:rPr>
                        <a:t>NO.1</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txBody>
                  <a:tcPr marT="45714" marB="45714"/>
                </a:tc>
              </a:tr>
              <a:tr h="0">
                <a:tc gridSpan="2">
                  <a:txBody>
                    <a:bodyPr/>
                    <a:lstStyle/>
                    <a:p>
                      <a:pPr>
                        <a:spcBef>
                          <a:spcPts val="300"/>
                        </a:spcBef>
                      </a:pPr>
                      <a:r>
                        <a:rPr lang="zh-CN" altLang="en-US" sz="1200" kern="1200" dirty="0">
                          <a:solidFill>
                            <a:schemeClr val="bg1"/>
                          </a:solidFill>
                          <a:ea typeface="微软雅黑" panose="020B0503020204020204" pitchFamily="34" charset="-122"/>
                        </a:rPr>
                        <a:t>全国第一个城市交通一卡通支付清算系统</a:t>
                      </a:r>
                      <a:endParaRPr lang="en-US" altLang="zh-CN"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nchor="ctr"/>
                </a:tc>
                <a:tc hMerge="1">
                  <a:tcPr/>
                </a:tc>
              </a:tr>
              <a:tr h="0">
                <a:tc gridSpan="2">
                  <a:txBody>
                    <a:bodyPr/>
                    <a:lstStyle/>
                    <a:p>
                      <a:pPr algn="l"/>
                      <a:r>
                        <a:rPr lang="zh-CN" altLang="en-US" sz="1200" kern="1200" dirty="0">
                          <a:solidFill>
                            <a:schemeClr val="bg1"/>
                          </a:solidFill>
                          <a:ea typeface="微软雅黑" panose="020B0503020204020204" pitchFamily="34" charset="-122"/>
                        </a:rPr>
                        <a:t>城市轨道交通一票换乘支付系统</a:t>
                      </a:r>
                      <a:endParaRPr lang="zh-CN" altLang="en-US" sz="1200" b="1" kern="1200" dirty="0">
                        <a:solidFill>
                          <a:schemeClr val="bg1"/>
                        </a:solidFill>
                        <a:latin typeface="微软雅黑" panose="020B0503020204020204" pitchFamily="34" charset="-122"/>
                        <a:ea typeface="微软雅黑" panose="020B0503020204020204" pitchFamily="34" charset="-122"/>
                        <a:cs typeface="+mn-cs"/>
                      </a:endParaRPr>
                    </a:p>
                  </a:txBody>
                  <a:tcPr marT="45714" marB="45714" anchor="ctr"/>
                </a:tc>
                <a:tc hMerge="1">
                  <a:tcPr/>
                </a:tc>
              </a:tr>
              <a:tr h="0">
                <a:tc gridSpan="2">
                  <a:txBody>
                    <a:bodyPr/>
                    <a:lstStyle/>
                    <a:p>
                      <a:pPr algn="l"/>
                      <a:r>
                        <a:rPr lang="zh-CN" altLang="en-US" sz="1200" dirty="0">
                          <a:solidFill>
                            <a:schemeClr val="bg1"/>
                          </a:solidFill>
                          <a:ea typeface="微软雅黑" panose="020B0503020204020204" pitchFamily="34" charset="-122"/>
                        </a:rPr>
                        <a:t>自动售检票系统</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marT="45714" marB="45714" anchor="ctr"/>
                </a:tc>
                <a:tc hMerge="1">
                  <a:tcPr/>
                </a:tc>
              </a:tr>
            </a:tbl>
          </a:graphicData>
        </a:graphic>
      </p:graphicFrame>
      <p:sp>
        <p:nvSpPr>
          <p:cNvPr id="111" name="TextBox 37"/>
          <p:cNvSpPr txBox="1"/>
          <p:nvPr/>
        </p:nvSpPr>
        <p:spPr>
          <a:xfrm>
            <a:off x="5217376" y="644734"/>
            <a:ext cx="1146542" cy="370041"/>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电信</a:t>
            </a:r>
            <a:endParaRPr lang="zh-CN" altLang="en-US" b="1" dirty="0">
              <a:solidFill>
                <a:schemeClr val="bg1"/>
              </a:solidFill>
              <a:latin typeface="微软雅黑" panose="020B0503020204020204" pitchFamily="34" charset="-122"/>
              <a:ea typeface="微软雅黑" panose="020B0503020204020204" pitchFamily="34" charset="-122"/>
            </a:endParaRPr>
          </a:p>
        </p:txBody>
      </p:sp>
      <p:graphicFrame>
        <p:nvGraphicFramePr>
          <p:cNvPr id="112" name="表格 111"/>
          <p:cNvGraphicFramePr>
            <a:graphicFrameLocks noGrp="1"/>
          </p:cNvGraphicFramePr>
          <p:nvPr/>
        </p:nvGraphicFramePr>
        <p:xfrm>
          <a:off x="4567370" y="1096451"/>
          <a:ext cx="3352696" cy="853404"/>
        </p:xfrm>
        <a:graphic>
          <a:graphicData uri="http://schemas.openxmlformats.org/drawingml/2006/table">
            <a:tbl>
              <a:tblPr firstRow="1" bandRow="1">
                <a:tableStyleId>{0E3FDE45-AF77-4B5C-9715-49D594BDF05E}</a:tableStyleId>
              </a:tblPr>
              <a:tblGrid>
                <a:gridCol w="2752739"/>
                <a:gridCol w="599957"/>
              </a:tblGrid>
              <a:tr h="0">
                <a:tc>
                  <a:txBody>
                    <a:bodyPr/>
                    <a:lstStyle/>
                    <a:p>
                      <a:pPr algn="l"/>
                      <a:r>
                        <a:rPr lang="zh-CN" altLang="en-US" sz="1200" dirty="0">
                          <a:solidFill>
                            <a:schemeClr val="bg1"/>
                          </a:solidFill>
                          <a:ea typeface="微软雅黑" panose="020B0503020204020204" pitchFamily="34" charset="-122"/>
                        </a:rPr>
                        <a:t>移动客户端应用程序开发和适配服务</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marT="45714" marB="45714"/>
                </a:tc>
                <a:tc>
                  <a:txBody>
                    <a:bodyPr/>
                    <a:lstStyle/>
                    <a:p>
                      <a:pPr algn="ctr"/>
                      <a:r>
                        <a:rPr lang="en-US" altLang="zh-CN" sz="1400" dirty="0">
                          <a:solidFill>
                            <a:schemeClr val="bg1"/>
                          </a:solidFill>
                          <a:ea typeface="微软雅黑" panose="020B0503020204020204" pitchFamily="34" charset="-122"/>
                        </a:rPr>
                        <a:t>No.1</a:t>
                      </a:r>
                      <a:endParaRPr lang="zh-CN" altLang="en-US" sz="1400" b="1" dirty="0">
                        <a:solidFill>
                          <a:schemeClr val="bg1"/>
                        </a:solidFill>
                        <a:latin typeface="微软雅黑" panose="020B0503020204020204" pitchFamily="34" charset="-122"/>
                        <a:ea typeface="微软雅黑" panose="020B0503020204020204" pitchFamily="34" charset="-122"/>
                      </a:endParaRPr>
                    </a:p>
                  </a:txBody>
                  <a:tcPr marT="45714" marB="45714" anchor="ctr"/>
                </a:tc>
              </a:tr>
              <a:tr h="0">
                <a:tc gridSpan="2">
                  <a:txBody>
                    <a:bodyPr/>
                    <a:lstStyle/>
                    <a:p>
                      <a:pPr algn="l"/>
                      <a:r>
                        <a:rPr lang="zh-CN" altLang="en-US" sz="1200" dirty="0">
                          <a:solidFill>
                            <a:schemeClr val="bg1"/>
                          </a:solidFill>
                          <a:ea typeface="微软雅黑" panose="020B0503020204020204" pitchFamily="34" charset="-122"/>
                        </a:rPr>
                        <a:t>中国移动的互联网业务核心供应商</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marT="45714" marB="45714"/>
                </a:tc>
                <a:tc hMerge="1">
                  <a:tcPr anchor="ctr"/>
                </a:tc>
              </a:tr>
              <a:tr h="0">
                <a:tc gridSpan="2">
                  <a:txBody>
                    <a:bodyPr/>
                    <a:lstStyle/>
                    <a:p>
                      <a:pPr algn="l"/>
                      <a:r>
                        <a:rPr lang="zh-CN" altLang="en-US" sz="1200" dirty="0">
                          <a:solidFill>
                            <a:schemeClr val="bg1"/>
                          </a:solidFill>
                          <a:ea typeface="微软雅黑" panose="020B0503020204020204" pitchFamily="34" charset="-122"/>
                        </a:rPr>
                        <a:t>华为最大的</a:t>
                      </a:r>
                      <a:r>
                        <a:rPr lang="en-US" altLang="zh-CN" sz="1200" dirty="0">
                          <a:solidFill>
                            <a:schemeClr val="bg1"/>
                          </a:solidFill>
                          <a:ea typeface="微软雅黑" panose="020B0503020204020204" pitchFamily="34" charset="-122"/>
                        </a:rPr>
                        <a:t>IT</a:t>
                      </a:r>
                      <a:r>
                        <a:rPr lang="zh-CN" altLang="en-US" sz="1200" dirty="0">
                          <a:solidFill>
                            <a:schemeClr val="bg1"/>
                          </a:solidFill>
                          <a:ea typeface="微软雅黑" panose="020B0503020204020204" pitchFamily="34" charset="-122"/>
                        </a:rPr>
                        <a:t>服务供应商</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marT="45714" marB="45714"/>
                </a:tc>
                <a:tc hMerge="1">
                  <a:tcPr anchor="ctr"/>
                </a:tc>
              </a:tr>
            </a:tbl>
          </a:graphicData>
        </a:graphic>
      </p:graphicFrame>
      <p:sp>
        <p:nvSpPr>
          <p:cNvPr id="114" name="KSO_Shape"/>
          <p:cNvSpPr/>
          <p:nvPr/>
        </p:nvSpPr>
        <p:spPr bwMode="auto">
          <a:xfrm>
            <a:off x="2930739" y="1703668"/>
            <a:ext cx="398260" cy="48861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a typeface="微软雅黑" panose="020B0503020204020204" pitchFamily="34" charset="-122"/>
            </a:endParaRPr>
          </a:p>
        </p:txBody>
      </p:sp>
      <p:sp>
        <p:nvSpPr>
          <p:cNvPr id="115" name="KSO_Shape"/>
          <p:cNvSpPr/>
          <p:nvPr/>
        </p:nvSpPr>
        <p:spPr bwMode="auto">
          <a:xfrm>
            <a:off x="4691922" y="617500"/>
            <a:ext cx="441415" cy="382685"/>
          </a:xfrm>
          <a:custGeom>
            <a:avLst/>
            <a:gdLst/>
            <a:ahLst/>
            <a:cxnLst/>
            <a:rect l="0" t="0" r="r" b="b"/>
            <a:pathLst>
              <a:path w="1903412" h="1563688">
                <a:moveTo>
                  <a:pt x="872180" y="1544638"/>
                </a:moveTo>
                <a:lnTo>
                  <a:pt x="875675" y="1544638"/>
                </a:lnTo>
                <a:lnTo>
                  <a:pt x="1859905" y="1544638"/>
                </a:lnTo>
                <a:lnTo>
                  <a:pt x="1863400" y="1544638"/>
                </a:lnTo>
                <a:lnTo>
                  <a:pt x="1866577" y="1545233"/>
                </a:lnTo>
                <a:lnTo>
                  <a:pt x="1869118" y="1545829"/>
                </a:lnTo>
                <a:lnTo>
                  <a:pt x="1871660" y="1546722"/>
                </a:lnTo>
                <a:lnTo>
                  <a:pt x="1873884" y="1547912"/>
                </a:lnTo>
                <a:lnTo>
                  <a:pt x="1875154" y="1549103"/>
                </a:lnTo>
                <a:lnTo>
                  <a:pt x="1876107" y="1550591"/>
                </a:lnTo>
                <a:lnTo>
                  <a:pt x="1876425" y="1552079"/>
                </a:lnTo>
                <a:lnTo>
                  <a:pt x="1876425" y="1555651"/>
                </a:lnTo>
                <a:lnTo>
                  <a:pt x="1876107" y="1557140"/>
                </a:lnTo>
                <a:lnTo>
                  <a:pt x="1875154" y="1558926"/>
                </a:lnTo>
                <a:lnTo>
                  <a:pt x="1873884" y="1560116"/>
                </a:lnTo>
                <a:lnTo>
                  <a:pt x="1871660" y="1561307"/>
                </a:lnTo>
                <a:lnTo>
                  <a:pt x="1869118" y="1562200"/>
                </a:lnTo>
                <a:lnTo>
                  <a:pt x="1866577" y="1563093"/>
                </a:lnTo>
                <a:lnTo>
                  <a:pt x="1863400" y="1563390"/>
                </a:lnTo>
                <a:lnTo>
                  <a:pt x="1859905" y="1563688"/>
                </a:lnTo>
                <a:lnTo>
                  <a:pt x="875675" y="1563688"/>
                </a:lnTo>
                <a:lnTo>
                  <a:pt x="872180" y="1563390"/>
                </a:lnTo>
                <a:lnTo>
                  <a:pt x="869003" y="1563093"/>
                </a:lnTo>
                <a:lnTo>
                  <a:pt x="866144" y="1562200"/>
                </a:lnTo>
                <a:lnTo>
                  <a:pt x="863603" y="1561307"/>
                </a:lnTo>
                <a:lnTo>
                  <a:pt x="861696" y="1560116"/>
                </a:lnTo>
                <a:lnTo>
                  <a:pt x="860108" y="1558926"/>
                </a:lnTo>
                <a:lnTo>
                  <a:pt x="859155" y="1557140"/>
                </a:lnTo>
                <a:lnTo>
                  <a:pt x="858837" y="1555651"/>
                </a:lnTo>
                <a:lnTo>
                  <a:pt x="858837" y="1552079"/>
                </a:lnTo>
                <a:lnTo>
                  <a:pt x="859155" y="1550591"/>
                </a:lnTo>
                <a:lnTo>
                  <a:pt x="860108" y="1549103"/>
                </a:lnTo>
                <a:lnTo>
                  <a:pt x="861696" y="1547912"/>
                </a:lnTo>
                <a:lnTo>
                  <a:pt x="863603" y="1546722"/>
                </a:lnTo>
                <a:lnTo>
                  <a:pt x="866144" y="1545829"/>
                </a:lnTo>
                <a:lnTo>
                  <a:pt x="869003" y="1545233"/>
                </a:lnTo>
                <a:lnTo>
                  <a:pt x="872180" y="1544638"/>
                </a:lnTo>
                <a:close/>
                <a:moveTo>
                  <a:pt x="1255848" y="1415770"/>
                </a:moveTo>
                <a:lnTo>
                  <a:pt x="1252677" y="1416407"/>
                </a:lnTo>
                <a:lnTo>
                  <a:pt x="1249823" y="1417361"/>
                </a:lnTo>
                <a:lnTo>
                  <a:pt x="1247286" y="1419271"/>
                </a:lnTo>
                <a:lnTo>
                  <a:pt x="1245383" y="1420862"/>
                </a:lnTo>
                <a:lnTo>
                  <a:pt x="1243797" y="1422771"/>
                </a:lnTo>
                <a:lnTo>
                  <a:pt x="1242529" y="1424680"/>
                </a:lnTo>
                <a:lnTo>
                  <a:pt x="1242212" y="1426908"/>
                </a:lnTo>
                <a:lnTo>
                  <a:pt x="1235235" y="1522691"/>
                </a:lnTo>
                <a:lnTo>
                  <a:pt x="1235235" y="1525237"/>
                </a:lnTo>
                <a:lnTo>
                  <a:pt x="1236186" y="1527146"/>
                </a:lnTo>
                <a:lnTo>
                  <a:pt x="1237772" y="1529056"/>
                </a:lnTo>
                <a:lnTo>
                  <a:pt x="1239675" y="1530647"/>
                </a:lnTo>
                <a:lnTo>
                  <a:pt x="1242212" y="1532238"/>
                </a:lnTo>
                <a:lnTo>
                  <a:pt x="1245066" y="1533193"/>
                </a:lnTo>
                <a:lnTo>
                  <a:pt x="1247920" y="1533829"/>
                </a:lnTo>
                <a:lnTo>
                  <a:pt x="1251408" y="1534147"/>
                </a:lnTo>
                <a:lnTo>
                  <a:pt x="1488299" y="1535738"/>
                </a:lnTo>
                <a:lnTo>
                  <a:pt x="1491787" y="1535738"/>
                </a:lnTo>
                <a:lnTo>
                  <a:pt x="1494641" y="1535102"/>
                </a:lnTo>
                <a:lnTo>
                  <a:pt x="1497813" y="1533829"/>
                </a:lnTo>
                <a:lnTo>
                  <a:pt x="1500032" y="1532556"/>
                </a:lnTo>
                <a:lnTo>
                  <a:pt x="1502252" y="1530965"/>
                </a:lnTo>
                <a:lnTo>
                  <a:pt x="1503521" y="1529056"/>
                </a:lnTo>
                <a:lnTo>
                  <a:pt x="1504472" y="1526828"/>
                </a:lnTo>
                <a:lnTo>
                  <a:pt x="1504789" y="1524601"/>
                </a:lnTo>
                <a:lnTo>
                  <a:pt x="1499715" y="1428181"/>
                </a:lnTo>
                <a:lnTo>
                  <a:pt x="1499398" y="1425953"/>
                </a:lnTo>
                <a:lnTo>
                  <a:pt x="1498130" y="1424044"/>
                </a:lnTo>
                <a:lnTo>
                  <a:pt x="1496227" y="1422134"/>
                </a:lnTo>
                <a:lnTo>
                  <a:pt x="1494324" y="1420543"/>
                </a:lnTo>
                <a:lnTo>
                  <a:pt x="1491787" y="1418952"/>
                </a:lnTo>
                <a:lnTo>
                  <a:pt x="1489250" y="1417679"/>
                </a:lnTo>
                <a:lnTo>
                  <a:pt x="1486396" y="1417043"/>
                </a:lnTo>
                <a:lnTo>
                  <a:pt x="1483225" y="1416725"/>
                </a:lnTo>
                <a:lnTo>
                  <a:pt x="1259019" y="1415770"/>
                </a:lnTo>
                <a:lnTo>
                  <a:pt x="1255848" y="1415770"/>
                </a:lnTo>
                <a:close/>
                <a:moveTo>
                  <a:pt x="1699820" y="1377902"/>
                </a:moveTo>
                <a:lnTo>
                  <a:pt x="1703942" y="1405269"/>
                </a:lnTo>
                <a:lnTo>
                  <a:pt x="1750876" y="1405587"/>
                </a:lnTo>
                <a:lnTo>
                  <a:pt x="1746437" y="1378220"/>
                </a:lnTo>
                <a:lnTo>
                  <a:pt x="1699820" y="1377902"/>
                </a:lnTo>
                <a:close/>
                <a:moveTo>
                  <a:pt x="1636078" y="1377902"/>
                </a:moveTo>
                <a:lnTo>
                  <a:pt x="1639249" y="1404951"/>
                </a:lnTo>
                <a:lnTo>
                  <a:pt x="1686183" y="1405269"/>
                </a:lnTo>
                <a:lnTo>
                  <a:pt x="1682378" y="1377902"/>
                </a:lnTo>
                <a:lnTo>
                  <a:pt x="1636078" y="1377902"/>
                </a:lnTo>
                <a:close/>
                <a:moveTo>
                  <a:pt x="1572019" y="1377584"/>
                </a:moveTo>
                <a:lnTo>
                  <a:pt x="1574239" y="1404633"/>
                </a:lnTo>
                <a:lnTo>
                  <a:pt x="1621490" y="1404951"/>
                </a:lnTo>
                <a:lnTo>
                  <a:pt x="1618636" y="1377584"/>
                </a:lnTo>
                <a:lnTo>
                  <a:pt x="1572019" y="1377584"/>
                </a:lnTo>
                <a:close/>
                <a:moveTo>
                  <a:pt x="1507960" y="1377266"/>
                </a:moveTo>
                <a:lnTo>
                  <a:pt x="1509546" y="1404314"/>
                </a:lnTo>
                <a:lnTo>
                  <a:pt x="1556797" y="1404633"/>
                </a:lnTo>
                <a:lnTo>
                  <a:pt x="1554577" y="1377266"/>
                </a:lnTo>
                <a:lnTo>
                  <a:pt x="1507960" y="1377266"/>
                </a:lnTo>
                <a:close/>
                <a:moveTo>
                  <a:pt x="1443902" y="1376948"/>
                </a:moveTo>
                <a:lnTo>
                  <a:pt x="1444853" y="1403996"/>
                </a:lnTo>
                <a:lnTo>
                  <a:pt x="1491787" y="1403996"/>
                </a:lnTo>
                <a:lnTo>
                  <a:pt x="1490519" y="1377266"/>
                </a:lnTo>
                <a:lnTo>
                  <a:pt x="1443902" y="1376948"/>
                </a:lnTo>
                <a:close/>
                <a:moveTo>
                  <a:pt x="1380160" y="1376629"/>
                </a:moveTo>
                <a:lnTo>
                  <a:pt x="1379843" y="1403678"/>
                </a:lnTo>
                <a:lnTo>
                  <a:pt x="1426777" y="1403996"/>
                </a:lnTo>
                <a:lnTo>
                  <a:pt x="1426460" y="1376948"/>
                </a:lnTo>
                <a:lnTo>
                  <a:pt x="1380160" y="1376629"/>
                </a:lnTo>
                <a:close/>
                <a:moveTo>
                  <a:pt x="1316101" y="1376311"/>
                </a:moveTo>
                <a:lnTo>
                  <a:pt x="1315150" y="1403360"/>
                </a:lnTo>
                <a:lnTo>
                  <a:pt x="1362401" y="1403360"/>
                </a:lnTo>
                <a:lnTo>
                  <a:pt x="1362718" y="1376629"/>
                </a:lnTo>
                <a:lnTo>
                  <a:pt x="1316101" y="1376311"/>
                </a:lnTo>
                <a:close/>
                <a:moveTo>
                  <a:pt x="1252043" y="1375993"/>
                </a:moveTo>
                <a:lnTo>
                  <a:pt x="1250140" y="1403041"/>
                </a:lnTo>
                <a:lnTo>
                  <a:pt x="1297391" y="1403041"/>
                </a:lnTo>
                <a:lnTo>
                  <a:pt x="1298660" y="1376311"/>
                </a:lnTo>
                <a:lnTo>
                  <a:pt x="1252043" y="1375993"/>
                </a:lnTo>
                <a:close/>
                <a:moveTo>
                  <a:pt x="1188301" y="1375675"/>
                </a:moveTo>
                <a:lnTo>
                  <a:pt x="1185764" y="1402723"/>
                </a:lnTo>
                <a:lnTo>
                  <a:pt x="1232698" y="1402723"/>
                </a:lnTo>
                <a:lnTo>
                  <a:pt x="1234601" y="1375993"/>
                </a:lnTo>
                <a:lnTo>
                  <a:pt x="1188301" y="1375675"/>
                </a:lnTo>
                <a:close/>
                <a:moveTo>
                  <a:pt x="1124242" y="1375356"/>
                </a:moveTo>
                <a:lnTo>
                  <a:pt x="1120754" y="1402405"/>
                </a:lnTo>
                <a:lnTo>
                  <a:pt x="1167688" y="1402405"/>
                </a:lnTo>
                <a:lnTo>
                  <a:pt x="1170859" y="1375675"/>
                </a:lnTo>
                <a:lnTo>
                  <a:pt x="1124242" y="1375356"/>
                </a:lnTo>
                <a:close/>
                <a:moveTo>
                  <a:pt x="1060183" y="1375038"/>
                </a:moveTo>
                <a:lnTo>
                  <a:pt x="1056061" y="1402087"/>
                </a:lnTo>
                <a:lnTo>
                  <a:pt x="1102995" y="1402087"/>
                </a:lnTo>
                <a:lnTo>
                  <a:pt x="1106800" y="1375356"/>
                </a:lnTo>
                <a:lnTo>
                  <a:pt x="1060183" y="1375038"/>
                </a:lnTo>
                <a:close/>
                <a:moveTo>
                  <a:pt x="996442" y="1374720"/>
                </a:moveTo>
                <a:lnTo>
                  <a:pt x="991051" y="1401769"/>
                </a:lnTo>
                <a:lnTo>
                  <a:pt x="1038302" y="1401769"/>
                </a:lnTo>
                <a:lnTo>
                  <a:pt x="1042742" y="1375038"/>
                </a:lnTo>
                <a:lnTo>
                  <a:pt x="996442" y="1374720"/>
                </a:lnTo>
                <a:close/>
                <a:moveTo>
                  <a:pt x="394079" y="1340803"/>
                </a:moveTo>
                <a:lnTo>
                  <a:pt x="364253" y="1348105"/>
                </a:lnTo>
                <a:lnTo>
                  <a:pt x="354734" y="1351280"/>
                </a:lnTo>
                <a:lnTo>
                  <a:pt x="367743" y="1359853"/>
                </a:lnTo>
                <a:lnTo>
                  <a:pt x="380752" y="1368743"/>
                </a:lnTo>
                <a:lnTo>
                  <a:pt x="393761" y="1376998"/>
                </a:lnTo>
                <a:lnTo>
                  <a:pt x="407088" y="1385571"/>
                </a:lnTo>
                <a:lnTo>
                  <a:pt x="420414" y="1393191"/>
                </a:lnTo>
                <a:lnTo>
                  <a:pt x="434375" y="1400493"/>
                </a:lnTo>
                <a:lnTo>
                  <a:pt x="448336" y="1408113"/>
                </a:lnTo>
                <a:lnTo>
                  <a:pt x="462297" y="1415098"/>
                </a:lnTo>
                <a:lnTo>
                  <a:pt x="453095" y="1406526"/>
                </a:lnTo>
                <a:lnTo>
                  <a:pt x="444528" y="1397636"/>
                </a:lnTo>
                <a:lnTo>
                  <a:pt x="435644" y="1389063"/>
                </a:lnTo>
                <a:lnTo>
                  <a:pt x="427077" y="1379538"/>
                </a:lnTo>
                <a:lnTo>
                  <a:pt x="418510" y="1370331"/>
                </a:lnTo>
                <a:lnTo>
                  <a:pt x="410261" y="1360488"/>
                </a:lnTo>
                <a:lnTo>
                  <a:pt x="402011" y="1350963"/>
                </a:lnTo>
                <a:lnTo>
                  <a:pt x="394079" y="1340803"/>
                </a:lnTo>
                <a:close/>
                <a:moveTo>
                  <a:pt x="1694111" y="1340353"/>
                </a:moveTo>
                <a:lnTo>
                  <a:pt x="1698234" y="1367401"/>
                </a:lnTo>
                <a:lnTo>
                  <a:pt x="1744534" y="1367719"/>
                </a:lnTo>
                <a:lnTo>
                  <a:pt x="1739777" y="1340671"/>
                </a:lnTo>
                <a:lnTo>
                  <a:pt x="1694111" y="1340353"/>
                </a:lnTo>
                <a:close/>
                <a:moveTo>
                  <a:pt x="1631321" y="1340034"/>
                </a:moveTo>
                <a:lnTo>
                  <a:pt x="1634809" y="1367083"/>
                </a:lnTo>
                <a:lnTo>
                  <a:pt x="1680792" y="1367401"/>
                </a:lnTo>
                <a:lnTo>
                  <a:pt x="1676987" y="1340353"/>
                </a:lnTo>
                <a:lnTo>
                  <a:pt x="1631321" y="1340034"/>
                </a:lnTo>
                <a:close/>
                <a:moveTo>
                  <a:pt x="1568531" y="1339716"/>
                </a:moveTo>
                <a:lnTo>
                  <a:pt x="1571068" y="1366765"/>
                </a:lnTo>
                <a:lnTo>
                  <a:pt x="1617051" y="1367083"/>
                </a:lnTo>
                <a:lnTo>
                  <a:pt x="1614196" y="1340034"/>
                </a:lnTo>
                <a:lnTo>
                  <a:pt x="1568531" y="1339716"/>
                </a:lnTo>
                <a:close/>
                <a:moveTo>
                  <a:pt x="1505741" y="1339716"/>
                </a:moveTo>
                <a:lnTo>
                  <a:pt x="1507326" y="1366765"/>
                </a:lnTo>
                <a:lnTo>
                  <a:pt x="1553626" y="1366765"/>
                </a:lnTo>
                <a:lnTo>
                  <a:pt x="1551406" y="1339716"/>
                </a:lnTo>
                <a:lnTo>
                  <a:pt x="1505741" y="1339716"/>
                </a:lnTo>
                <a:close/>
                <a:moveTo>
                  <a:pt x="1442950" y="1339398"/>
                </a:moveTo>
                <a:lnTo>
                  <a:pt x="1443585" y="1366128"/>
                </a:lnTo>
                <a:lnTo>
                  <a:pt x="1489884" y="1366128"/>
                </a:lnTo>
                <a:lnTo>
                  <a:pt x="1488616" y="1339398"/>
                </a:lnTo>
                <a:lnTo>
                  <a:pt x="1442950" y="1339398"/>
                </a:lnTo>
                <a:close/>
                <a:moveTo>
                  <a:pt x="1380160" y="1339080"/>
                </a:moveTo>
                <a:lnTo>
                  <a:pt x="1380160" y="1365810"/>
                </a:lnTo>
                <a:lnTo>
                  <a:pt x="1426143" y="1365810"/>
                </a:lnTo>
                <a:lnTo>
                  <a:pt x="1425826" y="1339398"/>
                </a:lnTo>
                <a:lnTo>
                  <a:pt x="1380160" y="1339080"/>
                </a:lnTo>
                <a:close/>
                <a:moveTo>
                  <a:pt x="1317370" y="1338761"/>
                </a:moveTo>
                <a:lnTo>
                  <a:pt x="1316418" y="1365492"/>
                </a:lnTo>
                <a:lnTo>
                  <a:pt x="1362718" y="1365492"/>
                </a:lnTo>
                <a:lnTo>
                  <a:pt x="1363035" y="1339080"/>
                </a:lnTo>
                <a:lnTo>
                  <a:pt x="1317370" y="1338761"/>
                </a:lnTo>
                <a:close/>
                <a:moveTo>
                  <a:pt x="1254897" y="1338443"/>
                </a:moveTo>
                <a:lnTo>
                  <a:pt x="1252677" y="1365174"/>
                </a:lnTo>
                <a:lnTo>
                  <a:pt x="1298977" y="1365492"/>
                </a:lnTo>
                <a:lnTo>
                  <a:pt x="1300245" y="1338761"/>
                </a:lnTo>
                <a:lnTo>
                  <a:pt x="1254897" y="1338443"/>
                </a:lnTo>
                <a:close/>
                <a:moveTo>
                  <a:pt x="1192106" y="1338443"/>
                </a:moveTo>
                <a:lnTo>
                  <a:pt x="1189252" y="1364855"/>
                </a:lnTo>
                <a:lnTo>
                  <a:pt x="1235235" y="1365174"/>
                </a:lnTo>
                <a:lnTo>
                  <a:pt x="1237772" y="1338443"/>
                </a:lnTo>
                <a:lnTo>
                  <a:pt x="1192106" y="1338443"/>
                </a:lnTo>
                <a:close/>
                <a:moveTo>
                  <a:pt x="1128999" y="1338125"/>
                </a:moveTo>
                <a:lnTo>
                  <a:pt x="1125511" y="1364537"/>
                </a:lnTo>
                <a:lnTo>
                  <a:pt x="1172128" y="1364855"/>
                </a:lnTo>
                <a:lnTo>
                  <a:pt x="1174665" y="1338125"/>
                </a:lnTo>
                <a:lnTo>
                  <a:pt x="1128999" y="1338125"/>
                </a:lnTo>
                <a:close/>
                <a:moveTo>
                  <a:pt x="1066526" y="1337807"/>
                </a:moveTo>
                <a:lnTo>
                  <a:pt x="1061769" y="1364219"/>
                </a:lnTo>
                <a:lnTo>
                  <a:pt x="1108386" y="1364537"/>
                </a:lnTo>
                <a:lnTo>
                  <a:pt x="1111874" y="1338125"/>
                </a:lnTo>
                <a:lnTo>
                  <a:pt x="1066526" y="1337807"/>
                </a:lnTo>
                <a:close/>
                <a:moveTo>
                  <a:pt x="1003419" y="1337489"/>
                </a:moveTo>
                <a:lnTo>
                  <a:pt x="998345" y="1363901"/>
                </a:lnTo>
                <a:lnTo>
                  <a:pt x="1044644" y="1364219"/>
                </a:lnTo>
                <a:lnTo>
                  <a:pt x="1049401" y="1337807"/>
                </a:lnTo>
                <a:lnTo>
                  <a:pt x="1003419" y="1337489"/>
                </a:lnTo>
                <a:close/>
                <a:moveTo>
                  <a:pt x="538764" y="1314450"/>
                </a:moveTo>
                <a:lnTo>
                  <a:pt x="518458" y="1317308"/>
                </a:lnTo>
                <a:lnTo>
                  <a:pt x="498468" y="1320165"/>
                </a:lnTo>
                <a:lnTo>
                  <a:pt x="478479" y="1323340"/>
                </a:lnTo>
                <a:lnTo>
                  <a:pt x="458807" y="1326833"/>
                </a:lnTo>
                <a:lnTo>
                  <a:pt x="467691" y="1336675"/>
                </a:lnTo>
                <a:lnTo>
                  <a:pt x="476258" y="1346200"/>
                </a:lnTo>
                <a:lnTo>
                  <a:pt x="485142" y="1355408"/>
                </a:lnTo>
                <a:lnTo>
                  <a:pt x="494343" y="1364298"/>
                </a:lnTo>
                <a:lnTo>
                  <a:pt x="503228" y="1372871"/>
                </a:lnTo>
                <a:lnTo>
                  <a:pt x="512746" y="1381126"/>
                </a:lnTo>
                <a:lnTo>
                  <a:pt x="521948" y="1389381"/>
                </a:lnTo>
                <a:lnTo>
                  <a:pt x="531784" y="1397001"/>
                </a:lnTo>
                <a:lnTo>
                  <a:pt x="540986" y="1404621"/>
                </a:lnTo>
                <a:lnTo>
                  <a:pt x="551139" y="1411606"/>
                </a:lnTo>
                <a:lnTo>
                  <a:pt x="560658" y="1418273"/>
                </a:lnTo>
                <a:lnTo>
                  <a:pt x="570811" y="1424941"/>
                </a:lnTo>
                <a:lnTo>
                  <a:pt x="580965" y="1430973"/>
                </a:lnTo>
                <a:lnTo>
                  <a:pt x="591118" y="1437323"/>
                </a:lnTo>
                <a:lnTo>
                  <a:pt x="601589" y="1442721"/>
                </a:lnTo>
                <a:lnTo>
                  <a:pt x="611742" y="1447801"/>
                </a:lnTo>
                <a:lnTo>
                  <a:pt x="601589" y="1433831"/>
                </a:lnTo>
                <a:lnTo>
                  <a:pt x="591753" y="1419226"/>
                </a:lnTo>
                <a:lnTo>
                  <a:pt x="582234" y="1403351"/>
                </a:lnTo>
                <a:lnTo>
                  <a:pt x="573032" y="1387158"/>
                </a:lnTo>
                <a:lnTo>
                  <a:pt x="564148" y="1370013"/>
                </a:lnTo>
                <a:lnTo>
                  <a:pt x="555264" y="1352233"/>
                </a:lnTo>
                <a:lnTo>
                  <a:pt x="547014" y="1333500"/>
                </a:lnTo>
                <a:lnTo>
                  <a:pt x="538764" y="1314450"/>
                </a:lnTo>
                <a:close/>
                <a:moveTo>
                  <a:pt x="1688403" y="1302485"/>
                </a:moveTo>
                <a:lnTo>
                  <a:pt x="1692526" y="1329215"/>
                </a:lnTo>
                <a:lnTo>
                  <a:pt x="1737557" y="1329533"/>
                </a:lnTo>
                <a:lnTo>
                  <a:pt x="1733117" y="1302803"/>
                </a:lnTo>
                <a:lnTo>
                  <a:pt x="1688403" y="1302485"/>
                </a:lnTo>
                <a:close/>
                <a:moveTo>
                  <a:pt x="1626881" y="1302166"/>
                </a:moveTo>
                <a:lnTo>
                  <a:pt x="1630053" y="1329215"/>
                </a:lnTo>
                <a:lnTo>
                  <a:pt x="1675401" y="1329215"/>
                </a:lnTo>
                <a:lnTo>
                  <a:pt x="1671596" y="1302485"/>
                </a:lnTo>
                <a:lnTo>
                  <a:pt x="1626881" y="1302166"/>
                </a:lnTo>
                <a:close/>
                <a:moveTo>
                  <a:pt x="1565042" y="1302166"/>
                </a:moveTo>
                <a:lnTo>
                  <a:pt x="1567579" y="1328897"/>
                </a:lnTo>
                <a:lnTo>
                  <a:pt x="1612928" y="1329215"/>
                </a:lnTo>
                <a:lnTo>
                  <a:pt x="1610074" y="1302166"/>
                </a:lnTo>
                <a:lnTo>
                  <a:pt x="1565042" y="1302166"/>
                </a:lnTo>
                <a:close/>
                <a:moveTo>
                  <a:pt x="1503521" y="1301848"/>
                </a:moveTo>
                <a:lnTo>
                  <a:pt x="1505106" y="1328578"/>
                </a:lnTo>
                <a:lnTo>
                  <a:pt x="1550772" y="1328897"/>
                </a:lnTo>
                <a:lnTo>
                  <a:pt x="1548552" y="1302166"/>
                </a:lnTo>
                <a:lnTo>
                  <a:pt x="1503521" y="1301848"/>
                </a:lnTo>
                <a:close/>
                <a:moveTo>
                  <a:pt x="1441999" y="1301848"/>
                </a:moveTo>
                <a:lnTo>
                  <a:pt x="1442633" y="1328260"/>
                </a:lnTo>
                <a:lnTo>
                  <a:pt x="1487982" y="1328578"/>
                </a:lnTo>
                <a:lnTo>
                  <a:pt x="1486713" y="1301848"/>
                </a:lnTo>
                <a:lnTo>
                  <a:pt x="1441999" y="1301848"/>
                </a:lnTo>
                <a:close/>
                <a:moveTo>
                  <a:pt x="1380477" y="1301530"/>
                </a:moveTo>
                <a:lnTo>
                  <a:pt x="1380477" y="1328260"/>
                </a:lnTo>
                <a:lnTo>
                  <a:pt x="1425509" y="1328260"/>
                </a:lnTo>
                <a:lnTo>
                  <a:pt x="1425191" y="1301530"/>
                </a:lnTo>
                <a:lnTo>
                  <a:pt x="1380477" y="1301530"/>
                </a:lnTo>
                <a:close/>
                <a:moveTo>
                  <a:pt x="1318638" y="1301212"/>
                </a:moveTo>
                <a:lnTo>
                  <a:pt x="1317687" y="1327942"/>
                </a:lnTo>
                <a:lnTo>
                  <a:pt x="1363353" y="1328260"/>
                </a:lnTo>
                <a:lnTo>
                  <a:pt x="1363670" y="1301530"/>
                </a:lnTo>
                <a:lnTo>
                  <a:pt x="1318638" y="1301212"/>
                </a:lnTo>
                <a:close/>
                <a:moveTo>
                  <a:pt x="1257434" y="1301212"/>
                </a:moveTo>
                <a:lnTo>
                  <a:pt x="1255531" y="1327624"/>
                </a:lnTo>
                <a:lnTo>
                  <a:pt x="1300879" y="1327942"/>
                </a:lnTo>
                <a:lnTo>
                  <a:pt x="1301831" y="1301212"/>
                </a:lnTo>
                <a:lnTo>
                  <a:pt x="1257434" y="1301212"/>
                </a:lnTo>
                <a:close/>
                <a:moveTo>
                  <a:pt x="1195595" y="1300894"/>
                </a:moveTo>
                <a:lnTo>
                  <a:pt x="1193058" y="1327306"/>
                </a:lnTo>
                <a:lnTo>
                  <a:pt x="1238406" y="1327624"/>
                </a:lnTo>
                <a:lnTo>
                  <a:pt x="1240626" y="1300894"/>
                </a:lnTo>
                <a:lnTo>
                  <a:pt x="1195595" y="1300894"/>
                </a:lnTo>
                <a:close/>
                <a:moveTo>
                  <a:pt x="1134073" y="1300575"/>
                </a:moveTo>
                <a:lnTo>
                  <a:pt x="1130268" y="1327306"/>
                </a:lnTo>
                <a:lnTo>
                  <a:pt x="1175933" y="1327306"/>
                </a:lnTo>
                <a:lnTo>
                  <a:pt x="1178787" y="1300894"/>
                </a:lnTo>
                <a:lnTo>
                  <a:pt x="1134073" y="1300575"/>
                </a:lnTo>
                <a:close/>
                <a:moveTo>
                  <a:pt x="1072551" y="1300575"/>
                </a:moveTo>
                <a:lnTo>
                  <a:pt x="1068112" y="1326987"/>
                </a:lnTo>
                <a:lnTo>
                  <a:pt x="1113460" y="1326987"/>
                </a:lnTo>
                <a:lnTo>
                  <a:pt x="1117266" y="1300575"/>
                </a:lnTo>
                <a:lnTo>
                  <a:pt x="1072551" y="1300575"/>
                </a:lnTo>
                <a:close/>
                <a:moveTo>
                  <a:pt x="1010712" y="1300257"/>
                </a:moveTo>
                <a:lnTo>
                  <a:pt x="1005638" y="1326669"/>
                </a:lnTo>
                <a:lnTo>
                  <a:pt x="1050987" y="1326987"/>
                </a:lnTo>
                <a:lnTo>
                  <a:pt x="1055744" y="1300575"/>
                </a:lnTo>
                <a:lnTo>
                  <a:pt x="1010712" y="1300257"/>
                </a:lnTo>
                <a:close/>
                <a:moveTo>
                  <a:pt x="742467" y="1299528"/>
                </a:moveTo>
                <a:lnTo>
                  <a:pt x="705978" y="1300480"/>
                </a:lnTo>
                <a:lnTo>
                  <a:pt x="670124" y="1302068"/>
                </a:lnTo>
                <a:lnTo>
                  <a:pt x="634587" y="1304290"/>
                </a:lnTo>
                <a:lnTo>
                  <a:pt x="600002" y="1307148"/>
                </a:lnTo>
                <a:lnTo>
                  <a:pt x="608886" y="1327150"/>
                </a:lnTo>
                <a:lnTo>
                  <a:pt x="618088" y="1346518"/>
                </a:lnTo>
                <a:lnTo>
                  <a:pt x="627607" y="1364298"/>
                </a:lnTo>
                <a:lnTo>
                  <a:pt x="632683" y="1373188"/>
                </a:lnTo>
                <a:lnTo>
                  <a:pt x="637760" y="1381126"/>
                </a:lnTo>
                <a:lnTo>
                  <a:pt x="642519" y="1389381"/>
                </a:lnTo>
                <a:lnTo>
                  <a:pt x="647596" y="1397001"/>
                </a:lnTo>
                <a:lnTo>
                  <a:pt x="652673" y="1404621"/>
                </a:lnTo>
                <a:lnTo>
                  <a:pt x="657750" y="1411288"/>
                </a:lnTo>
                <a:lnTo>
                  <a:pt x="662826" y="1417956"/>
                </a:lnTo>
                <a:lnTo>
                  <a:pt x="668220" y="1424623"/>
                </a:lnTo>
                <a:lnTo>
                  <a:pt x="673614" y="1430656"/>
                </a:lnTo>
                <a:lnTo>
                  <a:pt x="678691" y="1436688"/>
                </a:lnTo>
                <a:lnTo>
                  <a:pt x="686941" y="1444626"/>
                </a:lnTo>
                <a:lnTo>
                  <a:pt x="694873" y="1451928"/>
                </a:lnTo>
                <a:lnTo>
                  <a:pt x="703123" y="1458913"/>
                </a:lnTo>
                <a:lnTo>
                  <a:pt x="711055" y="1464628"/>
                </a:lnTo>
                <a:lnTo>
                  <a:pt x="718987" y="1469708"/>
                </a:lnTo>
                <a:lnTo>
                  <a:pt x="726920" y="1474153"/>
                </a:lnTo>
                <a:lnTo>
                  <a:pt x="734535" y="1477963"/>
                </a:lnTo>
                <a:lnTo>
                  <a:pt x="742467" y="1480821"/>
                </a:lnTo>
                <a:lnTo>
                  <a:pt x="742467" y="1299528"/>
                </a:lnTo>
                <a:close/>
                <a:moveTo>
                  <a:pt x="1682695" y="1264935"/>
                </a:moveTo>
                <a:lnTo>
                  <a:pt x="1686818" y="1291665"/>
                </a:lnTo>
                <a:lnTo>
                  <a:pt x="1731215" y="1291665"/>
                </a:lnTo>
                <a:lnTo>
                  <a:pt x="1726775" y="1264935"/>
                </a:lnTo>
                <a:lnTo>
                  <a:pt x="1682695" y="1264935"/>
                </a:lnTo>
                <a:close/>
                <a:moveTo>
                  <a:pt x="1622442" y="1264617"/>
                </a:moveTo>
                <a:lnTo>
                  <a:pt x="1625613" y="1291347"/>
                </a:lnTo>
                <a:lnTo>
                  <a:pt x="1670327" y="1291665"/>
                </a:lnTo>
                <a:lnTo>
                  <a:pt x="1666205" y="1264617"/>
                </a:lnTo>
                <a:lnTo>
                  <a:pt x="1622442" y="1264617"/>
                </a:lnTo>
                <a:close/>
                <a:moveTo>
                  <a:pt x="1561871" y="1264617"/>
                </a:moveTo>
                <a:lnTo>
                  <a:pt x="1564091" y="1291347"/>
                </a:lnTo>
                <a:lnTo>
                  <a:pt x="1608805" y="1291347"/>
                </a:lnTo>
                <a:lnTo>
                  <a:pt x="1605951" y="1264617"/>
                </a:lnTo>
                <a:lnTo>
                  <a:pt x="1561871" y="1264617"/>
                </a:lnTo>
                <a:close/>
                <a:moveTo>
                  <a:pt x="1501618" y="1264298"/>
                </a:moveTo>
                <a:lnTo>
                  <a:pt x="1502886" y="1291029"/>
                </a:lnTo>
                <a:lnTo>
                  <a:pt x="1547284" y="1291029"/>
                </a:lnTo>
                <a:lnTo>
                  <a:pt x="1545381" y="1264298"/>
                </a:lnTo>
                <a:lnTo>
                  <a:pt x="1501618" y="1264298"/>
                </a:lnTo>
                <a:close/>
                <a:moveTo>
                  <a:pt x="1441048" y="1263980"/>
                </a:moveTo>
                <a:lnTo>
                  <a:pt x="1441682" y="1290711"/>
                </a:lnTo>
                <a:lnTo>
                  <a:pt x="1486396" y="1291029"/>
                </a:lnTo>
                <a:lnTo>
                  <a:pt x="1485128" y="1264298"/>
                </a:lnTo>
                <a:lnTo>
                  <a:pt x="1441048" y="1263980"/>
                </a:lnTo>
                <a:close/>
                <a:moveTo>
                  <a:pt x="1380794" y="1263980"/>
                </a:moveTo>
                <a:lnTo>
                  <a:pt x="1380477" y="1290711"/>
                </a:lnTo>
                <a:lnTo>
                  <a:pt x="1424874" y="1290711"/>
                </a:lnTo>
                <a:lnTo>
                  <a:pt x="1424557" y="1263980"/>
                </a:lnTo>
                <a:lnTo>
                  <a:pt x="1380794" y="1263980"/>
                </a:lnTo>
                <a:close/>
                <a:moveTo>
                  <a:pt x="1320224" y="1263662"/>
                </a:moveTo>
                <a:lnTo>
                  <a:pt x="1319273" y="1290392"/>
                </a:lnTo>
                <a:lnTo>
                  <a:pt x="1363670" y="1290711"/>
                </a:lnTo>
                <a:lnTo>
                  <a:pt x="1363987" y="1263980"/>
                </a:lnTo>
                <a:lnTo>
                  <a:pt x="1320224" y="1263662"/>
                </a:lnTo>
                <a:close/>
                <a:moveTo>
                  <a:pt x="1259654" y="1263662"/>
                </a:moveTo>
                <a:lnTo>
                  <a:pt x="1258068" y="1290392"/>
                </a:lnTo>
                <a:lnTo>
                  <a:pt x="1302465" y="1290392"/>
                </a:lnTo>
                <a:lnTo>
                  <a:pt x="1303416" y="1263662"/>
                </a:lnTo>
                <a:lnTo>
                  <a:pt x="1259654" y="1263662"/>
                </a:lnTo>
                <a:close/>
                <a:moveTo>
                  <a:pt x="1199083" y="1263344"/>
                </a:moveTo>
                <a:lnTo>
                  <a:pt x="1196546" y="1290074"/>
                </a:lnTo>
                <a:lnTo>
                  <a:pt x="1241260" y="1290392"/>
                </a:lnTo>
                <a:lnTo>
                  <a:pt x="1243163" y="1263662"/>
                </a:lnTo>
                <a:lnTo>
                  <a:pt x="1199083" y="1263344"/>
                </a:lnTo>
                <a:close/>
                <a:moveTo>
                  <a:pt x="1138830" y="1263344"/>
                </a:moveTo>
                <a:lnTo>
                  <a:pt x="1135659" y="1289756"/>
                </a:lnTo>
                <a:lnTo>
                  <a:pt x="1180056" y="1290074"/>
                </a:lnTo>
                <a:lnTo>
                  <a:pt x="1182593" y="1263344"/>
                </a:lnTo>
                <a:lnTo>
                  <a:pt x="1138830" y="1263344"/>
                </a:lnTo>
                <a:close/>
                <a:moveTo>
                  <a:pt x="1078259" y="1263026"/>
                </a:moveTo>
                <a:lnTo>
                  <a:pt x="1074137" y="1289756"/>
                </a:lnTo>
                <a:lnTo>
                  <a:pt x="1118851" y="1289756"/>
                </a:lnTo>
                <a:lnTo>
                  <a:pt x="1122339" y="1263344"/>
                </a:lnTo>
                <a:lnTo>
                  <a:pt x="1078259" y="1263026"/>
                </a:lnTo>
                <a:close/>
                <a:moveTo>
                  <a:pt x="1018006" y="1263026"/>
                </a:moveTo>
                <a:lnTo>
                  <a:pt x="1012615" y="1289438"/>
                </a:lnTo>
                <a:lnTo>
                  <a:pt x="1057329" y="1289756"/>
                </a:lnTo>
                <a:lnTo>
                  <a:pt x="1061769" y="1263026"/>
                </a:lnTo>
                <a:lnTo>
                  <a:pt x="1018006" y="1263026"/>
                </a:lnTo>
                <a:close/>
                <a:moveTo>
                  <a:pt x="1676987" y="1227067"/>
                </a:moveTo>
                <a:lnTo>
                  <a:pt x="1681109" y="1253797"/>
                </a:lnTo>
                <a:lnTo>
                  <a:pt x="1724872" y="1254115"/>
                </a:lnTo>
                <a:lnTo>
                  <a:pt x="1719798" y="1227067"/>
                </a:lnTo>
                <a:lnTo>
                  <a:pt x="1676987" y="1227067"/>
                </a:lnTo>
                <a:close/>
                <a:moveTo>
                  <a:pt x="1618002" y="1227067"/>
                </a:moveTo>
                <a:lnTo>
                  <a:pt x="1621173" y="1253797"/>
                </a:lnTo>
                <a:lnTo>
                  <a:pt x="1664619" y="1253797"/>
                </a:lnTo>
                <a:lnTo>
                  <a:pt x="1660813" y="1227067"/>
                </a:lnTo>
                <a:lnTo>
                  <a:pt x="1618002" y="1227067"/>
                </a:lnTo>
                <a:close/>
                <a:moveTo>
                  <a:pt x="1558383" y="1226431"/>
                </a:moveTo>
                <a:lnTo>
                  <a:pt x="1560920" y="1253479"/>
                </a:lnTo>
                <a:lnTo>
                  <a:pt x="1604683" y="1253797"/>
                </a:lnTo>
                <a:lnTo>
                  <a:pt x="1601512" y="1226431"/>
                </a:lnTo>
                <a:lnTo>
                  <a:pt x="1558383" y="1226431"/>
                </a:lnTo>
                <a:close/>
                <a:moveTo>
                  <a:pt x="1499398" y="1226431"/>
                </a:moveTo>
                <a:lnTo>
                  <a:pt x="1500984" y="1253479"/>
                </a:lnTo>
                <a:lnTo>
                  <a:pt x="1544430" y="1253479"/>
                </a:lnTo>
                <a:lnTo>
                  <a:pt x="1542210" y="1226431"/>
                </a:lnTo>
                <a:lnTo>
                  <a:pt x="1499398" y="1226431"/>
                </a:lnTo>
                <a:close/>
                <a:moveTo>
                  <a:pt x="1439779" y="1226112"/>
                </a:moveTo>
                <a:lnTo>
                  <a:pt x="1440730" y="1253161"/>
                </a:lnTo>
                <a:lnTo>
                  <a:pt x="1484493" y="1253479"/>
                </a:lnTo>
                <a:lnTo>
                  <a:pt x="1483225" y="1226431"/>
                </a:lnTo>
                <a:lnTo>
                  <a:pt x="1439779" y="1226112"/>
                </a:lnTo>
                <a:close/>
                <a:moveTo>
                  <a:pt x="1380794" y="1226112"/>
                </a:moveTo>
                <a:lnTo>
                  <a:pt x="1380794" y="1253161"/>
                </a:lnTo>
                <a:lnTo>
                  <a:pt x="1424240" y="1253161"/>
                </a:lnTo>
                <a:lnTo>
                  <a:pt x="1423606" y="1226112"/>
                </a:lnTo>
                <a:lnTo>
                  <a:pt x="1380794" y="1226112"/>
                </a:lnTo>
                <a:close/>
                <a:moveTo>
                  <a:pt x="1321492" y="1226112"/>
                </a:moveTo>
                <a:lnTo>
                  <a:pt x="1320541" y="1252843"/>
                </a:lnTo>
                <a:lnTo>
                  <a:pt x="1364304" y="1253161"/>
                </a:lnTo>
                <a:lnTo>
                  <a:pt x="1364621" y="1226112"/>
                </a:lnTo>
                <a:lnTo>
                  <a:pt x="1321492" y="1226112"/>
                </a:lnTo>
                <a:close/>
                <a:moveTo>
                  <a:pt x="1262190" y="1225794"/>
                </a:moveTo>
                <a:lnTo>
                  <a:pt x="1260605" y="1252843"/>
                </a:lnTo>
                <a:lnTo>
                  <a:pt x="1304051" y="1252843"/>
                </a:lnTo>
                <a:lnTo>
                  <a:pt x="1305319" y="1225794"/>
                </a:lnTo>
                <a:lnTo>
                  <a:pt x="1262190" y="1225794"/>
                </a:lnTo>
                <a:close/>
                <a:moveTo>
                  <a:pt x="1203206" y="1225794"/>
                </a:moveTo>
                <a:lnTo>
                  <a:pt x="1200352" y="1252524"/>
                </a:lnTo>
                <a:lnTo>
                  <a:pt x="1244115" y="1252843"/>
                </a:lnTo>
                <a:lnTo>
                  <a:pt x="1246017" y="1225794"/>
                </a:lnTo>
                <a:lnTo>
                  <a:pt x="1203206" y="1225794"/>
                </a:lnTo>
                <a:close/>
                <a:moveTo>
                  <a:pt x="1143904" y="1225476"/>
                </a:moveTo>
                <a:lnTo>
                  <a:pt x="1140415" y="1252524"/>
                </a:lnTo>
                <a:lnTo>
                  <a:pt x="1183861" y="1252524"/>
                </a:lnTo>
                <a:lnTo>
                  <a:pt x="1187032" y="1225794"/>
                </a:lnTo>
                <a:lnTo>
                  <a:pt x="1143904" y="1225476"/>
                </a:lnTo>
                <a:close/>
                <a:moveTo>
                  <a:pt x="1084602" y="1225476"/>
                </a:moveTo>
                <a:lnTo>
                  <a:pt x="1080162" y="1252206"/>
                </a:lnTo>
                <a:lnTo>
                  <a:pt x="1123925" y="1252524"/>
                </a:lnTo>
                <a:lnTo>
                  <a:pt x="1127731" y="1225476"/>
                </a:lnTo>
                <a:lnTo>
                  <a:pt x="1084602" y="1225476"/>
                </a:lnTo>
                <a:close/>
                <a:moveTo>
                  <a:pt x="1025300" y="1225476"/>
                </a:moveTo>
                <a:lnTo>
                  <a:pt x="1020226" y="1252206"/>
                </a:lnTo>
                <a:lnTo>
                  <a:pt x="1063672" y="1252206"/>
                </a:lnTo>
                <a:lnTo>
                  <a:pt x="1068429" y="1225476"/>
                </a:lnTo>
                <a:lnTo>
                  <a:pt x="1025300" y="1225476"/>
                </a:lnTo>
                <a:close/>
                <a:moveTo>
                  <a:pt x="1671279" y="1188881"/>
                </a:moveTo>
                <a:lnTo>
                  <a:pt x="1675401" y="1216248"/>
                </a:lnTo>
                <a:lnTo>
                  <a:pt x="1718213" y="1216248"/>
                </a:lnTo>
                <a:lnTo>
                  <a:pt x="1713456" y="1188881"/>
                </a:lnTo>
                <a:lnTo>
                  <a:pt x="1671279" y="1188881"/>
                </a:lnTo>
                <a:close/>
                <a:moveTo>
                  <a:pt x="1613245" y="1188881"/>
                </a:moveTo>
                <a:lnTo>
                  <a:pt x="1616416" y="1215929"/>
                </a:lnTo>
                <a:lnTo>
                  <a:pt x="1659228" y="1216248"/>
                </a:lnTo>
                <a:lnTo>
                  <a:pt x="1655422" y="1188881"/>
                </a:lnTo>
                <a:lnTo>
                  <a:pt x="1613245" y="1188881"/>
                </a:lnTo>
                <a:close/>
                <a:moveTo>
                  <a:pt x="1555212" y="1188881"/>
                </a:moveTo>
                <a:lnTo>
                  <a:pt x="1557432" y="1215929"/>
                </a:lnTo>
                <a:lnTo>
                  <a:pt x="1600560" y="1215929"/>
                </a:lnTo>
                <a:lnTo>
                  <a:pt x="1597389" y="1188881"/>
                </a:lnTo>
                <a:lnTo>
                  <a:pt x="1555212" y="1188881"/>
                </a:lnTo>
                <a:close/>
                <a:moveTo>
                  <a:pt x="1497178" y="1188881"/>
                </a:moveTo>
                <a:lnTo>
                  <a:pt x="1498764" y="1215929"/>
                </a:lnTo>
                <a:lnTo>
                  <a:pt x="1541575" y="1215929"/>
                </a:lnTo>
                <a:lnTo>
                  <a:pt x="1539356" y="1188881"/>
                </a:lnTo>
                <a:lnTo>
                  <a:pt x="1497178" y="1188881"/>
                </a:lnTo>
                <a:close/>
                <a:moveTo>
                  <a:pt x="1438828" y="1188563"/>
                </a:moveTo>
                <a:lnTo>
                  <a:pt x="1439779" y="1215611"/>
                </a:lnTo>
                <a:lnTo>
                  <a:pt x="1482591" y="1215929"/>
                </a:lnTo>
                <a:lnTo>
                  <a:pt x="1481322" y="1188563"/>
                </a:lnTo>
                <a:lnTo>
                  <a:pt x="1438828" y="1188563"/>
                </a:lnTo>
                <a:close/>
                <a:moveTo>
                  <a:pt x="1381111" y="1188563"/>
                </a:moveTo>
                <a:lnTo>
                  <a:pt x="1380794" y="1215611"/>
                </a:lnTo>
                <a:lnTo>
                  <a:pt x="1423606" y="1215611"/>
                </a:lnTo>
                <a:lnTo>
                  <a:pt x="1422972" y="1188563"/>
                </a:lnTo>
                <a:lnTo>
                  <a:pt x="1381111" y="1188563"/>
                </a:lnTo>
                <a:close/>
                <a:moveTo>
                  <a:pt x="1322761" y="1188563"/>
                </a:moveTo>
                <a:lnTo>
                  <a:pt x="1321810" y="1215611"/>
                </a:lnTo>
                <a:lnTo>
                  <a:pt x="1364621" y="1215611"/>
                </a:lnTo>
                <a:lnTo>
                  <a:pt x="1365255" y="1188563"/>
                </a:lnTo>
                <a:lnTo>
                  <a:pt x="1322761" y="1188563"/>
                </a:lnTo>
                <a:close/>
                <a:moveTo>
                  <a:pt x="1264727" y="1188563"/>
                </a:moveTo>
                <a:lnTo>
                  <a:pt x="1263142" y="1215293"/>
                </a:lnTo>
                <a:lnTo>
                  <a:pt x="1305636" y="1215293"/>
                </a:lnTo>
                <a:lnTo>
                  <a:pt x="1307222" y="1188563"/>
                </a:lnTo>
                <a:lnTo>
                  <a:pt x="1264727" y="1188563"/>
                </a:lnTo>
                <a:close/>
                <a:moveTo>
                  <a:pt x="1206694" y="1188244"/>
                </a:moveTo>
                <a:lnTo>
                  <a:pt x="1204157" y="1215293"/>
                </a:lnTo>
                <a:lnTo>
                  <a:pt x="1246969" y="1215293"/>
                </a:lnTo>
                <a:lnTo>
                  <a:pt x="1248871" y="1188563"/>
                </a:lnTo>
                <a:lnTo>
                  <a:pt x="1206694" y="1188244"/>
                </a:lnTo>
                <a:close/>
                <a:moveTo>
                  <a:pt x="1148661" y="1188244"/>
                </a:moveTo>
                <a:lnTo>
                  <a:pt x="1145172" y="1215293"/>
                </a:lnTo>
                <a:lnTo>
                  <a:pt x="1188301" y="1215293"/>
                </a:lnTo>
                <a:lnTo>
                  <a:pt x="1190838" y="1188244"/>
                </a:lnTo>
                <a:lnTo>
                  <a:pt x="1148661" y="1188244"/>
                </a:lnTo>
                <a:close/>
                <a:moveTo>
                  <a:pt x="1090627" y="1188244"/>
                </a:moveTo>
                <a:lnTo>
                  <a:pt x="1086505" y="1214975"/>
                </a:lnTo>
                <a:lnTo>
                  <a:pt x="1128999" y="1214975"/>
                </a:lnTo>
                <a:lnTo>
                  <a:pt x="1132805" y="1188244"/>
                </a:lnTo>
                <a:lnTo>
                  <a:pt x="1090627" y="1188244"/>
                </a:lnTo>
                <a:close/>
                <a:moveTo>
                  <a:pt x="1032594" y="1187926"/>
                </a:moveTo>
                <a:lnTo>
                  <a:pt x="1027203" y="1214975"/>
                </a:lnTo>
                <a:lnTo>
                  <a:pt x="1070331" y="1214975"/>
                </a:lnTo>
                <a:lnTo>
                  <a:pt x="1074771" y="1188244"/>
                </a:lnTo>
                <a:lnTo>
                  <a:pt x="1032594" y="1187926"/>
                </a:lnTo>
                <a:close/>
                <a:moveTo>
                  <a:pt x="1740728" y="1132875"/>
                </a:moveTo>
                <a:lnTo>
                  <a:pt x="1737874" y="1133193"/>
                </a:lnTo>
                <a:lnTo>
                  <a:pt x="1735337" y="1133829"/>
                </a:lnTo>
                <a:lnTo>
                  <a:pt x="1733117" y="1134784"/>
                </a:lnTo>
                <a:lnTo>
                  <a:pt x="1731532" y="1136057"/>
                </a:lnTo>
                <a:lnTo>
                  <a:pt x="1730263" y="1137648"/>
                </a:lnTo>
                <a:lnTo>
                  <a:pt x="1729312" y="1139875"/>
                </a:lnTo>
                <a:lnTo>
                  <a:pt x="1728995" y="1142103"/>
                </a:lnTo>
                <a:lnTo>
                  <a:pt x="1728995" y="1144330"/>
                </a:lnTo>
                <a:lnTo>
                  <a:pt x="1730263" y="1151649"/>
                </a:lnTo>
                <a:lnTo>
                  <a:pt x="1731215" y="1153877"/>
                </a:lnTo>
                <a:lnTo>
                  <a:pt x="1732166" y="1156104"/>
                </a:lnTo>
                <a:lnTo>
                  <a:pt x="1734069" y="1158332"/>
                </a:lnTo>
                <a:lnTo>
                  <a:pt x="1735971" y="1159923"/>
                </a:lnTo>
                <a:lnTo>
                  <a:pt x="1738508" y="1161514"/>
                </a:lnTo>
                <a:lnTo>
                  <a:pt x="1741045" y="1162469"/>
                </a:lnTo>
                <a:lnTo>
                  <a:pt x="1743582" y="1163105"/>
                </a:lnTo>
                <a:lnTo>
                  <a:pt x="1746437" y="1163423"/>
                </a:lnTo>
                <a:lnTo>
                  <a:pt x="1772123" y="1163423"/>
                </a:lnTo>
                <a:lnTo>
                  <a:pt x="1775295" y="1163105"/>
                </a:lnTo>
                <a:lnTo>
                  <a:pt x="1777832" y="1162469"/>
                </a:lnTo>
                <a:lnTo>
                  <a:pt x="1779734" y="1161514"/>
                </a:lnTo>
                <a:lnTo>
                  <a:pt x="1781637" y="1159923"/>
                </a:lnTo>
                <a:lnTo>
                  <a:pt x="1782906" y="1158332"/>
                </a:lnTo>
                <a:lnTo>
                  <a:pt x="1783857" y="1156104"/>
                </a:lnTo>
                <a:lnTo>
                  <a:pt x="1784174" y="1154195"/>
                </a:lnTo>
                <a:lnTo>
                  <a:pt x="1783857" y="1151968"/>
                </a:lnTo>
                <a:lnTo>
                  <a:pt x="1782271" y="1144330"/>
                </a:lnTo>
                <a:lnTo>
                  <a:pt x="1781637" y="1142103"/>
                </a:lnTo>
                <a:lnTo>
                  <a:pt x="1780369" y="1139875"/>
                </a:lnTo>
                <a:lnTo>
                  <a:pt x="1778783" y="1137648"/>
                </a:lnTo>
                <a:lnTo>
                  <a:pt x="1776563" y="1136057"/>
                </a:lnTo>
                <a:lnTo>
                  <a:pt x="1774343" y="1134784"/>
                </a:lnTo>
                <a:lnTo>
                  <a:pt x="1771489" y="1133829"/>
                </a:lnTo>
                <a:lnTo>
                  <a:pt x="1768635" y="1133193"/>
                </a:lnTo>
                <a:lnTo>
                  <a:pt x="1766098" y="1132875"/>
                </a:lnTo>
                <a:lnTo>
                  <a:pt x="1740728" y="1132875"/>
                </a:lnTo>
                <a:close/>
                <a:moveTo>
                  <a:pt x="1664619" y="1132875"/>
                </a:moveTo>
                <a:lnTo>
                  <a:pt x="1661765" y="1133193"/>
                </a:lnTo>
                <a:lnTo>
                  <a:pt x="1659545" y="1133829"/>
                </a:lnTo>
                <a:lnTo>
                  <a:pt x="1657325" y="1134784"/>
                </a:lnTo>
                <a:lnTo>
                  <a:pt x="1655422" y="1136057"/>
                </a:lnTo>
                <a:lnTo>
                  <a:pt x="1654154" y="1137648"/>
                </a:lnTo>
                <a:lnTo>
                  <a:pt x="1653203" y="1139875"/>
                </a:lnTo>
                <a:lnTo>
                  <a:pt x="1652568" y="1142103"/>
                </a:lnTo>
                <a:lnTo>
                  <a:pt x="1652568" y="1144330"/>
                </a:lnTo>
                <a:lnTo>
                  <a:pt x="1653837" y="1151649"/>
                </a:lnTo>
                <a:lnTo>
                  <a:pt x="1654471" y="1153877"/>
                </a:lnTo>
                <a:lnTo>
                  <a:pt x="1655422" y="1156104"/>
                </a:lnTo>
                <a:lnTo>
                  <a:pt x="1657008" y="1158332"/>
                </a:lnTo>
                <a:lnTo>
                  <a:pt x="1658911" y="1159923"/>
                </a:lnTo>
                <a:lnTo>
                  <a:pt x="1661131" y="1161196"/>
                </a:lnTo>
                <a:lnTo>
                  <a:pt x="1663668" y="1162469"/>
                </a:lnTo>
                <a:lnTo>
                  <a:pt x="1666205" y="1163105"/>
                </a:lnTo>
                <a:lnTo>
                  <a:pt x="1669376" y="1163105"/>
                </a:lnTo>
                <a:lnTo>
                  <a:pt x="1695063" y="1163423"/>
                </a:lnTo>
                <a:lnTo>
                  <a:pt x="1697917" y="1163105"/>
                </a:lnTo>
                <a:lnTo>
                  <a:pt x="1700137" y="1162469"/>
                </a:lnTo>
                <a:lnTo>
                  <a:pt x="1702357" y="1161514"/>
                </a:lnTo>
                <a:lnTo>
                  <a:pt x="1704576" y="1159923"/>
                </a:lnTo>
                <a:lnTo>
                  <a:pt x="1705845" y="1158332"/>
                </a:lnTo>
                <a:lnTo>
                  <a:pt x="1706796" y="1156104"/>
                </a:lnTo>
                <a:lnTo>
                  <a:pt x="1707430" y="1153877"/>
                </a:lnTo>
                <a:lnTo>
                  <a:pt x="1707113" y="1151649"/>
                </a:lnTo>
                <a:lnTo>
                  <a:pt x="1705845" y="1144330"/>
                </a:lnTo>
                <a:lnTo>
                  <a:pt x="1705211" y="1142103"/>
                </a:lnTo>
                <a:lnTo>
                  <a:pt x="1704259" y="1139875"/>
                </a:lnTo>
                <a:lnTo>
                  <a:pt x="1702357" y="1137648"/>
                </a:lnTo>
                <a:lnTo>
                  <a:pt x="1700137" y="1136057"/>
                </a:lnTo>
                <a:lnTo>
                  <a:pt x="1697917" y="1134784"/>
                </a:lnTo>
                <a:lnTo>
                  <a:pt x="1695697" y="1133829"/>
                </a:lnTo>
                <a:lnTo>
                  <a:pt x="1692843" y="1133193"/>
                </a:lnTo>
                <a:lnTo>
                  <a:pt x="1689989" y="1132875"/>
                </a:lnTo>
                <a:lnTo>
                  <a:pt x="1664619" y="1132875"/>
                </a:lnTo>
                <a:close/>
                <a:moveTo>
                  <a:pt x="1586924" y="1132875"/>
                </a:moveTo>
                <a:lnTo>
                  <a:pt x="1584704" y="1133511"/>
                </a:lnTo>
                <a:lnTo>
                  <a:pt x="1582167" y="1134784"/>
                </a:lnTo>
                <a:lnTo>
                  <a:pt x="1580264" y="1136057"/>
                </a:lnTo>
                <a:lnTo>
                  <a:pt x="1578679" y="1137648"/>
                </a:lnTo>
                <a:lnTo>
                  <a:pt x="1577727" y="1139875"/>
                </a:lnTo>
                <a:lnTo>
                  <a:pt x="1577093" y="1142103"/>
                </a:lnTo>
                <a:lnTo>
                  <a:pt x="1577093" y="1144330"/>
                </a:lnTo>
                <a:lnTo>
                  <a:pt x="1578044" y="1151649"/>
                </a:lnTo>
                <a:lnTo>
                  <a:pt x="1578362" y="1153877"/>
                </a:lnTo>
                <a:lnTo>
                  <a:pt x="1579313" y="1156104"/>
                </a:lnTo>
                <a:lnTo>
                  <a:pt x="1580899" y="1158332"/>
                </a:lnTo>
                <a:lnTo>
                  <a:pt x="1583118" y="1159923"/>
                </a:lnTo>
                <a:lnTo>
                  <a:pt x="1585338" y="1161196"/>
                </a:lnTo>
                <a:lnTo>
                  <a:pt x="1587558" y="1162151"/>
                </a:lnTo>
                <a:lnTo>
                  <a:pt x="1590412" y="1162787"/>
                </a:lnTo>
                <a:lnTo>
                  <a:pt x="1593266" y="1163105"/>
                </a:lnTo>
                <a:lnTo>
                  <a:pt x="1618953" y="1163105"/>
                </a:lnTo>
                <a:lnTo>
                  <a:pt x="1621807" y="1163105"/>
                </a:lnTo>
                <a:lnTo>
                  <a:pt x="1624344" y="1162469"/>
                </a:lnTo>
                <a:lnTo>
                  <a:pt x="1626564" y="1161196"/>
                </a:lnTo>
                <a:lnTo>
                  <a:pt x="1628467" y="1159923"/>
                </a:lnTo>
                <a:lnTo>
                  <a:pt x="1629735" y="1158332"/>
                </a:lnTo>
                <a:lnTo>
                  <a:pt x="1631004" y="1156104"/>
                </a:lnTo>
                <a:lnTo>
                  <a:pt x="1631321" y="1153877"/>
                </a:lnTo>
                <a:lnTo>
                  <a:pt x="1631321" y="1151649"/>
                </a:lnTo>
                <a:lnTo>
                  <a:pt x="1630370" y="1144330"/>
                </a:lnTo>
                <a:lnTo>
                  <a:pt x="1629735" y="1142103"/>
                </a:lnTo>
                <a:lnTo>
                  <a:pt x="1628784" y="1139875"/>
                </a:lnTo>
                <a:lnTo>
                  <a:pt x="1627198" y="1137648"/>
                </a:lnTo>
                <a:lnTo>
                  <a:pt x="1625296" y="1136057"/>
                </a:lnTo>
                <a:lnTo>
                  <a:pt x="1623076" y="1134784"/>
                </a:lnTo>
                <a:lnTo>
                  <a:pt x="1620856" y="1133829"/>
                </a:lnTo>
                <a:lnTo>
                  <a:pt x="1618002" y="1132875"/>
                </a:lnTo>
                <a:lnTo>
                  <a:pt x="1615148" y="1132875"/>
                </a:lnTo>
                <a:lnTo>
                  <a:pt x="1589778" y="1132875"/>
                </a:lnTo>
                <a:lnTo>
                  <a:pt x="1586924" y="1132875"/>
                </a:lnTo>
                <a:close/>
                <a:moveTo>
                  <a:pt x="1510815" y="1132875"/>
                </a:moveTo>
                <a:lnTo>
                  <a:pt x="1508278" y="1133511"/>
                </a:lnTo>
                <a:lnTo>
                  <a:pt x="1506058" y="1134784"/>
                </a:lnTo>
                <a:lnTo>
                  <a:pt x="1504155" y="1136057"/>
                </a:lnTo>
                <a:lnTo>
                  <a:pt x="1502569" y="1137648"/>
                </a:lnTo>
                <a:lnTo>
                  <a:pt x="1501618" y="1139875"/>
                </a:lnTo>
                <a:lnTo>
                  <a:pt x="1500984" y="1142103"/>
                </a:lnTo>
                <a:lnTo>
                  <a:pt x="1500667" y="1144330"/>
                </a:lnTo>
                <a:lnTo>
                  <a:pt x="1501301" y="1151649"/>
                </a:lnTo>
                <a:lnTo>
                  <a:pt x="1501618" y="1153877"/>
                </a:lnTo>
                <a:lnTo>
                  <a:pt x="1502569" y="1156104"/>
                </a:lnTo>
                <a:lnTo>
                  <a:pt x="1503838" y="1158332"/>
                </a:lnTo>
                <a:lnTo>
                  <a:pt x="1505741" y="1159923"/>
                </a:lnTo>
                <a:lnTo>
                  <a:pt x="1507960" y="1161196"/>
                </a:lnTo>
                <a:lnTo>
                  <a:pt x="1510180" y="1162151"/>
                </a:lnTo>
                <a:lnTo>
                  <a:pt x="1512717" y="1162787"/>
                </a:lnTo>
                <a:lnTo>
                  <a:pt x="1515888" y="1163105"/>
                </a:lnTo>
                <a:lnTo>
                  <a:pt x="1541575" y="1163105"/>
                </a:lnTo>
                <a:lnTo>
                  <a:pt x="1544430" y="1162787"/>
                </a:lnTo>
                <a:lnTo>
                  <a:pt x="1546966" y="1162151"/>
                </a:lnTo>
                <a:lnTo>
                  <a:pt x="1549503" y="1161196"/>
                </a:lnTo>
                <a:lnTo>
                  <a:pt x="1551406" y="1159923"/>
                </a:lnTo>
                <a:lnTo>
                  <a:pt x="1552992" y="1158332"/>
                </a:lnTo>
                <a:lnTo>
                  <a:pt x="1553943" y="1156104"/>
                </a:lnTo>
                <a:lnTo>
                  <a:pt x="1554577" y="1153877"/>
                </a:lnTo>
                <a:lnTo>
                  <a:pt x="1554577" y="1151649"/>
                </a:lnTo>
                <a:lnTo>
                  <a:pt x="1553943" y="1144330"/>
                </a:lnTo>
                <a:lnTo>
                  <a:pt x="1553626" y="1142103"/>
                </a:lnTo>
                <a:lnTo>
                  <a:pt x="1552675" y="1139875"/>
                </a:lnTo>
                <a:lnTo>
                  <a:pt x="1551089" y="1137648"/>
                </a:lnTo>
                <a:lnTo>
                  <a:pt x="1549186" y="1136057"/>
                </a:lnTo>
                <a:lnTo>
                  <a:pt x="1546966" y="1134784"/>
                </a:lnTo>
                <a:lnTo>
                  <a:pt x="1544430" y="1133511"/>
                </a:lnTo>
                <a:lnTo>
                  <a:pt x="1541893" y="1132875"/>
                </a:lnTo>
                <a:lnTo>
                  <a:pt x="1539038" y="1132875"/>
                </a:lnTo>
                <a:lnTo>
                  <a:pt x="1513986" y="1132875"/>
                </a:lnTo>
                <a:lnTo>
                  <a:pt x="1510815" y="1132875"/>
                </a:lnTo>
                <a:close/>
                <a:moveTo>
                  <a:pt x="981854" y="1117600"/>
                </a:moveTo>
                <a:lnTo>
                  <a:pt x="1765464" y="1117600"/>
                </a:lnTo>
                <a:lnTo>
                  <a:pt x="1769904" y="1117918"/>
                </a:lnTo>
                <a:lnTo>
                  <a:pt x="1774978" y="1118236"/>
                </a:lnTo>
                <a:lnTo>
                  <a:pt x="1779417" y="1119191"/>
                </a:lnTo>
                <a:lnTo>
                  <a:pt x="1783857" y="1120464"/>
                </a:lnTo>
                <a:lnTo>
                  <a:pt x="1787980" y="1122373"/>
                </a:lnTo>
                <a:lnTo>
                  <a:pt x="1792736" y="1124283"/>
                </a:lnTo>
                <a:lnTo>
                  <a:pt x="1796542" y="1126510"/>
                </a:lnTo>
                <a:lnTo>
                  <a:pt x="1800347" y="1129056"/>
                </a:lnTo>
                <a:lnTo>
                  <a:pt x="1803836" y="1131602"/>
                </a:lnTo>
                <a:lnTo>
                  <a:pt x="1807007" y="1134466"/>
                </a:lnTo>
                <a:lnTo>
                  <a:pt x="1810495" y="1137648"/>
                </a:lnTo>
                <a:lnTo>
                  <a:pt x="1813032" y="1141148"/>
                </a:lnTo>
                <a:lnTo>
                  <a:pt x="1815252" y="1144649"/>
                </a:lnTo>
                <a:lnTo>
                  <a:pt x="1817155" y="1148149"/>
                </a:lnTo>
                <a:lnTo>
                  <a:pt x="1818740" y="1151649"/>
                </a:lnTo>
                <a:lnTo>
                  <a:pt x="1820009" y="1155468"/>
                </a:lnTo>
                <a:lnTo>
                  <a:pt x="1903095" y="1502007"/>
                </a:lnTo>
                <a:lnTo>
                  <a:pt x="1903412" y="1506144"/>
                </a:lnTo>
                <a:lnTo>
                  <a:pt x="1903412" y="1509963"/>
                </a:lnTo>
                <a:lnTo>
                  <a:pt x="1903095" y="1513463"/>
                </a:lnTo>
                <a:lnTo>
                  <a:pt x="1901827" y="1516963"/>
                </a:lnTo>
                <a:lnTo>
                  <a:pt x="1900241" y="1520146"/>
                </a:lnTo>
                <a:lnTo>
                  <a:pt x="1898338" y="1523646"/>
                </a:lnTo>
                <a:lnTo>
                  <a:pt x="1895801" y="1526510"/>
                </a:lnTo>
                <a:lnTo>
                  <a:pt x="1892313" y="1529056"/>
                </a:lnTo>
                <a:lnTo>
                  <a:pt x="1889142" y="1531283"/>
                </a:lnTo>
                <a:lnTo>
                  <a:pt x="1885336" y="1533511"/>
                </a:lnTo>
                <a:lnTo>
                  <a:pt x="1881214" y="1535420"/>
                </a:lnTo>
                <a:lnTo>
                  <a:pt x="1876774" y="1537011"/>
                </a:lnTo>
                <a:lnTo>
                  <a:pt x="1871700" y="1538284"/>
                </a:lnTo>
                <a:lnTo>
                  <a:pt x="1866626" y="1538920"/>
                </a:lnTo>
                <a:lnTo>
                  <a:pt x="1861235" y="1539557"/>
                </a:lnTo>
                <a:lnTo>
                  <a:pt x="1855210" y="1539875"/>
                </a:lnTo>
                <a:lnTo>
                  <a:pt x="884498" y="1539875"/>
                </a:lnTo>
                <a:lnTo>
                  <a:pt x="878789" y="1539557"/>
                </a:lnTo>
                <a:lnTo>
                  <a:pt x="873081" y="1538920"/>
                </a:lnTo>
                <a:lnTo>
                  <a:pt x="868007" y="1537966"/>
                </a:lnTo>
                <a:lnTo>
                  <a:pt x="863250" y="1536693"/>
                </a:lnTo>
                <a:lnTo>
                  <a:pt x="858811" y="1535102"/>
                </a:lnTo>
                <a:lnTo>
                  <a:pt x="854371" y="1533193"/>
                </a:lnTo>
                <a:lnTo>
                  <a:pt x="850566" y="1531283"/>
                </a:lnTo>
                <a:lnTo>
                  <a:pt x="847394" y="1528737"/>
                </a:lnTo>
                <a:lnTo>
                  <a:pt x="844223" y="1526192"/>
                </a:lnTo>
                <a:lnTo>
                  <a:pt x="842003" y="1523010"/>
                </a:lnTo>
                <a:lnTo>
                  <a:pt x="839466" y="1519827"/>
                </a:lnTo>
                <a:lnTo>
                  <a:pt x="837881" y="1516645"/>
                </a:lnTo>
                <a:lnTo>
                  <a:pt x="836929" y="1513463"/>
                </a:lnTo>
                <a:lnTo>
                  <a:pt x="836612" y="1509963"/>
                </a:lnTo>
                <a:lnTo>
                  <a:pt x="836612" y="1506144"/>
                </a:lnTo>
                <a:lnTo>
                  <a:pt x="837246" y="1502007"/>
                </a:lnTo>
                <a:lnTo>
                  <a:pt x="926675" y="1154832"/>
                </a:lnTo>
                <a:lnTo>
                  <a:pt x="927943" y="1151331"/>
                </a:lnTo>
                <a:lnTo>
                  <a:pt x="929529" y="1147513"/>
                </a:lnTo>
                <a:lnTo>
                  <a:pt x="931432" y="1144012"/>
                </a:lnTo>
                <a:lnTo>
                  <a:pt x="933969" y="1140830"/>
                </a:lnTo>
                <a:lnTo>
                  <a:pt x="936823" y="1137011"/>
                </a:lnTo>
                <a:lnTo>
                  <a:pt x="939677" y="1134147"/>
                </a:lnTo>
                <a:lnTo>
                  <a:pt x="943165" y="1131283"/>
                </a:lnTo>
                <a:lnTo>
                  <a:pt x="946971" y="1128738"/>
                </a:lnTo>
                <a:lnTo>
                  <a:pt x="950776" y="1126192"/>
                </a:lnTo>
                <a:lnTo>
                  <a:pt x="954582" y="1124283"/>
                </a:lnTo>
                <a:lnTo>
                  <a:pt x="959021" y="1122373"/>
                </a:lnTo>
                <a:lnTo>
                  <a:pt x="963461" y="1120464"/>
                </a:lnTo>
                <a:lnTo>
                  <a:pt x="967901" y="1119191"/>
                </a:lnTo>
                <a:lnTo>
                  <a:pt x="972341" y="1118236"/>
                </a:lnTo>
                <a:lnTo>
                  <a:pt x="977097" y="1117918"/>
                </a:lnTo>
                <a:lnTo>
                  <a:pt x="981854" y="1117600"/>
                </a:lnTo>
                <a:close/>
                <a:moveTo>
                  <a:pt x="268430" y="1104583"/>
                </a:moveTo>
                <a:lnTo>
                  <a:pt x="254469" y="1109980"/>
                </a:lnTo>
                <a:lnTo>
                  <a:pt x="240826" y="1115695"/>
                </a:lnTo>
                <a:lnTo>
                  <a:pt x="227500" y="1121410"/>
                </a:lnTo>
                <a:lnTo>
                  <a:pt x="214808" y="1127443"/>
                </a:lnTo>
                <a:lnTo>
                  <a:pt x="202433" y="1133158"/>
                </a:lnTo>
                <a:lnTo>
                  <a:pt x="190693" y="1139190"/>
                </a:lnTo>
                <a:lnTo>
                  <a:pt x="178954" y="1145858"/>
                </a:lnTo>
                <a:lnTo>
                  <a:pt x="168483" y="1151890"/>
                </a:lnTo>
                <a:lnTo>
                  <a:pt x="178954" y="1168718"/>
                </a:lnTo>
                <a:lnTo>
                  <a:pt x="190376" y="1185228"/>
                </a:lnTo>
                <a:lnTo>
                  <a:pt x="202433" y="1201420"/>
                </a:lnTo>
                <a:lnTo>
                  <a:pt x="214490" y="1217295"/>
                </a:lnTo>
                <a:lnTo>
                  <a:pt x="227182" y="1232535"/>
                </a:lnTo>
                <a:lnTo>
                  <a:pt x="240191" y="1247775"/>
                </a:lnTo>
                <a:lnTo>
                  <a:pt x="253835" y="1262380"/>
                </a:lnTo>
                <a:lnTo>
                  <a:pt x="267479" y="1276668"/>
                </a:lnTo>
                <a:lnTo>
                  <a:pt x="283026" y="1291590"/>
                </a:lnTo>
                <a:lnTo>
                  <a:pt x="299208" y="1306195"/>
                </a:lnTo>
                <a:lnTo>
                  <a:pt x="313486" y="1301750"/>
                </a:lnTo>
                <a:lnTo>
                  <a:pt x="327764" y="1297623"/>
                </a:lnTo>
                <a:lnTo>
                  <a:pt x="357590" y="1289368"/>
                </a:lnTo>
                <a:lnTo>
                  <a:pt x="350609" y="1278890"/>
                </a:lnTo>
                <a:lnTo>
                  <a:pt x="344264" y="1268413"/>
                </a:lnTo>
                <a:lnTo>
                  <a:pt x="337600" y="1257618"/>
                </a:lnTo>
                <a:lnTo>
                  <a:pt x="331572" y="1246823"/>
                </a:lnTo>
                <a:lnTo>
                  <a:pt x="325543" y="1235710"/>
                </a:lnTo>
                <a:lnTo>
                  <a:pt x="319515" y="1224280"/>
                </a:lnTo>
                <a:lnTo>
                  <a:pt x="313803" y="1213168"/>
                </a:lnTo>
                <a:lnTo>
                  <a:pt x="308409" y="1201738"/>
                </a:lnTo>
                <a:lnTo>
                  <a:pt x="302381" y="1189990"/>
                </a:lnTo>
                <a:lnTo>
                  <a:pt x="297304" y="1178243"/>
                </a:lnTo>
                <a:lnTo>
                  <a:pt x="287151" y="1154113"/>
                </a:lnTo>
                <a:lnTo>
                  <a:pt x="277315" y="1129665"/>
                </a:lnTo>
                <a:lnTo>
                  <a:pt x="268430" y="1104583"/>
                </a:lnTo>
                <a:close/>
                <a:moveTo>
                  <a:pt x="469277" y="1050290"/>
                </a:moveTo>
                <a:lnTo>
                  <a:pt x="441990" y="1055688"/>
                </a:lnTo>
                <a:lnTo>
                  <a:pt x="415337" y="1061403"/>
                </a:lnTo>
                <a:lnTo>
                  <a:pt x="389319" y="1067118"/>
                </a:lnTo>
                <a:lnTo>
                  <a:pt x="364253" y="1073785"/>
                </a:lnTo>
                <a:lnTo>
                  <a:pt x="343946" y="1079500"/>
                </a:lnTo>
                <a:lnTo>
                  <a:pt x="324274" y="1085215"/>
                </a:lnTo>
                <a:lnTo>
                  <a:pt x="328716" y="1098550"/>
                </a:lnTo>
                <a:lnTo>
                  <a:pt x="333476" y="1111568"/>
                </a:lnTo>
                <a:lnTo>
                  <a:pt x="338235" y="1124585"/>
                </a:lnTo>
                <a:lnTo>
                  <a:pt x="343629" y="1136968"/>
                </a:lnTo>
                <a:lnTo>
                  <a:pt x="349023" y="1149668"/>
                </a:lnTo>
                <a:lnTo>
                  <a:pt x="354417" y="1162050"/>
                </a:lnTo>
                <a:lnTo>
                  <a:pt x="360446" y="1174115"/>
                </a:lnTo>
                <a:lnTo>
                  <a:pt x="366157" y="1186180"/>
                </a:lnTo>
                <a:lnTo>
                  <a:pt x="371868" y="1197928"/>
                </a:lnTo>
                <a:lnTo>
                  <a:pt x="378531" y="1209358"/>
                </a:lnTo>
                <a:lnTo>
                  <a:pt x="384560" y="1220788"/>
                </a:lnTo>
                <a:lnTo>
                  <a:pt x="391223" y="1232218"/>
                </a:lnTo>
                <a:lnTo>
                  <a:pt x="397886" y="1243013"/>
                </a:lnTo>
                <a:lnTo>
                  <a:pt x="404549" y="1254125"/>
                </a:lnTo>
                <a:lnTo>
                  <a:pt x="411530" y="1264603"/>
                </a:lnTo>
                <a:lnTo>
                  <a:pt x="418510" y="1275080"/>
                </a:lnTo>
                <a:lnTo>
                  <a:pt x="442942" y="1270318"/>
                </a:lnTo>
                <a:lnTo>
                  <a:pt x="467373" y="1265873"/>
                </a:lnTo>
                <a:lnTo>
                  <a:pt x="492440" y="1261428"/>
                </a:lnTo>
                <a:lnTo>
                  <a:pt x="518140" y="1257618"/>
                </a:lnTo>
                <a:lnTo>
                  <a:pt x="510525" y="1234123"/>
                </a:lnTo>
                <a:lnTo>
                  <a:pt x="503545" y="1209993"/>
                </a:lnTo>
                <a:lnTo>
                  <a:pt x="496882" y="1184910"/>
                </a:lnTo>
                <a:lnTo>
                  <a:pt x="490219" y="1159193"/>
                </a:lnTo>
                <a:lnTo>
                  <a:pt x="484507" y="1132840"/>
                </a:lnTo>
                <a:lnTo>
                  <a:pt x="479113" y="1106170"/>
                </a:lnTo>
                <a:lnTo>
                  <a:pt x="473719" y="1078548"/>
                </a:lnTo>
                <a:lnTo>
                  <a:pt x="469277" y="1050290"/>
                </a:lnTo>
                <a:close/>
                <a:moveTo>
                  <a:pt x="742467" y="1024890"/>
                </a:moveTo>
                <a:lnTo>
                  <a:pt x="714228" y="1025525"/>
                </a:lnTo>
                <a:lnTo>
                  <a:pt x="686623" y="1026478"/>
                </a:lnTo>
                <a:lnTo>
                  <a:pt x="659019" y="1028065"/>
                </a:lnTo>
                <a:lnTo>
                  <a:pt x="631731" y="1029653"/>
                </a:lnTo>
                <a:lnTo>
                  <a:pt x="605396" y="1031875"/>
                </a:lnTo>
                <a:lnTo>
                  <a:pt x="578743" y="1034733"/>
                </a:lnTo>
                <a:lnTo>
                  <a:pt x="553043" y="1037908"/>
                </a:lnTo>
                <a:lnTo>
                  <a:pt x="527025" y="1041083"/>
                </a:lnTo>
                <a:lnTo>
                  <a:pt x="530515" y="1059498"/>
                </a:lnTo>
                <a:lnTo>
                  <a:pt x="533688" y="1077595"/>
                </a:lnTo>
                <a:lnTo>
                  <a:pt x="536861" y="1095375"/>
                </a:lnTo>
                <a:lnTo>
                  <a:pt x="540351" y="1112838"/>
                </a:lnTo>
                <a:lnTo>
                  <a:pt x="543841" y="1130300"/>
                </a:lnTo>
                <a:lnTo>
                  <a:pt x="547966" y="1147128"/>
                </a:lnTo>
                <a:lnTo>
                  <a:pt x="552091" y="1163638"/>
                </a:lnTo>
                <a:lnTo>
                  <a:pt x="556216" y="1180148"/>
                </a:lnTo>
                <a:lnTo>
                  <a:pt x="561292" y="1198245"/>
                </a:lnTo>
                <a:lnTo>
                  <a:pt x="566686" y="1216025"/>
                </a:lnTo>
                <a:lnTo>
                  <a:pt x="572080" y="1233488"/>
                </a:lnTo>
                <a:lnTo>
                  <a:pt x="577792" y="1250315"/>
                </a:lnTo>
                <a:lnTo>
                  <a:pt x="597464" y="1248410"/>
                </a:lnTo>
                <a:lnTo>
                  <a:pt x="617771" y="1246823"/>
                </a:lnTo>
                <a:lnTo>
                  <a:pt x="638077" y="1245235"/>
                </a:lnTo>
                <a:lnTo>
                  <a:pt x="658701" y="1243648"/>
                </a:lnTo>
                <a:lnTo>
                  <a:pt x="679326" y="1242378"/>
                </a:lnTo>
                <a:lnTo>
                  <a:pt x="699950" y="1241425"/>
                </a:lnTo>
                <a:lnTo>
                  <a:pt x="721208" y="1240790"/>
                </a:lnTo>
                <a:lnTo>
                  <a:pt x="742467" y="1240473"/>
                </a:lnTo>
                <a:lnTo>
                  <a:pt x="742467" y="1024890"/>
                </a:lnTo>
                <a:close/>
                <a:moveTo>
                  <a:pt x="507035" y="801688"/>
                </a:moveTo>
                <a:lnTo>
                  <a:pt x="507670" y="824865"/>
                </a:lnTo>
                <a:lnTo>
                  <a:pt x="508622" y="848360"/>
                </a:lnTo>
                <a:lnTo>
                  <a:pt x="509573" y="871538"/>
                </a:lnTo>
                <a:lnTo>
                  <a:pt x="510843" y="894080"/>
                </a:lnTo>
                <a:lnTo>
                  <a:pt x="512746" y="916940"/>
                </a:lnTo>
                <a:lnTo>
                  <a:pt x="514650" y="939165"/>
                </a:lnTo>
                <a:lnTo>
                  <a:pt x="516871" y="961073"/>
                </a:lnTo>
                <a:lnTo>
                  <a:pt x="519410" y="982663"/>
                </a:lnTo>
                <a:lnTo>
                  <a:pt x="546062" y="979170"/>
                </a:lnTo>
                <a:lnTo>
                  <a:pt x="572715" y="976313"/>
                </a:lnTo>
                <a:lnTo>
                  <a:pt x="600319" y="973455"/>
                </a:lnTo>
                <a:lnTo>
                  <a:pt x="627924" y="971233"/>
                </a:lnTo>
                <a:lnTo>
                  <a:pt x="656163" y="969328"/>
                </a:lnTo>
                <a:lnTo>
                  <a:pt x="684720" y="967740"/>
                </a:lnTo>
                <a:lnTo>
                  <a:pt x="713276" y="966788"/>
                </a:lnTo>
                <a:lnTo>
                  <a:pt x="742467" y="965835"/>
                </a:lnTo>
                <a:lnTo>
                  <a:pt x="742467" y="801688"/>
                </a:lnTo>
                <a:lnTo>
                  <a:pt x="507035" y="801688"/>
                </a:lnTo>
                <a:close/>
                <a:moveTo>
                  <a:pt x="273824" y="801688"/>
                </a:moveTo>
                <a:lnTo>
                  <a:pt x="274142" y="816610"/>
                </a:lnTo>
                <a:lnTo>
                  <a:pt x="275094" y="831533"/>
                </a:lnTo>
                <a:lnTo>
                  <a:pt x="276045" y="846455"/>
                </a:lnTo>
                <a:lnTo>
                  <a:pt x="276997" y="860743"/>
                </a:lnTo>
                <a:lnTo>
                  <a:pt x="278584" y="875665"/>
                </a:lnTo>
                <a:lnTo>
                  <a:pt x="280170" y="889953"/>
                </a:lnTo>
                <a:lnTo>
                  <a:pt x="281757" y="904558"/>
                </a:lnTo>
                <a:lnTo>
                  <a:pt x="283660" y="918845"/>
                </a:lnTo>
                <a:lnTo>
                  <a:pt x="285882" y="933133"/>
                </a:lnTo>
                <a:lnTo>
                  <a:pt x="288737" y="947103"/>
                </a:lnTo>
                <a:lnTo>
                  <a:pt x="291276" y="961073"/>
                </a:lnTo>
                <a:lnTo>
                  <a:pt x="293814" y="975043"/>
                </a:lnTo>
                <a:lnTo>
                  <a:pt x="296670" y="988695"/>
                </a:lnTo>
                <a:lnTo>
                  <a:pt x="299842" y="1002665"/>
                </a:lnTo>
                <a:lnTo>
                  <a:pt x="303015" y="1015683"/>
                </a:lnTo>
                <a:lnTo>
                  <a:pt x="306823" y="1029335"/>
                </a:lnTo>
                <a:lnTo>
                  <a:pt x="324909" y="1023938"/>
                </a:lnTo>
                <a:lnTo>
                  <a:pt x="343312" y="1018858"/>
                </a:lnTo>
                <a:lnTo>
                  <a:pt x="362032" y="1013778"/>
                </a:lnTo>
                <a:lnTo>
                  <a:pt x="381070" y="1009015"/>
                </a:lnTo>
                <a:lnTo>
                  <a:pt x="400742" y="1004570"/>
                </a:lnTo>
                <a:lnTo>
                  <a:pt x="420414" y="1000125"/>
                </a:lnTo>
                <a:lnTo>
                  <a:pt x="440721" y="995998"/>
                </a:lnTo>
                <a:lnTo>
                  <a:pt x="461345" y="992188"/>
                </a:lnTo>
                <a:lnTo>
                  <a:pt x="458489" y="969328"/>
                </a:lnTo>
                <a:lnTo>
                  <a:pt x="456268" y="945833"/>
                </a:lnTo>
                <a:lnTo>
                  <a:pt x="454047" y="922655"/>
                </a:lnTo>
                <a:lnTo>
                  <a:pt x="452461" y="899160"/>
                </a:lnTo>
                <a:lnTo>
                  <a:pt x="451191" y="874713"/>
                </a:lnTo>
                <a:lnTo>
                  <a:pt x="449922" y="850900"/>
                </a:lnTo>
                <a:lnTo>
                  <a:pt x="448970" y="826135"/>
                </a:lnTo>
                <a:lnTo>
                  <a:pt x="448653" y="801688"/>
                </a:lnTo>
                <a:lnTo>
                  <a:pt x="273824" y="801688"/>
                </a:lnTo>
                <a:close/>
                <a:moveTo>
                  <a:pt x="59334" y="801688"/>
                </a:moveTo>
                <a:lnTo>
                  <a:pt x="60286" y="821690"/>
                </a:lnTo>
                <a:lnTo>
                  <a:pt x="62507" y="841693"/>
                </a:lnTo>
                <a:lnTo>
                  <a:pt x="64411" y="861378"/>
                </a:lnTo>
                <a:lnTo>
                  <a:pt x="67266" y="881380"/>
                </a:lnTo>
                <a:lnTo>
                  <a:pt x="70439" y="900748"/>
                </a:lnTo>
                <a:lnTo>
                  <a:pt x="74247" y="919798"/>
                </a:lnTo>
                <a:lnTo>
                  <a:pt x="78372" y="938848"/>
                </a:lnTo>
                <a:lnTo>
                  <a:pt x="83448" y="957898"/>
                </a:lnTo>
                <a:lnTo>
                  <a:pt x="88525" y="976630"/>
                </a:lnTo>
                <a:lnTo>
                  <a:pt x="94236" y="995045"/>
                </a:lnTo>
                <a:lnTo>
                  <a:pt x="100899" y="1013143"/>
                </a:lnTo>
                <a:lnTo>
                  <a:pt x="107245" y="1031240"/>
                </a:lnTo>
                <a:lnTo>
                  <a:pt x="114860" y="1049020"/>
                </a:lnTo>
                <a:lnTo>
                  <a:pt x="122475" y="1066483"/>
                </a:lnTo>
                <a:lnTo>
                  <a:pt x="130408" y="1083628"/>
                </a:lnTo>
                <a:lnTo>
                  <a:pt x="138975" y="1100773"/>
                </a:lnTo>
                <a:lnTo>
                  <a:pt x="150080" y="1094740"/>
                </a:lnTo>
                <a:lnTo>
                  <a:pt x="161185" y="1088390"/>
                </a:lnTo>
                <a:lnTo>
                  <a:pt x="172925" y="1082358"/>
                </a:lnTo>
                <a:lnTo>
                  <a:pt x="184982" y="1076325"/>
                </a:lnTo>
                <a:lnTo>
                  <a:pt x="197039" y="1070293"/>
                </a:lnTo>
                <a:lnTo>
                  <a:pt x="209731" y="1064895"/>
                </a:lnTo>
                <a:lnTo>
                  <a:pt x="222740" y="1059498"/>
                </a:lnTo>
                <a:lnTo>
                  <a:pt x="236066" y="1054100"/>
                </a:lnTo>
                <a:lnTo>
                  <a:pt x="250979" y="1048385"/>
                </a:lnTo>
                <a:lnTo>
                  <a:pt x="247172" y="1033780"/>
                </a:lnTo>
                <a:lnTo>
                  <a:pt x="243364" y="1019175"/>
                </a:lnTo>
                <a:lnTo>
                  <a:pt x="240191" y="1004570"/>
                </a:lnTo>
                <a:lnTo>
                  <a:pt x="236701" y="989330"/>
                </a:lnTo>
                <a:lnTo>
                  <a:pt x="233528" y="974408"/>
                </a:lnTo>
                <a:lnTo>
                  <a:pt x="230672" y="959168"/>
                </a:lnTo>
                <a:lnTo>
                  <a:pt x="228134" y="943928"/>
                </a:lnTo>
                <a:lnTo>
                  <a:pt x="225913" y="928370"/>
                </a:lnTo>
                <a:lnTo>
                  <a:pt x="223692" y="912813"/>
                </a:lnTo>
                <a:lnTo>
                  <a:pt x="221788" y="897573"/>
                </a:lnTo>
                <a:lnTo>
                  <a:pt x="220202" y="881698"/>
                </a:lnTo>
                <a:lnTo>
                  <a:pt x="218615" y="865823"/>
                </a:lnTo>
                <a:lnTo>
                  <a:pt x="217029" y="849948"/>
                </a:lnTo>
                <a:lnTo>
                  <a:pt x="216077" y="834073"/>
                </a:lnTo>
                <a:lnTo>
                  <a:pt x="215125" y="817880"/>
                </a:lnTo>
                <a:lnTo>
                  <a:pt x="214808" y="801688"/>
                </a:lnTo>
                <a:lnTo>
                  <a:pt x="59334" y="801688"/>
                </a:lnTo>
                <a:close/>
                <a:moveTo>
                  <a:pt x="1734820" y="720725"/>
                </a:moveTo>
                <a:lnTo>
                  <a:pt x="1735138" y="764540"/>
                </a:lnTo>
                <a:lnTo>
                  <a:pt x="1735138" y="861378"/>
                </a:lnTo>
                <a:lnTo>
                  <a:pt x="1735138" y="913765"/>
                </a:lnTo>
                <a:lnTo>
                  <a:pt x="1734503" y="960120"/>
                </a:lnTo>
                <a:lnTo>
                  <a:pt x="1734185" y="979488"/>
                </a:lnTo>
                <a:lnTo>
                  <a:pt x="1733549" y="994728"/>
                </a:lnTo>
                <a:lnTo>
                  <a:pt x="1732914" y="1005840"/>
                </a:lnTo>
                <a:lnTo>
                  <a:pt x="1732596" y="1009333"/>
                </a:lnTo>
                <a:lnTo>
                  <a:pt x="1732278" y="1011238"/>
                </a:lnTo>
                <a:lnTo>
                  <a:pt x="1731642" y="1011873"/>
                </a:lnTo>
                <a:lnTo>
                  <a:pt x="1730689" y="1012190"/>
                </a:lnTo>
                <a:lnTo>
                  <a:pt x="1727511" y="1013143"/>
                </a:lnTo>
                <a:lnTo>
                  <a:pt x="1722744" y="1014095"/>
                </a:lnTo>
                <a:lnTo>
                  <a:pt x="1716071" y="1014730"/>
                </a:lnTo>
                <a:lnTo>
                  <a:pt x="1708443" y="1015365"/>
                </a:lnTo>
                <a:lnTo>
                  <a:pt x="1698910" y="1015683"/>
                </a:lnTo>
                <a:lnTo>
                  <a:pt x="1676982" y="1016000"/>
                </a:lnTo>
                <a:lnTo>
                  <a:pt x="1650923" y="1016000"/>
                </a:lnTo>
                <a:lnTo>
                  <a:pt x="1622321" y="1015683"/>
                </a:lnTo>
                <a:lnTo>
                  <a:pt x="1591496" y="1014730"/>
                </a:lnTo>
                <a:lnTo>
                  <a:pt x="1559716" y="1013778"/>
                </a:lnTo>
                <a:lnTo>
                  <a:pt x="1497746" y="1011555"/>
                </a:lnTo>
                <a:lnTo>
                  <a:pt x="1443404" y="1009333"/>
                </a:lnTo>
                <a:lnTo>
                  <a:pt x="1390650" y="1006793"/>
                </a:lnTo>
                <a:lnTo>
                  <a:pt x="1438319" y="1005205"/>
                </a:lnTo>
                <a:lnTo>
                  <a:pt x="1487259" y="1003300"/>
                </a:lnTo>
                <a:lnTo>
                  <a:pt x="1543509" y="1000443"/>
                </a:lnTo>
                <a:lnTo>
                  <a:pt x="1572428" y="998538"/>
                </a:lnTo>
                <a:lnTo>
                  <a:pt x="1600394" y="996633"/>
                </a:lnTo>
                <a:lnTo>
                  <a:pt x="1626771" y="994410"/>
                </a:lnTo>
                <a:lnTo>
                  <a:pt x="1650605" y="992188"/>
                </a:lnTo>
                <a:lnTo>
                  <a:pt x="1671262" y="989648"/>
                </a:lnTo>
                <a:lnTo>
                  <a:pt x="1679842" y="988378"/>
                </a:lnTo>
                <a:lnTo>
                  <a:pt x="1687787" y="986790"/>
                </a:lnTo>
                <a:lnTo>
                  <a:pt x="1693825" y="985520"/>
                </a:lnTo>
                <a:lnTo>
                  <a:pt x="1698592" y="983933"/>
                </a:lnTo>
                <a:lnTo>
                  <a:pt x="1702088" y="982028"/>
                </a:lnTo>
                <a:lnTo>
                  <a:pt x="1703359" y="981075"/>
                </a:lnTo>
                <a:lnTo>
                  <a:pt x="1704312" y="980440"/>
                </a:lnTo>
                <a:lnTo>
                  <a:pt x="1705266" y="978218"/>
                </a:lnTo>
                <a:lnTo>
                  <a:pt x="1706219" y="974725"/>
                </a:lnTo>
                <a:lnTo>
                  <a:pt x="1707490" y="969963"/>
                </a:lnTo>
                <a:lnTo>
                  <a:pt x="1708443" y="963930"/>
                </a:lnTo>
                <a:lnTo>
                  <a:pt x="1710986" y="949960"/>
                </a:lnTo>
                <a:lnTo>
                  <a:pt x="1713528" y="932498"/>
                </a:lnTo>
                <a:lnTo>
                  <a:pt x="1716071" y="912178"/>
                </a:lnTo>
                <a:lnTo>
                  <a:pt x="1718613" y="890270"/>
                </a:lnTo>
                <a:lnTo>
                  <a:pt x="1723698" y="844233"/>
                </a:lnTo>
                <a:lnTo>
                  <a:pt x="1728147" y="798513"/>
                </a:lnTo>
                <a:lnTo>
                  <a:pt x="1731642" y="759143"/>
                </a:lnTo>
                <a:lnTo>
                  <a:pt x="1734820" y="720725"/>
                </a:lnTo>
                <a:close/>
                <a:moveTo>
                  <a:pt x="519410" y="561340"/>
                </a:moveTo>
                <a:lnTo>
                  <a:pt x="516871" y="583565"/>
                </a:lnTo>
                <a:lnTo>
                  <a:pt x="514650" y="605473"/>
                </a:lnTo>
                <a:lnTo>
                  <a:pt x="512746" y="627698"/>
                </a:lnTo>
                <a:lnTo>
                  <a:pt x="510843" y="650240"/>
                </a:lnTo>
                <a:lnTo>
                  <a:pt x="509573" y="673100"/>
                </a:lnTo>
                <a:lnTo>
                  <a:pt x="508622" y="695960"/>
                </a:lnTo>
                <a:lnTo>
                  <a:pt x="507670" y="719138"/>
                </a:lnTo>
                <a:lnTo>
                  <a:pt x="507352" y="742950"/>
                </a:lnTo>
                <a:lnTo>
                  <a:pt x="742467" y="742950"/>
                </a:lnTo>
                <a:lnTo>
                  <a:pt x="742467" y="578485"/>
                </a:lnTo>
                <a:lnTo>
                  <a:pt x="713276" y="577850"/>
                </a:lnTo>
                <a:lnTo>
                  <a:pt x="684720" y="576580"/>
                </a:lnTo>
                <a:lnTo>
                  <a:pt x="656163" y="575310"/>
                </a:lnTo>
                <a:lnTo>
                  <a:pt x="627924" y="573405"/>
                </a:lnTo>
                <a:lnTo>
                  <a:pt x="600319" y="570865"/>
                </a:lnTo>
                <a:lnTo>
                  <a:pt x="573032" y="568325"/>
                </a:lnTo>
                <a:lnTo>
                  <a:pt x="546062" y="564833"/>
                </a:lnTo>
                <a:lnTo>
                  <a:pt x="519410" y="561340"/>
                </a:lnTo>
                <a:close/>
                <a:moveTo>
                  <a:pt x="1074474" y="554038"/>
                </a:moveTo>
                <a:lnTo>
                  <a:pt x="1100533" y="554038"/>
                </a:lnTo>
                <a:lnTo>
                  <a:pt x="1129135" y="554356"/>
                </a:lnTo>
                <a:lnTo>
                  <a:pt x="1159961" y="555308"/>
                </a:lnTo>
                <a:lnTo>
                  <a:pt x="1191422" y="556261"/>
                </a:lnTo>
                <a:lnTo>
                  <a:pt x="1253392" y="558483"/>
                </a:lnTo>
                <a:lnTo>
                  <a:pt x="1307734" y="560706"/>
                </a:lnTo>
                <a:lnTo>
                  <a:pt x="1360488" y="563246"/>
                </a:lnTo>
                <a:lnTo>
                  <a:pt x="1313137" y="564833"/>
                </a:lnTo>
                <a:lnTo>
                  <a:pt x="1264197" y="567056"/>
                </a:lnTo>
                <a:lnTo>
                  <a:pt x="1207947" y="569913"/>
                </a:lnTo>
                <a:lnTo>
                  <a:pt x="1179028" y="571501"/>
                </a:lnTo>
                <a:lnTo>
                  <a:pt x="1150745" y="573406"/>
                </a:lnTo>
                <a:lnTo>
                  <a:pt x="1124685" y="575628"/>
                </a:lnTo>
                <a:lnTo>
                  <a:pt x="1100851" y="577851"/>
                </a:lnTo>
                <a:lnTo>
                  <a:pt x="1079877" y="580391"/>
                </a:lnTo>
                <a:lnTo>
                  <a:pt x="1071296" y="581661"/>
                </a:lnTo>
                <a:lnTo>
                  <a:pt x="1063669" y="583248"/>
                </a:lnTo>
                <a:lnTo>
                  <a:pt x="1057313" y="584836"/>
                </a:lnTo>
                <a:lnTo>
                  <a:pt x="1052546" y="586423"/>
                </a:lnTo>
                <a:lnTo>
                  <a:pt x="1049051" y="588011"/>
                </a:lnTo>
                <a:lnTo>
                  <a:pt x="1048097" y="588963"/>
                </a:lnTo>
                <a:lnTo>
                  <a:pt x="1046826" y="589598"/>
                </a:lnTo>
                <a:lnTo>
                  <a:pt x="1045873" y="591821"/>
                </a:lnTo>
                <a:lnTo>
                  <a:pt x="1044919" y="595313"/>
                </a:lnTo>
                <a:lnTo>
                  <a:pt x="1042695" y="606108"/>
                </a:lnTo>
                <a:lnTo>
                  <a:pt x="1040152" y="620396"/>
                </a:lnTo>
                <a:lnTo>
                  <a:pt x="1037610" y="637858"/>
                </a:lnTo>
                <a:lnTo>
                  <a:pt x="1035386" y="657861"/>
                </a:lnTo>
                <a:lnTo>
                  <a:pt x="1032843" y="679768"/>
                </a:lnTo>
                <a:lnTo>
                  <a:pt x="1027441" y="726123"/>
                </a:lnTo>
                <a:lnTo>
                  <a:pt x="1022992" y="771526"/>
                </a:lnTo>
                <a:lnTo>
                  <a:pt x="1019496" y="811213"/>
                </a:lnTo>
                <a:lnTo>
                  <a:pt x="1016318" y="849313"/>
                </a:lnTo>
                <a:lnTo>
                  <a:pt x="1016000" y="805498"/>
                </a:lnTo>
                <a:lnTo>
                  <a:pt x="1016000" y="708978"/>
                </a:lnTo>
                <a:lnTo>
                  <a:pt x="1016318" y="656591"/>
                </a:lnTo>
                <a:lnTo>
                  <a:pt x="1016636" y="609918"/>
                </a:lnTo>
                <a:lnTo>
                  <a:pt x="1017271" y="590551"/>
                </a:lnTo>
                <a:lnTo>
                  <a:pt x="1017589" y="575311"/>
                </a:lnTo>
                <a:lnTo>
                  <a:pt x="1018225" y="564198"/>
                </a:lnTo>
                <a:lnTo>
                  <a:pt x="1018860" y="560706"/>
                </a:lnTo>
                <a:lnTo>
                  <a:pt x="1019178" y="558801"/>
                </a:lnTo>
                <a:lnTo>
                  <a:pt x="1019496" y="558166"/>
                </a:lnTo>
                <a:lnTo>
                  <a:pt x="1020449" y="557848"/>
                </a:lnTo>
                <a:lnTo>
                  <a:pt x="1023627" y="556896"/>
                </a:lnTo>
                <a:lnTo>
                  <a:pt x="1028394" y="555943"/>
                </a:lnTo>
                <a:lnTo>
                  <a:pt x="1035068" y="555308"/>
                </a:lnTo>
                <a:lnTo>
                  <a:pt x="1043013" y="554673"/>
                </a:lnTo>
                <a:lnTo>
                  <a:pt x="1052546" y="554356"/>
                </a:lnTo>
                <a:lnTo>
                  <a:pt x="1074474" y="554038"/>
                </a:lnTo>
                <a:close/>
                <a:moveTo>
                  <a:pt x="995680" y="516891"/>
                </a:moveTo>
                <a:lnTo>
                  <a:pt x="992187" y="517208"/>
                </a:lnTo>
                <a:lnTo>
                  <a:pt x="989330" y="518161"/>
                </a:lnTo>
                <a:lnTo>
                  <a:pt x="986790" y="519748"/>
                </a:lnTo>
                <a:lnTo>
                  <a:pt x="984567" y="521971"/>
                </a:lnTo>
                <a:lnTo>
                  <a:pt x="982662" y="524511"/>
                </a:lnTo>
                <a:lnTo>
                  <a:pt x="981075" y="527368"/>
                </a:lnTo>
                <a:lnTo>
                  <a:pt x="980440" y="530543"/>
                </a:lnTo>
                <a:lnTo>
                  <a:pt x="980122" y="534353"/>
                </a:lnTo>
                <a:lnTo>
                  <a:pt x="980122" y="1036638"/>
                </a:lnTo>
                <a:lnTo>
                  <a:pt x="980440" y="1040131"/>
                </a:lnTo>
                <a:lnTo>
                  <a:pt x="981075" y="1043306"/>
                </a:lnTo>
                <a:lnTo>
                  <a:pt x="982662" y="1046163"/>
                </a:lnTo>
                <a:lnTo>
                  <a:pt x="984567" y="1048703"/>
                </a:lnTo>
                <a:lnTo>
                  <a:pt x="986790" y="1050926"/>
                </a:lnTo>
                <a:lnTo>
                  <a:pt x="989330" y="1052196"/>
                </a:lnTo>
                <a:lnTo>
                  <a:pt x="992187" y="1053783"/>
                </a:lnTo>
                <a:lnTo>
                  <a:pt x="995680" y="1054101"/>
                </a:lnTo>
                <a:lnTo>
                  <a:pt x="1752918" y="1054101"/>
                </a:lnTo>
                <a:lnTo>
                  <a:pt x="1756093" y="1053783"/>
                </a:lnTo>
                <a:lnTo>
                  <a:pt x="1759268" y="1052196"/>
                </a:lnTo>
                <a:lnTo>
                  <a:pt x="1761808" y="1050926"/>
                </a:lnTo>
                <a:lnTo>
                  <a:pt x="1764030" y="1048703"/>
                </a:lnTo>
                <a:lnTo>
                  <a:pt x="1765935" y="1046163"/>
                </a:lnTo>
                <a:lnTo>
                  <a:pt x="1767205" y="1043306"/>
                </a:lnTo>
                <a:lnTo>
                  <a:pt x="1768158" y="1040131"/>
                </a:lnTo>
                <a:lnTo>
                  <a:pt x="1768475" y="1036638"/>
                </a:lnTo>
                <a:lnTo>
                  <a:pt x="1768475" y="534353"/>
                </a:lnTo>
                <a:lnTo>
                  <a:pt x="1768158" y="530543"/>
                </a:lnTo>
                <a:lnTo>
                  <a:pt x="1767205" y="527368"/>
                </a:lnTo>
                <a:lnTo>
                  <a:pt x="1765935" y="524511"/>
                </a:lnTo>
                <a:lnTo>
                  <a:pt x="1764030" y="521971"/>
                </a:lnTo>
                <a:lnTo>
                  <a:pt x="1761808" y="519748"/>
                </a:lnTo>
                <a:lnTo>
                  <a:pt x="1759268" y="518161"/>
                </a:lnTo>
                <a:lnTo>
                  <a:pt x="1756093" y="517208"/>
                </a:lnTo>
                <a:lnTo>
                  <a:pt x="1752918" y="516891"/>
                </a:lnTo>
                <a:lnTo>
                  <a:pt x="995680" y="516891"/>
                </a:lnTo>
                <a:close/>
                <a:moveTo>
                  <a:pt x="306823" y="515303"/>
                </a:moveTo>
                <a:lnTo>
                  <a:pt x="303015" y="528320"/>
                </a:lnTo>
                <a:lnTo>
                  <a:pt x="299842" y="541973"/>
                </a:lnTo>
                <a:lnTo>
                  <a:pt x="296670" y="555625"/>
                </a:lnTo>
                <a:lnTo>
                  <a:pt x="293814" y="569595"/>
                </a:lnTo>
                <a:lnTo>
                  <a:pt x="290958" y="583565"/>
                </a:lnTo>
                <a:lnTo>
                  <a:pt x="288420" y="597218"/>
                </a:lnTo>
                <a:lnTo>
                  <a:pt x="285882" y="611505"/>
                </a:lnTo>
                <a:lnTo>
                  <a:pt x="283660" y="625793"/>
                </a:lnTo>
                <a:lnTo>
                  <a:pt x="281757" y="640080"/>
                </a:lnTo>
                <a:lnTo>
                  <a:pt x="280170" y="654368"/>
                </a:lnTo>
                <a:lnTo>
                  <a:pt x="278584" y="668655"/>
                </a:lnTo>
                <a:lnTo>
                  <a:pt x="276997" y="683260"/>
                </a:lnTo>
                <a:lnTo>
                  <a:pt x="276045" y="698183"/>
                </a:lnTo>
                <a:lnTo>
                  <a:pt x="275094" y="713105"/>
                </a:lnTo>
                <a:lnTo>
                  <a:pt x="274142" y="728028"/>
                </a:lnTo>
                <a:lnTo>
                  <a:pt x="273824" y="742950"/>
                </a:lnTo>
                <a:lnTo>
                  <a:pt x="448336" y="742950"/>
                </a:lnTo>
                <a:lnTo>
                  <a:pt x="448970" y="718185"/>
                </a:lnTo>
                <a:lnTo>
                  <a:pt x="449922" y="693738"/>
                </a:lnTo>
                <a:lnTo>
                  <a:pt x="450874" y="669290"/>
                </a:lnTo>
                <a:lnTo>
                  <a:pt x="452461" y="645478"/>
                </a:lnTo>
                <a:lnTo>
                  <a:pt x="454047" y="621983"/>
                </a:lnTo>
                <a:lnTo>
                  <a:pt x="456268" y="598170"/>
                </a:lnTo>
                <a:lnTo>
                  <a:pt x="458489" y="574993"/>
                </a:lnTo>
                <a:lnTo>
                  <a:pt x="461345" y="552450"/>
                </a:lnTo>
                <a:lnTo>
                  <a:pt x="432154" y="546418"/>
                </a:lnTo>
                <a:lnTo>
                  <a:pt x="403597" y="540703"/>
                </a:lnTo>
                <a:lnTo>
                  <a:pt x="376310" y="534353"/>
                </a:lnTo>
                <a:lnTo>
                  <a:pt x="349023" y="527368"/>
                </a:lnTo>
                <a:lnTo>
                  <a:pt x="327764" y="521335"/>
                </a:lnTo>
                <a:lnTo>
                  <a:pt x="306823" y="515303"/>
                </a:lnTo>
                <a:close/>
                <a:moveTo>
                  <a:pt x="956945" y="477838"/>
                </a:moveTo>
                <a:lnTo>
                  <a:pt x="958532" y="477838"/>
                </a:lnTo>
                <a:lnTo>
                  <a:pt x="1789748" y="477838"/>
                </a:lnTo>
                <a:lnTo>
                  <a:pt x="1791653" y="477838"/>
                </a:lnTo>
                <a:lnTo>
                  <a:pt x="1793240" y="478156"/>
                </a:lnTo>
                <a:lnTo>
                  <a:pt x="1796415" y="479743"/>
                </a:lnTo>
                <a:lnTo>
                  <a:pt x="1799273" y="481648"/>
                </a:lnTo>
                <a:lnTo>
                  <a:pt x="1801813" y="483871"/>
                </a:lnTo>
                <a:lnTo>
                  <a:pt x="1803718" y="486728"/>
                </a:lnTo>
                <a:lnTo>
                  <a:pt x="1805305" y="490221"/>
                </a:lnTo>
                <a:lnTo>
                  <a:pt x="1806258" y="493713"/>
                </a:lnTo>
                <a:lnTo>
                  <a:pt x="1806575" y="498158"/>
                </a:lnTo>
                <a:lnTo>
                  <a:pt x="1806575" y="1074103"/>
                </a:lnTo>
                <a:lnTo>
                  <a:pt x="1806258" y="1077913"/>
                </a:lnTo>
                <a:lnTo>
                  <a:pt x="1805305" y="1081406"/>
                </a:lnTo>
                <a:lnTo>
                  <a:pt x="1803718" y="1084898"/>
                </a:lnTo>
                <a:lnTo>
                  <a:pt x="1801813" y="1088073"/>
                </a:lnTo>
                <a:lnTo>
                  <a:pt x="1799273" y="1090613"/>
                </a:lnTo>
                <a:lnTo>
                  <a:pt x="1796415" y="1092201"/>
                </a:lnTo>
                <a:lnTo>
                  <a:pt x="1793240" y="1093471"/>
                </a:lnTo>
                <a:lnTo>
                  <a:pt x="1791653" y="1093788"/>
                </a:lnTo>
                <a:lnTo>
                  <a:pt x="1789748" y="1093788"/>
                </a:lnTo>
                <a:lnTo>
                  <a:pt x="958532" y="1093788"/>
                </a:lnTo>
                <a:lnTo>
                  <a:pt x="956945" y="1093788"/>
                </a:lnTo>
                <a:lnTo>
                  <a:pt x="955040" y="1093471"/>
                </a:lnTo>
                <a:lnTo>
                  <a:pt x="951865" y="1092201"/>
                </a:lnTo>
                <a:lnTo>
                  <a:pt x="949325" y="1090613"/>
                </a:lnTo>
                <a:lnTo>
                  <a:pt x="946785" y="1088073"/>
                </a:lnTo>
                <a:lnTo>
                  <a:pt x="944562" y="1084898"/>
                </a:lnTo>
                <a:lnTo>
                  <a:pt x="942657" y="1081406"/>
                </a:lnTo>
                <a:lnTo>
                  <a:pt x="941705" y="1077913"/>
                </a:lnTo>
                <a:lnTo>
                  <a:pt x="941387" y="1074103"/>
                </a:lnTo>
                <a:lnTo>
                  <a:pt x="941387" y="498158"/>
                </a:lnTo>
                <a:lnTo>
                  <a:pt x="941705" y="493713"/>
                </a:lnTo>
                <a:lnTo>
                  <a:pt x="942657" y="490221"/>
                </a:lnTo>
                <a:lnTo>
                  <a:pt x="944562" y="486728"/>
                </a:lnTo>
                <a:lnTo>
                  <a:pt x="946785" y="483871"/>
                </a:lnTo>
                <a:lnTo>
                  <a:pt x="949325" y="481648"/>
                </a:lnTo>
                <a:lnTo>
                  <a:pt x="951865" y="479743"/>
                </a:lnTo>
                <a:lnTo>
                  <a:pt x="955040" y="478156"/>
                </a:lnTo>
                <a:lnTo>
                  <a:pt x="956945" y="477838"/>
                </a:lnTo>
                <a:close/>
                <a:moveTo>
                  <a:pt x="138975" y="443230"/>
                </a:moveTo>
                <a:lnTo>
                  <a:pt x="130408" y="460375"/>
                </a:lnTo>
                <a:lnTo>
                  <a:pt x="122475" y="477838"/>
                </a:lnTo>
                <a:lnTo>
                  <a:pt x="114860" y="495300"/>
                </a:lnTo>
                <a:lnTo>
                  <a:pt x="107245" y="513080"/>
                </a:lnTo>
                <a:lnTo>
                  <a:pt x="100899" y="531178"/>
                </a:lnTo>
                <a:lnTo>
                  <a:pt x="94236" y="549593"/>
                </a:lnTo>
                <a:lnTo>
                  <a:pt x="88525" y="568008"/>
                </a:lnTo>
                <a:lnTo>
                  <a:pt x="83448" y="586740"/>
                </a:lnTo>
                <a:lnTo>
                  <a:pt x="78372" y="605473"/>
                </a:lnTo>
                <a:lnTo>
                  <a:pt x="74247" y="624523"/>
                </a:lnTo>
                <a:lnTo>
                  <a:pt x="70439" y="643890"/>
                </a:lnTo>
                <a:lnTo>
                  <a:pt x="67266" y="663258"/>
                </a:lnTo>
                <a:lnTo>
                  <a:pt x="64411" y="682943"/>
                </a:lnTo>
                <a:lnTo>
                  <a:pt x="62507" y="702628"/>
                </a:lnTo>
                <a:lnTo>
                  <a:pt x="60286" y="722948"/>
                </a:lnTo>
                <a:lnTo>
                  <a:pt x="59334" y="742950"/>
                </a:lnTo>
                <a:lnTo>
                  <a:pt x="214808" y="742950"/>
                </a:lnTo>
                <a:lnTo>
                  <a:pt x="215125" y="726758"/>
                </a:lnTo>
                <a:lnTo>
                  <a:pt x="216077" y="710565"/>
                </a:lnTo>
                <a:lnTo>
                  <a:pt x="217029" y="694373"/>
                </a:lnTo>
                <a:lnTo>
                  <a:pt x="218615" y="678498"/>
                </a:lnTo>
                <a:lnTo>
                  <a:pt x="220202" y="662623"/>
                </a:lnTo>
                <a:lnTo>
                  <a:pt x="221788" y="647065"/>
                </a:lnTo>
                <a:lnTo>
                  <a:pt x="223692" y="631190"/>
                </a:lnTo>
                <a:lnTo>
                  <a:pt x="225913" y="615950"/>
                </a:lnTo>
                <a:lnTo>
                  <a:pt x="228134" y="600710"/>
                </a:lnTo>
                <a:lnTo>
                  <a:pt x="230672" y="585470"/>
                </a:lnTo>
                <a:lnTo>
                  <a:pt x="233528" y="570230"/>
                </a:lnTo>
                <a:lnTo>
                  <a:pt x="236701" y="554990"/>
                </a:lnTo>
                <a:lnTo>
                  <a:pt x="239874" y="540068"/>
                </a:lnTo>
                <a:lnTo>
                  <a:pt x="243364" y="525145"/>
                </a:lnTo>
                <a:lnTo>
                  <a:pt x="247172" y="510540"/>
                </a:lnTo>
                <a:lnTo>
                  <a:pt x="250979" y="496253"/>
                </a:lnTo>
                <a:lnTo>
                  <a:pt x="235749" y="490220"/>
                </a:lnTo>
                <a:lnTo>
                  <a:pt x="220519" y="484188"/>
                </a:lnTo>
                <a:lnTo>
                  <a:pt x="205924" y="477520"/>
                </a:lnTo>
                <a:lnTo>
                  <a:pt x="191645" y="471170"/>
                </a:lnTo>
                <a:lnTo>
                  <a:pt x="177684" y="464820"/>
                </a:lnTo>
                <a:lnTo>
                  <a:pt x="164358" y="457518"/>
                </a:lnTo>
                <a:lnTo>
                  <a:pt x="151666" y="450850"/>
                </a:lnTo>
                <a:lnTo>
                  <a:pt x="138975" y="443230"/>
                </a:lnTo>
                <a:close/>
                <a:moveTo>
                  <a:pt x="577792" y="294005"/>
                </a:moveTo>
                <a:lnTo>
                  <a:pt x="570177" y="317500"/>
                </a:lnTo>
                <a:lnTo>
                  <a:pt x="562562" y="341630"/>
                </a:lnTo>
                <a:lnTo>
                  <a:pt x="555581" y="366713"/>
                </a:lnTo>
                <a:lnTo>
                  <a:pt x="549235" y="392748"/>
                </a:lnTo>
                <a:lnTo>
                  <a:pt x="542889" y="419100"/>
                </a:lnTo>
                <a:lnTo>
                  <a:pt x="537495" y="446405"/>
                </a:lnTo>
                <a:lnTo>
                  <a:pt x="532101" y="474345"/>
                </a:lnTo>
                <a:lnTo>
                  <a:pt x="527342" y="503238"/>
                </a:lnTo>
                <a:lnTo>
                  <a:pt x="553043" y="506413"/>
                </a:lnTo>
                <a:lnTo>
                  <a:pt x="578743" y="509588"/>
                </a:lnTo>
                <a:lnTo>
                  <a:pt x="605396" y="512128"/>
                </a:lnTo>
                <a:lnTo>
                  <a:pt x="631731" y="514668"/>
                </a:lnTo>
                <a:lnTo>
                  <a:pt x="659019" y="516573"/>
                </a:lnTo>
                <a:lnTo>
                  <a:pt x="686623" y="517843"/>
                </a:lnTo>
                <a:lnTo>
                  <a:pt x="714228" y="519113"/>
                </a:lnTo>
                <a:lnTo>
                  <a:pt x="742467" y="519748"/>
                </a:lnTo>
                <a:lnTo>
                  <a:pt x="742467" y="303848"/>
                </a:lnTo>
                <a:lnTo>
                  <a:pt x="721208" y="303213"/>
                </a:lnTo>
                <a:lnTo>
                  <a:pt x="699950" y="302578"/>
                </a:lnTo>
                <a:lnTo>
                  <a:pt x="679326" y="301625"/>
                </a:lnTo>
                <a:lnTo>
                  <a:pt x="658701" y="300673"/>
                </a:lnTo>
                <a:lnTo>
                  <a:pt x="638077" y="299403"/>
                </a:lnTo>
                <a:lnTo>
                  <a:pt x="618088" y="297815"/>
                </a:lnTo>
                <a:lnTo>
                  <a:pt x="597464" y="295910"/>
                </a:lnTo>
                <a:lnTo>
                  <a:pt x="577792" y="294005"/>
                </a:lnTo>
                <a:close/>
                <a:moveTo>
                  <a:pt x="418510" y="269240"/>
                </a:moveTo>
                <a:lnTo>
                  <a:pt x="411530" y="279718"/>
                </a:lnTo>
                <a:lnTo>
                  <a:pt x="404549" y="290513"/>
                </a:lnTo>
                <a:lnTo>
                  <a:pt x="397886" y="300990"/>
                </a:lnTo>
                <a:lnTo>
                  <a:pt x="391223" y="312103"/>
                </a:lnTo>
                <a:lnTo>
                  <a:pt x="384560" y="323533"/>
                </a:lnTo>
                <a:lnTo>
                  <a:pt x="378531" y="334645"/>
                </a:lnTo>
                <a:lnTo>
                  <a:pt x="371868" y="346393"/>
                </a:lnTo>
                <a:lnTo>
                  <a:pt x="366157" y="358458"/>
                </a:lnTo>
                <a:lnTo>
                  <a:pt x="360446" y="370205"/>
                </a:lnTo>
                <a:lnTo>
                  <a:pt x="354417" y="382270"/>
                </a:lnTo>
                <a:lnTo>
                  <a:pt x="349023" y="394653"/>
                </a:lnTo>
                <a:lnTo>
                  <a:pt x="343946" y="407035"/>
                </a:lnTo>
                <a:lnTo>
                  <a:pt x="338870" y="419735"/>
                </a:lnTo>
                <a:lnTo>
                  <a:pt x="333476" y="432753"/>
                </a:lnTo>
                <a:lnTo>
                  <a:pt x="328716" y="445770"/>
                </a:lnTo>
                <a:lnTo>
                  <a:pt x="324274" y="458788"/>
                </a:lnTo>
                <a:lnTo>
                  <a:pt x="341091" y="463868"/>
                </a:lnTo>
                <a:lnTo>
                  <a:pt x="358224" y="468948"/>
                </a:lnTo>
                <a:lnTo>
                  <a:pt x="375993" y="473393"/>
                </a:lnTo>
                <a:lnTo>
                  <a:pt x="393761" y="477838"/>
                </a:lnTo>
                <a:lnTo>
                  <a:pt x="412164" y="482283"/>
                </a:lnTo>
                <a:lnTo>
                  <a:pt x="430885" y="486410"/>
                </a:lnTo>
                <a:lnTo>
                  <a:pt x="449922" y="490220"/>
                </a:lnTo>
                <a:lnTo>
                  <a:pt x="469277" y="493713"/>
                </a:lnTo>
                <a:lnTo>
                  <a:pt x="472133" y="474663"/>
                </a:lnTo>
                <a:lnTo>
                  <a:pt x="475623" y="455930"/>
                </a:lnTo>
                <a:lnTo>
                  <a:pt x="479113" y="437515"/>
                </a:lnTo>
                <a:lnTo>
                  <a:pt x="482921" y="419418"/>
                </a:lnTo>
                <a:lnTo>
                  <a:pt x="486728" y="401320"/>
                </a:lnTo>
                <a:lnTo>
                  <a:pt x="490536" y="383540"/>
                </a:lnTo>
                <a:lnTo>
                  <a:pt x="495295" y="366395"/>
                </a:lnTo>
                <a:lnTo>
                  <a:pt x="499420" y="349250"/>
                </a:lnTo>
                <a:lnTo>
                  <a:pt x="503862" y="333058"/>
                </a:lnTo>
                <a:lnTo>
                  <a:pt x="508304" y="317183"/>
                </a:lnTo>
                <a:lnTo>
                  <a:pt x="513381" y="301943"/>
                </a:lnTo>
                <a:lnTo>
                  <a:pt x="518140" y="286703"/>
                </a:lnTo>
                <a:lnTo>
                  <a:pt x="492440" y="282893"/>
                </a:lnTo>
                <a:lnTo>
                  <a:pt x="467691" y="278765"/>
                </a:lnTo>
                <a:lnTo>
                  <a:pt x="442942" y="274320"/>
                </a:lnTo>
                <a:lnTo>
                  <a:pt x="418510" y="269240"/>
                </a:lnTo>
                <a:close/>
                <a:moveTo>
                  <a:pt x="299208" y="238125"/>
                </a:moveTo>
                <a:lnTo>
                  <a:pt x="283026" y="252730"/>
                </a:lnTo>
                <a:lnTo>
                  <a:pt x="275411" y="260033"/>
                </a:lnTo>
                <a:lnTo>
                  <a:pt x="267479" y="267653"/>
                </a:lnTo>
                <a:lnTo>
                  <a:pt x="253835" y="281940"/>
                </a:lnTo>
                <a:lnTo>
                  <a:pt x="240191" y="296863"/>
                </a:lnTo>
                <a:lnTo>
                  <a:pt x="227182" y="311785"/>
                </a:lnTo>
                <a:lnTo>
                  <a:pt x="214490" y="327343"/>
                </a:lnTo>
                <a:lnTo>
                  <a:pt x="202433" y="343218"/>
                </a:lnTo>
                <a:lnTo>
                  <a:pt x="190376" y="359093"/>
                </a:lnTo>
                <a:lnTo>
                  <a:pt x="178954" y="375603"/>
                </a:lnTo>
                <a:lnTo>
                  <a:pt x="168483" y="392430"/>
                </a:lnTo>
                <a:lnTo>
                  <a:pt x="178002" y="398145"/>
                </a:lnTo>
                <a:lnTo>
                  <a:pt x="188472" y="403860"/>
                </a:lnTo>
                <a:lnTo>
                  <a:pt x="198943" y="409575"/>
                </a:lnTo>
                <a:lnTo>
                  <a:pt x="210048" y="414973"/>
                </a:lnTo>
                <a:lnTo>
                  <a:pt x="221471" y="420053"/>
                </a:lnTo>
                <a:lnTo>
                  <a:pt x="232894" y="425450"/>
                </a:lnTo>
                <a:lnTo>
                  <a:pt x="245268" y="430848"/>
                </a:lnTo>
                <a:lnTo>
                  <a:pt x="257642" y="435610"/>
                </a:lnTo>
                <a:lnTo>
                  <a:pt x="268430" y="439738"/>
                </a:lnTo>
                <a:lnTo>
                  <a:pt x="277315" y="414655"/>
                </a:lnTo>
                <a:lnTo>
                  <a:pt x="287151" y="390208"/>
                </a:lnTo>
                <a:lnTo>
                  <a:pt x="297304" y="366078"/>
                </a:lnTo>
                <a:lnTo>
                  <a:pt x="302381" y="354330"/>
                </a:lnTo>
                <a:lnTo>
                  <a:pt x="308409" y="342900"/>
                </a:lnTo>
                <a:lnTo>
                  <a:pt x="313803" y="331153"/>
                </a:lnTo>
                <a:lnTo>
                  <a:pt x="319515" y="319723"/>
                </a:lnTo>
                <a:lnTo>
                  <a:pt x="325543" y="308610"/>
                </a:lnTo>
                <a:lnTo>
                  <a:pt x="331572" y="297498"/>
                </a:lnTo>
                <a:lnTo>
                  <a:pt x="337600" y="286703"/>
                </a:lnTo>
                <a:lnTo>
                  <a:pt x="344264" y="275908"/>
                </a:lnTo>
                <a:lnTo>
                  <a:pt x="350609" y="265430"/>
                </a:lnTo>
                <a:lnTo>
                  <a:pt x="357590" y="254953"/>
                </a:lnTo>
                <a:lnTo>
                  <a:pt x="349023" y="253048"/>
                </a:lnTo>
                <a:lnTo>
                  <a:pt x="323957" y="245745"/>
                </a:lnTo>
                <a:lnTo>
                  <a:pt x="299208" y="238125"/>
                </a:lnTo>
                <a:close/>
                <a:moveTo>
                  <a:pt x="1081336" y="129223"/>
                </a:moveTo>
                <a:lnTo>
                  <a:pt x="1090538" y="137795"/>
                </a:lnTo>
                <a:lnTo>
                  <a:pt x="1099422" y="146368"/>
                </a:lnTo>
                <a:lnTo>
                  <a:pt x="1107989" y="155575"/>
                </a:lnTo>
                <a:lnTo>
                  <a:pt x="1116873" y="164465"/>
                </a:lnTo>
                <a:lnTo>
                  <a:pt x="1125123" y="173990"/>
                </a:lnTo>
                <a:lnTo>
                  <a:pt x="1133690" y="183833"/>
                </a:lnTo>
                <a:lnTo>
                  <a:pt x="1141622" y="193358"/>
                </a:lnTo>
                <a:lnTo>
                  <a:pt x="1149555" y="203518"/>
                </a:lnTo>
                <a:lnTo>
                  <a:pt x="1164467" y="199708"/>
                </a:lnTo>
                <a:lnTo>
                  <a:pt x="1179380" y="195898"/>
                </a:lnTo>
                <a:lnTo>
                  <a:pt x="1188899" y="193358"/>
                </a:lnTo>
                <a:lnTo>
                  <a:pt x="1175890" y="184468"/>
                </a:lnTo>
                <a:lnTo>
                  <a:pt x="1162881" y="175578"/>
                </a:lnTo>
                <a:lnTo>
                  <a:pt x="1149872" y="167323"/>
                </a:lnTo>
                <a:lnTo>
                  <a:pt x="1136863" y="159068"/>
                </a:lnTo>
                <a:lnTo>
                  <a:pt x="1123219" y="151130"/>
                </a:lnTo>
                <a:lnTo>
                  <a:pt x="1109258" y="143510"/>
                </a:lnTo>
                <a:lnTo>
                  <a:pt x="1095297" y="136208"/>
                </a:lnTo>
                <a:lnTo>
                  <a:pt x="1081336" y="129223"/>
                </a:lnTo>
                <a:close/>
                <a:moveTo>
                  <a:pt x="462297" y="129223"/>
                </a:moveTo>
                <a:lnTo>
                  <a:pt x="448336" y="136208"/>
                </a:lnTo>
                <a:lnTo>
                  <a:pt x="434375" y="143510"/>
                </a:lnTo>
                <a:lnTo>
                  <a:pt x="420731" y="151130"/>
                </a:lnTo>
                <a:lnTo>
                  <a:pt x="407088" y="159068"/>
                </a:lnTo>
                <a:lnTo>
                  <a:pt x="394079" y="167323"/>
                </a:lnTo>
                <a:lnTo>
                  <a:pt x="380752" y="175578"/>
                </a:lnTo>
                <a:lnTo>
                  <a:pt x="367743" y="184468"/>
                </a:lnTo>
                <a:lnTo>
                  <a:pt x="355052" y="193358"/>
                </a:lnTo>
                <a:lnTo>
                  <a:pt x="374406" y="198438"/>
                </a:lnTo>
                <a:lnTo>
                  <a:pt x="394079" y="203518"/>
                </a:lnTo>
                <a:lnTo>
                  <a:pt x="402011" y="193358"/>
                </a:lnTo>
                <a:lnTo>
                  <a:pt x="410261" y="183833"/>
                </a:lnTo>
                <a:lnTo>
                  <a:pt x="418510" y="173990"/>
                </a:lnTo>
                <a:lnTo>
                  <a:pt x="427077" y="164465"/>
                </a:lnTo>
                <a:lnTo>
                  <a:pt x="435644" y="155575"/>
                </a:lnTo>
                <a:lnTo>
                  <a:pt x="444528" y="146368"/>
                </a:lnTo>
                <a:lnTo>
                  <a:pt x="453095" y="137795"/>
                </a:lnTo>
                <a:lnTo>
                  <a:pt x="462297" y="129223"/>
                </a:lnTo>
                <a:close/>
                <a:moveTo>
                  <a:pt x="931891" y="96838"/>
                </a:moveTo>
                <a:lnTo>
                  <a:pt x="942045" y="110490"/>
                </a:lnTo>
                <a:lnTo>
                  <a:pt x="951881" y="125413"/>
                </a:lnTo>
                <a:lnTo>
                  <a:pt x="961717" y="140970"/>
                </a:lnTo>
                <a:lnTo>
                  <a:pt x="970918" y="157480"/>
                </a:lnTo>
                <a:lnTo>
                  <a:pt x="979803" y="174625"/>
                </a:lnTo>
                <a:lnTo>
                  <a:pt x="988369" y="192405"/>
                </a:lnTo>
                <a:lnTo>
                  <a:pt x="996936" y="210820"/>
                </a:lnTo>
                <a:lnTo>
                  <a:pt x="1004869" y="230188"/>
                </a:lnTo>
                <a:lnTo>
                  <a:pt x="1025176" y="227330"/>
                </a:lnTo>
                <a:lnTo>
                  <a:pt x="1045165" y="224155"/>
                </a:lnTo>
                <a:lnTo>
                  <a:pt x="1065472" y="220980"/>
                </a:lnTo>
                <a:lnTo>
                  <a:pt x="1084827" y="217170"/>
                </a:lnTo>
                <a:lnTo>
                  <a:pt x="1076260" y="207645"/>
                </a:lnTo>
                <a:lnTo>
                  <a:pt x="1067376" y="198120"/>
                </a:lnTo>
                <a:lnTo>
                  <a:pt x="1058491" y="188913"/>
                </a:lnTo>
                <a:lnTo>
                  <a:pt x="1049607" y="180023"/>
                </a:lnTo>
                <a:lnTo>
                  <a:pt x="1040406" y="171450"/>
                </a:lnTo>
                <a:lnTo>
                  <a:pt x="1031204" y="163195"/>
                </a:lnTo>
                <a:lnTo>
                  <a:pt x="1021685" y="155258"/>
                </a:lnTo>
                <a:lnTo>
                  <a:pt x="1011849" y="147320"/>
                </a:lnTo>
                <a:lnTo>
                  <a:pt x="1002648" y="140018"/>
                </a:lnTo>
                <a:lnTo>
                  <a:pt x="992494" y="133033"/>
                </a:lnTo>
                <a:lnTo>
                  <a:pt x="982975" y="126048"/>
                </a:lnTo>
                <a:lnTo>
                  <a:pt x="972822" y="119380"/>
                </a:lnTo>
                <a:lnTo>
                  <a:pt x="962986" y="113348"/>
                </a:lnTo>
                <a:lnTo>
                  <a:pt x="952515" y="107315"/>
                </a:lnTo>
                <a:lnTo>
                  <a:pt x="942045" y="101918"/>
                </a:lnTo>
                <a:lnTo>
                  <a:pt x="931891" y="96838"/>
                </a:lnTo>
                <a:close/>
                <a:moveTo>
                  <a:pt x="611742" y="96838"/>
                </a:moveTo>
                <a:lnTo>
                  <a:pt x="601589" y="101918"/>
                </a:lnTo>
                <a:lnTo>
                  <a:pt x="591118" y="107315"/>
                </a:lnTo>
                <a:lnTo>
                  <a:pt x="580965" y="113348"/>
                </a:lnTo>
                <a:lnTo>
                  <a:pt x="570811" y="119698"/>
                </a:lnTo>
                <a:lnTo>
                  <a:pt x="560658" y="126048"/>
                </a:lnTo>
                <a:lnTo>
                  <a:pt x="551139" y="133033"/>
                </a:lnTo>
                <a:lnTo>
                  <a:pt x="540986" y="140018"/>
                </a:lnTo>
                <a:lnTo>
                  <a:pt x="531784" y="147320"/>
                </a:lnTo>
                <a:lnTo>
                  <a:pt x="521948" y="155258"/>
                </a:lnTo>
                <a:lnTo>
                  <a:pt x="512746" y="163195"/>
                </a:lnTo>
                <a:lnTo>
                  <a:pt x="503228" y="171450"/>
                </a:lnTo>
                <a:lnTo>
                  <a:pt x="494343" y="180023"/>
                </a:lnTo>
                <a:lnTo>
                  <a:pt x="485142" y="189230"/>
                </a:lnTo>
                <a:lnTo>
                  <a:pt x="476258" y="198120"/>
                </a:lnTo>
                <a:lnTo>
                  <a:pt x="467691" y="207645"/>
                </a:lnTo>
                <a:lnTo>
                  <a:pt x="458807" y="217170"/>
                </a:lnTo>
                <a:lnTo>
                  <a:pt x="478479" y="220980"/>
                </a:lnTo>
                <a:lnTo>
                  <a:pt x="498468" y="224155"/>
                </a:lnTo>
                <a:lnTo>
                  <a:pt x="518458" y="227330"/>
                </a:lnTo>
                <a:lnTo>
                  <a:pt x="538764" y="230188"/>
                </a:lnTo>
                <a:lnTo>
                  <a:pt x="547014" y="210820"/>
                </a:lnTo>
                <a:lnTo>
                  <a:pt x="555264" y="192405"/>
                </a:lnTo>
                <a:lnTo>
                  <a:pt x="564148" y="174625"/>
                </a:lnTo>
                <a:lnTo>
                  <a:pt x="573032" y="157480"/>
                </a:lnTo>
                <a:lnTo>
                  <a:pt x="582234" y="140970"/>
                </a:lnTo>
                <a:lnTo>
                  <a:pt x="591753" y="125413"/>
                </a:lnTo>
                <a:lnTo>
                  <a:pt x="601589" y="110490"/>
                </a:lnTo>
                <a:lnTo>
                  <a:pt x="611742" y="96838"/>
                </a:lnTo>
                <a:close/>
                <a:moveTo>
                  <a:pt x="801166" y="63818"/>
                </a:moveTo>
                <a:lnTo>
                  <a:pt x="801166" y="245110"/>
                </a:lnTo>
                <a:lnTo>
                  <a:pt x="837655" y="244158"/>
                </a:lnTo>
                <a:lnTo>
                  <a:pt x="873509" y="242570"/>
                </a:lnTo>
                <a:lnTo>
                  <a:pt x="909363" y="240348"/>
                </a:lnTo>
                <a:lnTo>
                  <a:pt x="944266" y="237173"/>
                </a:lnTo>
                <a:lnTo>
                  <a:pt x="935064" y="216853"/>
                </a:lnTo>
                <a:lnTo>
                  <a:pt x="925545" y="197803"/>
                </a:lnTo>
                <a:lnTo>
                  <a:pt x="916027" y="179705"/>
                </a:lnTo>
                <a:lnTo>
                  <a:pt x="906190" y="162878"/>
                </a:lnTo>
                <a:lnTo>
                  <a:pt x="901114" y="155258"/>
                </a:lnTo>
                <a:lnTo>
                  <a:pt x="896037" y="147320"/>
                </a:lnTo>
                <a:lnTo>
                  <a:pt x="890960" y="140018"/>
                </a:lnTo>
                <a:lnTo>
                  <a:pt x="885884" y="133033"/>
                </a:lnTo>
                <a:lnTo>
                  <a:pt x="880807" y="126048"/>
                </a:lnTo>
                <a:lnTo>
                  <a:pt x="875730" y="119698"/>
                </a:lnTo>
                <a:lnTo>
                  <a:pt x="870019" y="113665"/>
                </a:lnTo>
                <a:lnTo>
                  <a:pt x="864942" y="107633"/>
                </a:lnTo>
                <a:lnTo>
                  <a:pt x="856693" y="99695"/>
                </a:lnTo>
                <a:lnTo>
                  <a:pt x="848760" y="92075"/>
                </a:lnTo>
                <a:lnTo>
                  <a:pt x="840828" y="85725"/>
                </a:lnTo>
                <a:lnTo>
                  <a:pt x="832896" y="79693"/>
                </a:lnTo>
                <a:lnTo>
                  <a:pt x="824963" y="74613"/>
                </a:lnTo>
                <a:lnTo>
                  <a:pt x="817031" y="70168"/>
                </a:lnTo>
                <a:lnTo>
                  <a:pt x="809099" y="66675"/>
                </a:lnTo>
                <a:lnTo>
                  <a:pt x="801166" y="63818"/>
                </a:lnTo>
                <a:close/>
                <a:moveTo>
                  <a:pt x="742467" y="63818"/>
                </a:moveTo>
                <a:lnTo>
                  <a:pt x="734535" y="66675"/>
                </a:lnTo>
                <a:lnTo>
                  <a:pt x="726920" y="70168"/>
                </a:lnTo>
                <a:lnTo>
                  <a:pt x="718987" y="74613"/>
                </a:lnTo>
                <a:lnTo>
                  <a:pt x="711055" y="79693"/>
                </a:lnTo>
                <a:lnTo>
                  <a:pt x="703123" y="85725"/>
                </a:lnTo>
                <a:lnTo>
                  <a:pt x="694873" y="92075"/>
                </a:lnTo>
                <a:lnTo>
                  <a:pt x="686941" y="99695"/>
                </a:lnTo>
                <a:lnTo>
                  <a:pt x="678691" y="107633"/>
                </a:lnTo>
                <a:lnTo>
                  <a:pt x="673614" y="113665"/>
                </a:lnTo>
                <a:lnTo>
                  <a:pt x="668538" y="119698"/>
                </a:lnTo>
                <a:lnTo>
                  <a:pt x="662826" y="126048"/>
                </a:lnTo>
                <a:lnTo>
                  <a:pt x="657750" y="133033"/>
                </a:lnTo>
                <a:lnTo>
                  <a:pt x="652990" y="140018"/>
                </a:lnTo>
                <a:lnTo>
                  <a:pt x="647596" y="147320"/>
                </a:lnTo>
                <a:lnTo>
                  <a:pt x="642519" y="154940"/>
                </a:lnTo>
                <a:lnTo>
                  <a:pt x="637760" y="162878"/>
                </a:lnTo>
                <a:lnTo>
                  <a:pt x="632683" y="171450"/>
                </a:lnTo>
                <a:lnTo>
                  <a:pt x="627607" y="179705"/>
                </a:lnTo>
                <a:lnTo>
                  <a:pt x="618088" y="197803"/>
                </a:lnTo>
                <a:lnTo>
                  <a:pt x="608569" y="216853"/>
                </a:lnTo>
                <a:lnTo>
                  <a:pt x="599685" y="237173"/>
                </a:lnTo>
                <a:lnTo>
                  <a:pt x="634587" y="240030"/>
                </a:lnTo>
                <a:lnTo>
                  <a:pt x="670124" y="242570"/>
                </a:lnTo>
                <a:lnTo>
                  <a:pt x="705978" y="244158"/>
                </a:lnTo>
                <a:lnTo>
                  <a:pt x="742467" y="245110"/>
                </a:lnTo>
                <a:lnTo>
                  <a:pt x="742467" y="63818"/>
                </a:lnTo>
                <a:close/>
                <a:moveTo>
                  <a:pt x="754841" y="0"/>
                </a:moveTo>
                <a:lnTo>
                  <a:pt x="771975" y="0"/>
                </a:lnTo>
                <a:lnTo>
                  <a:pt x="789109" y="0"/>
                </a:lnTo>
                <a:lnTo>
                  <a:pt x="806243" y="635"/>
                </a:lnTo>
                <a:lnTo>
                  <a:pt x="823377" y="1588"/>
                </a:lnTo>
                <a:lnTo>
                  <a:pt x="840193" y="2858"/>
                </a:lnTo>
                <a:lnTo>
                  <a:pt x="856693" y="4445"/>
                </a:lnTo>
                <a:lnTo>
                  <a:pt x="873509" y="6350"/>
                </a:lnTo>
                <a:lnTo>
                  <a:pt x="890008" y="9208"/>
                </a:lnTo>
                <a:lnTo>
                  <a:pt x="906508" y="11748"/>
                </a:lnTo>
                <a:lnTo>
                  <a:pt x="923007" y="14923"/>
                </a:lnTo>
                <a:lnTo>
                  <a:pt x="939189" y="18098"/>
                </a:lnTo>
                <a:lnTo>
                  <a:pt x="955371" y="21908"/>
                </a:lnTo>
                <a:lnTo>
                  <a:pt x="971236" y="25718"/>
                </a:lnTo>
                <a:lnTo>
                  <a:pt x="987100" y="30480"/>
                </a:lnTo>
                <a:lnTo>
                  <a:pt x="1002965" y="35243"/>
                </a:lnTo>
                <a:lnTo>
                  <a:pt x="1018512" y="40005"/>
                </a:lnTo>
                <a:lnTo>
                  <a:pt x="1034060" y="45720"/>
                </a:lnTo>
                <a:lnTo>
                  <a:pt x="1049290" y="51435"/>
                </a:lnTo>
                <a:lnTo>
                  <a:pt x="1064520" y="57150"/>
                </a:lnTo>
                <a:lnTo>
                  <a:pt x="1079115" y="63818"/>
                </a:lnTo>
                <a:lnTo>
                  <a:pt x="1094028" y="70168"/>
                </a:lnTo>
                <a:lnTo>
                  <a:pt x="1108624" y="76835"/>
                </a:lnTo>
                <a:lnTo>
                  <a:pt x="1123219" y="84455"/>
                </a:lnTo>
                <a:lnTo>
                  <a:pt x="1137497" y="91758"/>
                </a:lnTo>
                <a:lnTo>
                  <a:pt x="1151458" y="99695"/>
                </a:lnTo>
                <a:lnTo>
                  <a:pt x="1165419" y="107633"/>
                </a:lnTo>
                <a:lnTo>
                  <a:pt x="1179063" y="116205"/>
                </a:lnTo>
                <a:lnTo>
                  <a:pt x="1192707" y="124778"/>
                </a:lnTo>
                <a:lnTo>
                  <a:pt x="1206033" y="133668"/>
                </a:lnTo>
                <a:lnTo>
                  <a:pt x="1219042" y="142558"/>
                </a:lnTo>
                <a:lnTo>
                  <a:pt x="1232051" y="152400"/>
                </a:lnTo>
                <a:lnTo>
                  <a:pt x="1244743" y="161925"/>
                </a:lnTo>
                <a:lnTo>
                  <a:pt x="1257434" y="171768"/>
                </a:lnTo>
                <a:lnTo>
                  <a:pt x="1270126" y="182245"/>
                </a:lnTo>
                <a:lnTo>
                  <a:pt x="1282818" y="193358"/>
                </a:lnTo>
                <a:lnTo>
                  <a:pt x="1295192" y="204470"/>
                </a:lnTo>
                <a:lnTo>
                  <a:pt x="1307567" y="215900"/>
                </a:lnTo>
                <a:lnTo>
                  <a:pt x="1323749" y="232093"/>
                </a:lnTo>
                <a:lnTo>
                  <a:pt x="1339296" y="248920"/>
                </a:lnTo>
                <a:lnTo>
                  <a:pt x="1354844" y="266065"/>
                </a:lnTo>
                <a:lnTo>
                  <a:pt x="1369756" y="283528"/>
                </a:lnTo>
                <a:lnTo>
                  <a:pt x="1384035" y="301625"/>
                </a:lnTo>
                <a:lnTo>
                  <a:pt x="1397995" y="320358"/>
                </a:lnTo>
                <a:lnTo>
                  <a:pt x="1411322" y="339090"/>
                </a:lnTo>
                <a:lnTo>
                  <a:pt x="1423696" y="358775"/>
                </a:lnTo>
                <a:lnTo>
                  <a:pt x="1431629" y="371158"/>
                </a:lnTo>
                <a:lnTo>
                  <a:pt x="1439244" y="383858"/>
                </a:lnTo>
                <a:lnTo>
                  <a:pt x="1446859" y="396875"/>
                </a:lnTo>
                <a:lnTo>
                  <a:pt x="1453839" y="410210"/>
                </a:lnTo>
                <a:lnTo>
                  <a:pt x="1463675" y="429260"/>
                </a:lnTo>
                <a:lnTo>
                  <a:pt x="1301855" y="429260"/>
                </a:lnTo>
                <a:lnTo>
                  <a:pt x="1321528" y="420370"/>
                </a:lnTo>
                <a:lnTo>
                  <a:pt x="1340565" y="411480"/>
                </a:lnTo>
                <a:lnTo>
                  <a:pt x="1358651" y="401955"/>
                </a:lnTo>
                <a:lnTo>
                  <a:pt x="1375785" y="392430"/>
                </a:lnTo>
                <a:lnTo>
                  <a:pt x="1364680" y="375603"/>
                </a:lnTo>
                <a:lnTo>
                  <a:pt x="1353257" y="359093"/>
                </a:lnTo>
                <a:lnTo>
                  <a:pt x="1341517" y="343218"/>
                </a:lnTo>
                <a:lnTo>
                  <a:pt x="1329143" y="327343"/>
                </a:lnTo>
                <a:lnTo>
                  <a:pt x="1316451" y="311785"/>
                </a:lnTo>
                <a:lnTo>
                  <a:pt x="1303442" y="296863"/>
                </a:lnTo>
                <a:lnTo>
                  <a:pt x="1290116" y="281940"/>
                </a:lnTo>
                <a:lnTo>
                  <a:pt x="1276155" y="267653"/>
                </a:lnTo>
                <a:lnTo>
                  <a:pt x="1268222" y="260033"/>
                </a:lnTo>
                <a:lnTo>
                  <a:pt x="1260607" y="252730"/>
                </a:lnTo>
                <a:lnTo>
                  <a:pt x="1244425" y="238125"/>
                </a:lnTo>
                <a:lnTo>
                  <a:pt x="1215869" y="246698"/>
                </a:lnTo>
                <a:lnTo>
                  <a:pt x="1200956" y="250825"/>
                </a:lnTo>
                <a:lnTo>
                  <a:pt x="1186361" y="254953"/>
                </a:lnTo>
                <a:lnTo>
                  <a:pt x="1198735" y="274955"/>
                </a:lnTo>
                <a:lnTo>
                  <a:pt x="1210792" y="295275"/>
                </a:lnTo>
                <a:lnTo>
                  <a:pt x="1222215" y="316230"/>
                </a:lnTo>
                <a:lnTo>
                  <a:pt x="1233003" y="337820"/>
                </a:lnTo>
                <a:lnTo>
                  <a:pt x="1243473" y="360045"/>
                </a:lnTo>
                <a:lnTo>
                  <a:pt x="1253310" y="382588"/>
                </a:lnTo>
                <a:lnTo>
                  <a:pt x="1262828" y="405448"/>
                </a:lnTo>
                <a:lnTo>
                  <a:pt x="1271395" y="429260"/>
                </a:lnTo>
                <a:lnTo>
                  <a:pt x="1208888" y="429260"/>
                </a:lnTo>
                <a:lnTo>
                  <a:pt x="1200004" y="407353"/>
                </a:lnTo>
                <a:lnTo>
                  <a:pt x="1190803" y="385763"/>
                </a:lnTo>
                <a:lnTo>
                  <a:pt x="1180967" y="365125"/>
                </a:lnTo>
                <a:lnTo>
                  <a:pt x="1170813" y="344805"/>
                </a:lnTo>
                <a:lnTo>
                  <a:pt x="1160025" y="325120"/>
                </a:lnTo>
                <a:lnTo>
                  <a:pt x="1148603" y="306070"/>
                </a:lnTo>
                <a:lnTo>
                  <a:pt x="1137180" y="287020"/>
                </a:lnTo>
                <a:lnTo>
                  <a:pt x="1125123" y="269240"/>
                </a:lnTo>
                <a:lnTo>
                  <a:pt x="1101009" y="274320"/>
                </a:lnTo>
                <a:lnTo>
                  <a:pt x="1076260" y="278765"/>
                </a:lnTo>
                <a:lnTo>
                  <a:pt x="1051194" y="282893"/>
                </a:lnTo>
                <a:lnTo>
                  <a:pt x="1025493" y="286703"/>
                </a:lnTo>
                <a:lnTo>
                  <a:pt x="1031204" y="303213"/>
                </a:lnTo>
                <a:lnTo>
                  <a:pt x="1036281" y="320040"/>
                </a:lnTo>
                <a:lnTo>
                  <a:pt x="1041040" y="337503"/>
                </a:lnTo>
                <a:lnTo>
                  <a:pt x="1045800" y="355283"/>
                </a:lnTo>
                <a:lnTo>
                  <a:pt x="1050559" y="373063"/>
                </a:lnTo>
                <a:lnTo>
                  <a:pt x="1054684" y="391478"/>
                </a:lnTo>
                <a:lnTo>
                  <a:pt x="1058809" y="410528"/>
                </a:lnTo>
                <a:lnTo>
                  <a:pt x="1062616" y="429260"/>
                </a:lnTo>
                <a:lnTo>
                  <a:pt x="1002965" y="429260"/>
                </a:lnTo>
                <a:lnTo>
                  <a:pt x="999475" y="412750"/>
                </a:lnTo>
                <a:lnTo>
                  <a:pt x="995667" y="396240"/>
                </a:lnTo>
                <a:lnTo>
                  <a:pt x="991542" y="380365"/>
                </a:lnTo>
                <a:lnTo>
                  <a:pt x="987418" y="364490"/>
                </a:lnTo>
                <a:lnTo>
                  <a:pt x="982658" y="346075"/>
                </a:lnTo>
                <a:lnTo>
                  <a:pt x="976947" y="328295"/>
                </a:lnTo>
                <a:lnTo>
                  <a:pt x="971553" y="311150"/>
                </a:lnTo>
                <a:lnTo>
                  <a:pt x="966159" y="294005"/>
                </a:lnTo>
                <a:lnTo>
                  <a:pt x="946169" y="295910"/>
                </a:lnTo>
                <a:lnTo>
                  <a:pt x="926180" y="297815"/>
                </a:lnTo>
                <a:lnTo>
                  <a:pt x="905556" y="299403"/>
                </a:lnTo>
                <a:lnTo>
                  <a:pt x="884932" y="300673"/>
                </a:lnTo>
                <a:lnTo>
                  <a:pt x="864308" y="301625"/>
                </a:lnTo>
                <a:lnTo>
                  <a:pt x="843684" y="302578"/>
                </a:lnTo>
                <a:lnTo>
                  <a:pt x="822742" y="303213"/>
                </a:lnTo>
                <a:lnTo>
                  <a:pt x="801166" y="303848"/>
                </a:lnTo>
                <a:lnTo>
                  <a:pt x="801166" y="519748"/>
                </a:lnTo>
                <a:lnTo>
                  <a:pt x="822108" y="519113"/>
                </a:lnTo>
                <a:lnTo>
                  <a:pt x="843366" y="518478"/>
                </a:lnTo>
                <a:lnTo>
                  <a:pt x="864308" y="517525"/>
                </a:lnTo>
                <a:lnTo>
                  <a:pt x="884614" y="516573"/>
                </a:lnTo>
                <a:lnTo>
                  <a:pt x="884614" y="575310"/>
                </a:lnTo>
                <a:lnTo>
                  <a:pt x="864308" y="576263"/>
                </a:lnTo>
                <a:lnTo>
                  <a:pt x="843366" y="577215"/>
                </a:lnTo>
                <a:lnTo>
                  <a:pt x="822108" y="577850"/>
                </a:lnTo>
                <a:lnTo>
                  <a:pt x="801166" y="578168"/>
                </a:lnTo>
                <a:lnTo>
                  <a:pt x="801166" y="742950"/>
                </a:lnTo>
                <a:lnTo>
                  <a:pt x="884614" y="742950"/>
                </a:lnTo>
                <a:lnTo>
                  <a:pt x="884614" y="801688"/>
                </a:lnTo>
                <a:lnTo>
                  <a:pt x="801166" y="801688"/>
                </a:lnTo>
                <a:lnTo>
                  <a:pt x="801166" y="965835"/>
                </a:lnTo>
                <a:lnTo>
                  <a:pt x="822108" y="966470"/>
                </a:lnTo>
                <a:lnTo>
                  <a:pt x="843366" y="967105"/>
                </a:lnTo>
                <a:lnTo>
                  <a:pt x="864308" y="968058"/>
                </a:lnTo>
                <a:lnTo>
                  <a:pt x="884614" y="969010"/>
                </a:lnTo>
                <a:lnTo>
                  <a:pt x="884614" y="1028065"/>
                </a:lnTo>
                <a:lnTo>
                  <a:pt x="864308" y="1026795"/>
                </a:lnTo>
                <a:lnTo>
                  <a:pt x="843366" y="1025843"/>
                </a:lnTo>
                <a:lnTo>
                  <a:pt x="822108" y="1025208"/>
                </a:lnTo>
                <a:lnTo>
                  <a:pt x="801166" y="1024890"/>
                </a:lnTo>
                <a:lnTo>
                  <a:pt x="801166" y="1240473"/>
                </a:lnTo>
                <a:lnTo>
                  <a:pt x="824963" y="1240790"/>
                </a:lnTo>
                <a:lnTo>
                  <a:pt x="848126" y="1241743"/>
                </a:lnTo>
                <a:lnTo>
                  <a:pt x="832896" y="1300163"/>
                </a:lnTo>
                <a:lnTo>
                  <a:pt x="801166" y="1299528"/>
                </a:lnTo>
                <a:lnTo>
                  <a:pt x="801166" y="1423353"/>
                </a:lnTo>
                <a:lnTo>
                  <a:pt x="771658" y="1538606"/>
                </a:lnTo>
                <a:lnTo>
                  <a:pt x="771023" y="1541781"/>
                </a:lnTo>
                <a:lnTo>
                  <a:pt x="771023" y="1544638"/>
                </a:lnTo>
                <a:lnTo>
                  <a:pt x="753890" y="1544321"/>
                </a:lnTo>
                <a:lnTo>
                  <a:pt x="736756" y="1543686"/>
                </a:lnTo>
                <a:lnTo>
                  <a:pt x="719622" y="1542733"/>
                </a:lnTo>
                <a:lnTo>
                  <a:pt x="702805" y="1541463"/>
                </a:lnTo>
                <a:lnTo>
                  <a:pt x="685989" y="1539558"/>
                </a:lnTo>
                <a:lnTo>
                  <a:pt x="669489" y="1537653"/>
                </a:lnTo>
                <a:lnTo>
                  <a:pt x="652673" y="1535431"/>
                </a:lnTo>
                <a:lnTo>
                  <a:pt x="636491" y="1532573"/>
                </a:lnTo>
                <a:lnTo>
                  <a:pt x="619992" y="1529716"/>
                </a:lnTo>
                <a:lnTo>
                  <a:pt x="603810" y="1526223"/>
                </a:lnTo>
                <a:lnTo>
                  <a:pt x="587628" y="1522096"/>
                </a:lnTo>
                <a:lnTo>
                  <a:pt x="571763" y="1518286"/>
                </a:lnTo>
                <a:lnTo>
                  <a:pt x="555898" y="1513841"/>
                </a:lnTo>
                <a:lnTo>
                  <a:pt x="540351" y="1509078"/>
                </a:lnTo>
                <a:lnTo>
                  <a:pt x="524486" y="1503998"/>
                </a:lnTo>
                <a:lnTo>
                  <a:pt x="509256" y="1498601"/>
                </a:lnTo>
                <a:lnTo>
                  <a:pt x="494343" y="1492886"/>
                </a:lnTo>
                <a:lnTo>
                  <a:pt x="479113" y="1486853"/>
                </a:lnTo>
                <a:lnTo>
                  <a:pt x="464200" y="1480503"/>
                </a:lnTo>
                <a:lnTo>
                  <a:pt x="449288" y="1474153"/>
                </a:lnTo>
                <a:lnTo>
                  <a:pt x="434692" y="1467168"/>
                </a:lnTo>
                <a:lnTo>
                  <a:pt x="420414" y="1459866"/>
                </a:lnTo>
                <a:lnTo>
                  <a:pt x="406136" y="1452246"/>
                </a:lnTo>
                <a:lnTo>
                  <a:pt x="392175" y="1444626"/>
                </a:lnTo>
                <a:lnTo>
                  <a:pt x="378214" y="1436688"/>
                </a:lnTo>
                <a:lnTo>
                  <a:pt x="364570" y="1428116"/>
                </a:lnTo>
                <a:lnTo>
                  <a:pt x="350927" y="1419861"/>
                </a:lnTo>
                <a:lnTo>
                  <a:pt x="337600" y="1410653"/>
                </a:lnTo>
                <a:lnTo>
                  <a:pt x="324591" y="1401763"/>
                </a:lnTo>
                <a:lnTo>
                  <a:pt x="311582" y="1392238"/>
                </a:lnTo>
                <a:lnTo>
                  <a:pt x="298891" y="1382396"/>
                </a:lnTo>
                <a:lnTo>
                  <a:pt x="286199" y="1372553"/>
                </a:lnTo>
                <a:lnTo>
                  <a:pt x="273507" y="1361758"/>
                </a:lnTo>
                <a:lnTo>
                  <a:pt x="260815" y="1351280"/>
                </a:lnTo>
                <a:lnTo>
                  <a:pt x="248441" y="1339850"/>
                </a:lnTo>
                <a:lnTo>
                  <a:pt x="236701" y="1328420"/>
                </a:lnTo>
                <a:lnTo>
                  <a:pt x="220202" y="1311910"/>
                </a:lnTo>
                <a:lnTo>
                  <a:pt x="204337" y="1295400"/>
                </a:lnTo>
                <a:lnTo>
                  <a:pt x="188790" y="1278255"/>
                </a:lnTo>
                <a:lnTo>
                  <a:pt x="173877" y="1260475"/>
                </a:lnTo>
                <a:lnTo>
                  <a:pt x="159599" y="1242378"/>
                </a:lnTo>
                <a:lnTo>
                  <a:pt x="145638" y="1223963"/>
                </a:lnTo>
                <a:lnTo>
                  <a:pt x="132629" y="1204913"/>
                </a:lnTo>
                <a:lnTo>
                  <a:pt x="119937" y="1185863"/>
                </a:lnTo>
                <a:lnTo>
                  <a:pt x="112005" y="1173163"/>
                </a:lnTo>
                <a:lnTo>
                  <a:pt x="104390" y="1160463"/>
                </a:lnTo>
                <a:lnTo>
                  <a:pt x="97409" y="1147445"/>
                </a:lnTo>
                <a:lnTo>
                  <a:pt x="90111" y="1134428"/>
                </a:lnTo>
                <a:lnTo>
                  <a:pt x="79641" y="1114108"/>
                </a:lnTo>
                <a:lnTo>
                  <a:pt x="69805" y="1093153"/>
                </a:lnTo>
                <a:lnTo>
                  <a:pt x="60286" y="1072198"/>
                </a:lnTo>
                <a:lnTo>
                  <a:pt x="51719" y="1050608"/>
                </a:lnTo>
                <a:lnTo>
                  <a:pt x="43469" y="1029018"/>
                </a:lnTo>
                <a:lnTo>
                  <a:pt x="36172" y="1006793"/>
                </a:lnTo>
                <a:lnTo>
                  <a:pt x="29826" y="984568"/>
                </a:lnTo>
                <a:lnTo>
                  <a:pt x="23480" y="961708"/>
                </a:lnTo>
                <a:lnTo>
                  <a:pt x="18086" y="939165"/>
                </a:lnTo>
                <a:lnTo>
                  <a:pt x="13326" y="915988"/>
                </a:lnTo>
                <a:lnTo>
                  <a:pt x="9202" y="892493"/>
                </a:lnTo>
                <a:lnTo>
                  <a:pt x="6029" y="868998"/>
                </a:lnTo>
                <a:lnTo>
                  <a:pt x="3490" y="845185"/>
                </a:lnTo>
                <a:lnTo>
                  <a:pt x="1587" y="820738"/>
                </a:lnTo>
                <a:lnTo>
                  <a:pt x="317" y="796608"/>
                </a:lnTo>
                <a:lnTo>
                  <a:pt x="0" y="772160"/>
                </a:lnTo>
                <a:lnTo>
                  <a:pt x="317" y="747713"/>
                </a:lnTo>
                <a:lnTo>
                  <a:pt x="1587" y="723583"/>
                </a:lnTo>
                <a:lnTo>
                  <a:pt x="3490" y="699453"/>
                </a:lnTo>
                <a:lnTo>
                  <a:pt x="6029" y="675640"/>
                </a:lnTo>
                <a:lnTo>
                  <a:pt x="9202" y="651828"/>
                </a:lnTo>
                <a:lnTo>
                  <a:pt x="13326" y="628650"/>
                </a:lnTo>
                <a:lnTo>
                  <a:pt x="18086" y="605473"/>
                </a:lnTo>
                <a:lnTo>
                  <a:pt x="23480" y="582295"/>
                </a:lnTo>
                <a:lnTo>
                  <a:pt x="29826" y="559753"/>
                </a:lnTo>
                <a:lnTo>
                  <a:pt x="36172" y="537528"/>
                </a:lnTo>
                <a:lnTo>
                  <a:pt x="43469" y="515620"/>
                </a:lnTo>
                <a:lnTo>
                  <a:pt x="51719" y="493713"/>
                </a:lnTo>
                <a:lnTo>
                  <a:pt x="60286" y="472440"/>
                </a:lnTo>
                <a:lnTo>
                  <a:pt x="69805" y="451168"/>
                </a:lnTo>
                <a:lnTo>
                  <a:pt x="79641" y="430530"/>
                </a:lnTo>
                <a:lnTo>
                  <a:pt x="90111" y="410210"/>
                </a:lnTo>
                <a:lnTo>
                  <a:pt x="97409" y="396875"/>
                </a:lnTo>
                <a:lnTo>
                  <a:pt x="104390" y="383858"/>
                </a:lnTo>
                <a:lnTo>
                  <a:pt x="112005" y="371158"/>
                </a:lnTo>
                <a:lnTo>
                  <a:pt x="119937" y="358775"/>
                </a:lnTo>
                <a:lnTo>
                  <a:pt x="132629" y="339090"/>
                </a:lnTo>
                <a:lnTo>
                  <a:pt x="145638" y="320040"/>
                </a:lnTo>
                <a:lnTo>
                  <a:pt x="159599" y="301625"/>
                </a:lnTo>
                <a:lnTo>
                  <a:pt x="173877" y="283528"/>
                </a:lnTo>
                <a:lnTo>
                  <a:pt x="188790" y="266065"/>
                </a:lnTo>
                <a:lnTo>
                  <a:pt x="204337" y="248920"/>
                </a:lnTo>
                <a:lnTo>
                  <a:pt x="220202" y="232093"/>
                </a:lnTo>
                <a:lnTo>
                  <a:pt x="236701" y="215900"/>
                </a:lnTo>
                <a:lnTo>
                  <a:pt x="248441" y="204470"/>
                </a:lnTo>
                <a:lnTo>
                  <a:pt x="260815" y="193358"/>
                </a:lnTo>
                <a:lnTo>
                  <a:pt x="273507" y="182245"/>
                </a:lnTo>
                <a:lnTo>
                  <a:pt x="286199" y="171768"/>
                </a:lnTo>
                <a:lnTo>
                  <a:pt x="298891" y="161925"/>
                </a:lnTo>
                <a:lnTo>
                  <a:pt x="311582" y="152400"/>
                </a:lnTo>
                <a:lnTo>
                  <a:pt x="324591" y="142558"/>
                </a:lnTo>
                <a:lnTo>
                  <a:pt x="337600" y="133668"/>
                </a:lnTo>
                <a:lnTo>
                  <a:pt x="350927" y="124460"/>
                </a:lnTo>
                <a:lnTo>
                  <a:pt x="364570" y="116205"/>
                </a:lnTo>
                <a:lnTo>
                  <a:pt x="378531" y="107633"/>
                </a:lnTo>
                <a:lnTo>
                  <a:pt x="392492" y="99695"/>
                </a:lnTo>
                <a:lnTo>
                  <a:pt x="406136" y="91758"/>
                </a:lnTo>
                <a:lnTo>
                  <a:pt x="420731" y="84455"/>
                </a:lnTo>
                <a:lnTo>
                  <a:pt x="435009" y="76835"/>
                </a:lnTo>
                <a:lnTo>
                  <a:pt x="449922" y="70168"/>
                </a:lnTo>
                <a:lnTo>
                  <a:pt x="464518" y="63818"/>
                </a:lnTo>
                <a:lnTo>
                  <a:pt x="479748" y="57150"/>
                </a:lnTo>
                <a:lnTo>
                  <a:pt x="494661" y="51118"/>
                </a:lnTo>
                <a:lnTo>
                  <a:pt x="509573" y="45720"/>
                </a:lnTo>
                <a:lnTo>
                  <a:pt x="525121" y="40005"/>
                </a:lnTo>
                <a:lnTo>
                  <a:pt x="540668" y="35243"/>
                </a:lnTo>
                <a:lnTo>
                  <a:pt x="556533" y="30480"/>
                </a:lnTo>
                <a:lnTo>
                  <a:pt x="572398" y="25718"/>
                </a:lnTo>
                <a:lnTo>
                  <a:pt x="588262" y="21908"/>
                </a:lnTo>
                <a:lnTo>
                  <a:pt x="604444" y="18098"/>
                </a:lnTo>
                <a:lnTo>
                  <a:pt x="620626" y="14605"/>
                </a:lnTo>
                <a:lnTo>
                  <a:pt x="637125" y="11748"/>
                </a:lnTo>
                <a:lnTo>
                  <a:pt x="653625" y="9208"/>
                </a:lnTo>
                <a:lnTo>
                  <a:pt x="670124" y="6350"/>
                </a:lnTo>
                <a:lnTo>
                  <a:pt x="686941" y="4445"/>
                </a:lnTo>
                <a:lnTo>
                  <a:pt x="703757" y="2858"/>
                </a:lnTo>
                <a:lnTo>
                  <a:pt x="720574" y="1588"/>
                </a:lnTo>
                <a:lnTo>
                  <a:pt x="737708" y="635"/>
                </a:lnTo>
                <a:lnTo>
                  <a:pt x="754841"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a typeface="微软雅黑" panose="020B0503020204020204" pitchFamily="34" charset="-122"/>
            </a:endParaRPr>
          </a:p>
        </p:txBody>
      </p:sp>
      <p:sp>
        <p:nvSpPr>
          <p:cNvPr id="116" name="Freeform 214"/>
          <p:cNvSpPr>
            <a:spLocks noEditPoints="1"/>
          </p:cNvSpPr>
          <p:nvPr/>
        </p:nvSpPr>
        <p:spPr bwMode="auto">
          <a:xfrm>
            <a:off x="8755302" y="1768566"/>
            <a:ext cx="504470" cy="530366"/>
          </a:xfrm>
          <a:custGeom>
            <a:avLst/>
            <a:gdLst>
              <a:gd name="T0" fmla="*/ 135 w 140"/>
              <a:gd name="T1" fmla="*/ 87 h 140"/>
              <a:gd name="T2" fmla="*/ 108 w 140"/>
              <a:gd name="T3" fmla="*/ 79 h 140"/>
              <a:gd name="T4" fmla="*/ 5 w 140"/>
              <a:gd name="T5" fmla="*/ 135 h 140"/>
              <a:gd name="T6" fmla="*/ 32 w 140"/>
              <a:gd name="T7" fmla="*/ 117 h 140"/>
              <a:gd name="T8" fmla="*/ 68 w 140"/>
              <a:gd name="T9" fmla="*/ 33 h 140"/>
              <a:gd name="T10" fmla="*/ 57 w 140"/>
              <a:gd name="T11" fmla="*/ 11 h 140"/>
              <a:gd name="T12" fmla="*/ 68 w 140"/>
              <a:gd name="T13" fmla="*/ 0 h 140"/>
              <a:gd name="T14" fmla="*/ 79 w 140"/>
              <a:gd name="T15" fmla="*/ 5 h 140"/>
              <a:gd name="T16" fmla="*/ 73 w 140"/>
              <a:gd name="T17" fmla="*/ 9 h 140"/>
              <a:gd name="T18" fmla="*/ 80 w 140"/>
              <a:gd name="T19" fmla="*/ 21 h 140"/>
              <a:gd name="T20" fmla="*/ 72 w 140"/>
              <a:gd name="T21" fmla="*/ 39 h 140"/>
              <a:gd name="T22" fmla="*/ 68 w 140"/>
              <a:gd name="T23" fmla="*/ 39 h 140"/>
              <a:gd name="T24" fmla="*/ 64 w 140"/>
              <a:gd name="T25" fmla="*/ 27 h 140"/>
              <a:gd name="T26" fmla="*/ 72 w 140"/>
              <a:gd name="T27" fmla="*/ 33 h 140"/>
              <a:gd name="T28" fmla="*/ 74 w 140"/>
              <a:gd name="T29" fmla="*/ 26 h 140"/>
              <a:gd name="T30" fmla="*/ 68 w 140"/>
              <a:gd name="T31" fmla="*/ 15 h 140"/>
              <a:gd name="T32" fmla="*/ 65 w 140"/>
              <a:gd name="T33" fmla="*/ 11 h 140"/>
              <a:gd name="T34" fmla="*/ 5 w 140"/>
              <a:gd name="T35" fmla="*/ 111 h 140"/>
              <a:gd name="T36" fmla="*/ 5 w 140"/>
              <a:gd name="T37" fmla="*/ 100 h 140"/>
              <a:gd name="T38" fmla="*/ 130 w 140"/>
              <a:gd name="T39" fmla="*/ 140 h 140"/>
              <a:gd name="T40" fmla="*/ 108 w 140"/>
              <a:gd name="T41" fmla="*/ 117 h 140"/>
              <a:gd name="T42" fmla="*/ 104 w 140"/>
              <a:gd name="T43" fmla="*/ 54 h 140"/>
              <a:gd name="T44" fmla="*/ 40 w 140"/>
              <a:gd name="T45" fmla="*/ 140 h 140"/>
              <a:gd name="T46" fmla="*/ 91 w 140"/>
              <a:gd name="T47" fmla="*/ 107 h 140"/>
              <a:gd name="T48" fmla="*/ 97 w 140"/>
              <a:gd name="T49" fmla="*/ 62 h 140"/>
              <a:gd name="T50" fmla="*/ 91 w 140"/>
              <a:gd name="T51" fmla="*/ 107 h 140"/>
              <a:gd name="T52" fmla="*/ 81 w 140"/>
              <a:gd name="T53" fmla="*/ 107 h 140"/>
              <a:gd name="T54" fmla="*/ 75 w 140"/>
              <a:gd name="T55" fmla="*/ 62 h 140"/>
              <a:gd name="T56" fmla="*/ 83 w 140"/>
              <a:gd name="T57" fmla="*/ 137 h 140"/>
              <a:gd name="T58" fmla="*/ 87 w 140"/>
              <a:gd name="T59" fmla="*/ 121 h 140"/>
              <a:gd name="T60" fmla="*/ 71 w 140"/>
              <a:gd name="T61" fmla="*/ 137 h 140"/>
              <a:gd name="T62" fmla="*/ 65 w 140"/>
              <a:gd name="T63" fmla="*/ 107 h 140"/>
              <a:gd name="T64" fmla="*/ 58 w 140"/>
              <a:gd name="T65" fmla="*/ 62 h 140"/>
              <a:gd name="T66" fmla="*/ 54 w 140"/>
              <a:gd name="T67" fmla="*/ 123 h 140"/>
              <a:gd name="T68" fmla="*/ 68 w 140"/>
              <a:gd name="T69" fmla="*/ 137 h 140"/>
              <a:gd name="T70" fmla="*/ 52 w 140"/>
              <a:gd name="T71" fmla="*/ 121 h 140"/>
              <a:gd name="T72" fmla="*/ 48 w 140"/>
              <a:gd name="T73" fmla="*/ 107 h 140"/>
              <a:gd name="T74" fmla="*/ 42 w 140"/>
              <a:gd name="T75" fmla="*/ 62 h 140"/>
              <a:gd name="T76" fmla="*/ 105 w 140"/>
              <a:gd name="T77" fmla="*/ 42 h 140"/>
              <a:gd name="T78" fmla="*/ 35 w 140"/>
              <a:gd name="T79" fmla="*/ 50 h 140"/>
              <a:gd name="T80" fmla="*/ 104 w 140"/>
              <a:gd name="T81" fmla="*/ 51 h 140"/>
              <a:gd name="T82" fmla="*/ 109 w 140"/>
              <a:gd name="T83" fmla="*/ 46 h 140"/>
              <a:gd name="T84" fmla="*/ 5 w 140"/>
              <a:gd name="T85" fmla="*/ 87 h 140"/>
              <a:gd name="T86" fmla="*/ 32 w 140"/>
              <a:gd name="T87" fmla="*/ 79 h 140"/>
              <a:gd name="T88" fmla="*/ 108 w 140"/>
              <a:gd name="T89" fmla="*/ 111 h 140"/>
              <a:gd name="T90" fmla="*/ 108 w 140"/>
              <a:gd name="T91" fmla="*/ 10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0" h="140">
                <a:moveTo>
                  <a:pt x="140" y="83"/>
                </a:moveTo>
                <a:cubicBezTo>
                  <a:pt x="140" y="85"/>
                  <a:pt x="138" y="87"/>
                  <a:pt x="136" y="87"/>
                </a:cubicBezTo>
                <a:cubicBezTo>
                  <a:pt x="135" y="87"/>
                  <a:pt x="135" y="87"/>
                  <a:pt x="135" y="87"/>
                </a:cubicBezTo>
                <a:cubicBezTo>
                  <a:pt x="135" y="94"/>
                  <a:pt x="135" y="94"/>
                  <a:pt x="135" y="94"/>
                </a:cubicBezTo>
                <a:cubicBezTo>
                  <a:pt x="108" y="94"/>
                  <a:pt x="108" y="94"/>
                  <a:pt x="108" y="94"/>
                </a:cubicBezTo>
                <a:cubicBezTo>
                  <a:pt x="108" y="79"/>
                  <a:pt x="108" y="79"/>
                  <a:pt x="108" y="79"/>
                </a:cubicBezTo>
                <a:cubicBezTo>
                  <a:pt x="136" y="79"/>
                  <a:pt x="136" y="79"/>
                  <a:pt x="136" y="79"/>
                </a:cubicBezTo>
                <a:cubicBezTo>
                  <a:pt x="138" y="79"/>
                  <a:pt x="140" y="81"/>
                  <a:pt x="140" y="83"/>
                </a:cubicBezTo>
                <a:close/>
                <a:moveTo>
                  <a:pt x="5" y="135"/>
                </a:moveTo>
                <a:cubicBezTo>
                  <a:pt x="5" y="138"/>
                  <a:pt x="7" y="140"/>
                  <a:pt x="9" y="140"/>
                </a:cubicBezTo>
                <a:cubicBezTo>
                  <a:pt x="32" y="140"/>
                  <a:pt x="32" y="140"/>
                  <a:pt x="32" y="140"/>
                </a:cubicBezTo>
                <a:cubicBezTo>
                  <a:pt x="32" y="117"/>
                  <a:pt x="32" y="117"/>
                  <a:pt x="32" y="117"/>
                </a:cubicBezTo>
                <a:cubicBezTo>
                  <a:pt x="5" y="117"/>
                  <a:pt x="5" y="117"/>
                  <a:pt x="5" y="117"/>
                </a:cubicBezTo>
                <a:lnTo>
                  <a:pt x="5" y="135"/>
                </a:lnTo>
                <a:close/>
                <a:moveTo>
                  <a:pt x="68" y="33"/>
                </a:moveTo>
                <a:cubicBezTo>
                  <a:pt x="68" y="23"/>
                  <a:pt x="68" y="23"/>
                  <a:pt x="68" y="23"/>
                </a:cubicBezTo>
                <a:cubicBezTo>
                  <a:pt x="64" y="22"/>
                  <a:pt x="61" y="20"/>
                  <a:pt x="60" y="18"/>
                </a:cubicBezTo>
                <a:cubicBezTo>
                  <a:pt x="58" y="15"/>
                  <a:pt x="57" y="13"/>
                  <a:pt x="57" y="11"/>
                </a:cubicBezTo>
                <a:cubicBezTo>
                  <a:pt x="57" y="9"/>
                  <a:pt x="58" y="7"/>
                  <a:pt x="60" y="5"/>
                </a:cubicBezTo>
                <a:cubicBezTo>
                  <a:pt x="61" y="3"/>
                  <a:pt x="64" y="2"/>
                  <a:pt x="68" y="2"/>
                </a:cubicBezTo>
                <a:cubicBezTo>
                  <a:pt x="68" y="0"/>
                  <a:pt x="68" y="0"/>
                  <a:pt x="68" y="0"/>
                </a:cubicBezTo>
                <a:cubicBezTo>
                  <a:pt x="72" y="0"/>
                  <a:pt x="72" y="0"/>
                  <a:pt x="72" y="0"/>
                </a:cubicBezTo>
                <a:cubicBezTo>
                  <a:pt x="72" y="2"/>
                  <a:pt x="72" y="2"/>
                  <a:pt x="72" y="2"/>
                </a:cubicBezTo>
                <a:cubicBezTo>
                  <a:pt x="75" y="2"/>
                  <a:pt x="78" y="3"/>
                  <a:pt x="79" y="5"/>
                </a:cubicBezTo>
                <a:cubicBezTo>
                  <a:pt x="81" y="7"/>
                  <a:pt x="82" y="9"/>
                  <a:pt x="82" y="12"/>
                </a:cubicBezTo>
                <a:cubicBezTo>
                  <a:pt x="74" y="12"/>
                  <a:pt x="74" y="12"/>
                  <a:pt x="74" y="12"/>
                </a:cubicBezTo>
                <a:cubicBezTo>
                  <a:pt x="74" y="11"/>
                  <a:pt x="74" y="10"/>
                  <a:pt x="73" y="9"/>
                </a:cubicBezTo>
                <a:cubicBezTo>
                  <a:pt x="73" y="8"/>
                  <a:pt x="72" y="8"/>
                  <a:pt x="72" y="7"/>
                </a:cubicBezTo>
                <a:cubicBezTo>
                  <a:pt x="72" y="17"/>
                  <a:pt x="72" y="17"/>
                  <a:pt x="72" y="17"/>
                </a:cubicBezTo>
                <a:cubicBezTo>
                  <a:pt x="75" y="18"/>
                  <a:pt x="78" y="19"/>
                  <a:pt x="80" y="21"/>
                </a:cubicBezTo>
                <a:cubicBezTo>
                  <a:pt x="82" y="23"/>
                  <a:pt x="83" y="26"/>
                  <a:pt x="83" y="29"/>
                </a:cubicBezTo>
                <a:cubicBezTo>
                  <a:pt x="83" y="31"/>
                  <a:pt x="82" y="34"/>
                  <a:pt x="79" y="36"/>
                </a:cubicBezTo>
                <a:cubicBezTo>
                  <a:pt x="77" y="38"/>
                  <a:pt x="75" y="39"/>
                  <a:pt x="72" y="39"/>
                </a:cubicBezTo>
                <a:cubicBezTo>
                  <a:pt x="72" y="40"/>
                  <a:pt x="72" y="40"/>
                  <a:pt x="72" y="40"/>
                </a:cubicBezTo>
                <a:cubicBezTo>
                  <a:pt x="68" y="40"/>
                  <a:pt x="68" y="40"/>
                  <a:pt x="68" y="40"/>
                </a:cubicBezTo>
                <a:cubicBezTo>
                  <a:pt x="68" y="39"/>
                  <a:pt x="68" y="39"/>
                  <a:pt x="68" y="39"/>
                </a:cubicBezTo>
                <a:cubicBezTo>
                  <a:pt x="65" y="39"/>
                  <a:pt x="63" y="38"/>
                  <a:pt x="60" y="36"/>
                </a:cubicBezTo>
                <a:cubicBezTo>
                  <a:pt x="58" y="34"/>
                  <a:pt x="57" y="31"/>
                  <a:pt x="57" y="27"/>
                </a:cubicBezTo>
                <a:cubicBezTo>
                  <a:pt x="64" y="27"/>
                  <a:pt x="64" y="27"/>
                  <a:pt x="64" y="27"/>
                </a:cubicBezTo>
                <a:cubicBezTo>
                  <a:pt x="64" y="28"/>
                  <a:pt x="65" y="30"/>
                  <a:pt x="65" y="31"/>
                </a:cubicBezTo>
                <a:cubicBezTo>
                  <a:pt x="66" y="32"/>
                  <a:pt x="67" y="32"/>
                  <a:pt x="68" y="33"/>
                </a:cubicBezTo>
                <a:close/>
                <a:moveTo>
                  <a:pt x="72" y="33"/>
                </a:moveTo>
                <a:cubicBezTo>
                  <a:pt x="72" y="33"/>
                  <a:pt x="73" y="32"/>
                  <a:pt x="74" y="31"/>
                </a:cubicBezTo>
                <a:cubicBezTo>
                  <a:pt x="74" y="30"/>
                  <a:pt x="75" y="29"/>
                  <a:pt x="75" y="28"/>
                </a:cubicBezTo>
                <a:cubicBezTo>
                  <a:pt x="75" y="27"/>
                  <a:pt x="75" y="26"/>
                  <a:pt x="74" y="26"/>
                </a:cubicBezTo>
                <a:cubicBezTo>
                  <a:pt x="74" y="25"/>
                  <a:pt x="73" y="24"/>
                  <a:pt x="72" y="24"/>
                </a:cubicBezTo>
                <a:lnTo>
                  <a:pt x="72" y="33"/>
                </a:lnTo>
                <a:close/>
                <a:moveTo>
                  <a:pt x="68" y="15"/>
                </a:moveTo>
                <a:cubicBezTo>
                  <a:pt x="68" y="7"/>
                  <a:pt x="68" y="7"/>
                  <a:pt x="68" y="7"/>
                </a:cubicBezTo>
                <a:cubicBezTo>
                  <a:pt x="67" y="7"/>
                  <a:pt x="66" y="8"/>
                  <a:pt x="66" y="8"/>
                </a:cubicBezTo>
                <a:cubicBezTo>
                  <a:pt x="65" y="9"/>
                  <a:pt x="65" y="10"/>
                  <a:pt x="65" y="11"/>
                </a:cubicBezTo>
                <a:cubicBezTo>
                  <a:pt x="65" y="12"/>
                  <a:pt x="65" y="13"/>
                  <a:pt x="66" y="13"/>
                </a:cubicBezTo>
                <a:cubicBezTo>
                  <a:pt x="66" y="14"/>
                  <a:pt x="67" y="15"/>
                  <a:pt x="68" y="15"/>
                </a:cubicBezTo>
                <a:close/>
                <a:moveTo>
                  <a:pt x="5" y="111"/>
                </a:moveTo>
                <a:cubicBezTo>
                  <a:pt x="32" y="111"/>
                  <a:pt x="32" y="111"/>
                  <a:pt x="32" y="111"/>
                </a:cubicBezTo>
                <a:cubicBezTo>
                  <a:pt x="32" y="100"/>
                  <a:pt x="32" y="100"/>
                  <a:pt x="32" y="100"/>
                </a:cubicBezTo>
                <a:cubicBezTo>
                  <a:pt x="5" y="100"/>
                  <a:pt x="5" y="100"/>
                  <a:pt x="5" y="100"/>
                </a:cubicBezTo>
                <a:lnTo>
                  <a:pt x="5" y="111"/>
                </a:lnTo>
                <a:close/>
                <a:moveTo>
                  <a:pt x="108" y="140"/>
                </a:moveTo>
                <a:cubicBezTo>
                  <a:pt x="130" y="140"/>
                  <a:pt x="130" y="140"/>
                  <a:pt x="130" y="140"/>
                </a:cubicBezTo>
                <a:cubicBezTo>
                  <a:pt x="133" y="140"/>
                  <a:pt x="135" y="138"/>
                  <a:pt x="135" y="135"/>
                </a:cubicBezTo>
                <a:cubicBezTo>
                  <a:pt x="135" y="117"/>
                  <a:pt x="135" y="117"/>
                  <a:pt x="135" y="117"/>
                </a:cubicBezTo>
                <a:cubicBezTo>
                  <a:pt x="108" y="117"/>
                  <a:pt x="108" y="117"/>
                  <a:pt x="108" y="117"/>
                </a:cubicBezTo>
                <a:lnTo>
                  <a:pt x="108" y="140"/>
                </a:lnTo>
                <a:close/>
                <a:moveTo>
                  <a:pt x="35" y="54"/>
                </a:moveTo>
                <a:cubicBezTo>
                  <a:pt x="104" y="54"/>
                  <a:pt x="104" y="54"/>
                  <a:pt x="104" y="54"/>
                </a:cubicBezTo>
                <a:cubicBezTo>
                  <a:pt x="104" y="135"/>
                  <a:pt x="104" y="135"/>
                  <a:pt x="104" y="135"/>
                </a:cubicBezTo>
                <a:cubicBezTo>
                  <a:pt x="104" y="138"/>
                  <a:pt x="102" y="140"/>
                  <a:pt x="99" y="140"/>
                </a:cubicBezTo>
                <a:cubicBezTo>
                  <a:pt x="40" y="140"/>
                  <a:pt x="40" y="140"/>
                  <a:pt x="40" y="140"/>
                </a:cubicBezTo>
                <a:cubicBezTo>
                  <a:pt x="38" y="140"/>
                  <a:pt x="35" y="138"/>
                  <a:pt x="35" y="135"/>
                </a:cubicBezTo>
                <a:lnTo>
                  <a:pt x="35" y="54"/>
                </a:lnTo>
                <a:close/>
                <a:moveTo>
                  <a:pt x="91" y="107"/>
                </a:moveTo>
                <a:cubicBezTo>
                  <a:pt x="91" y="109"/>
                  <a:pt x="92" y="110"/>
                  <a:pt x="94" y="110"/>
                </a:cubicBezTo>
                <a:cubicBezTo>
                  <a:pt x="96" y="110"/>
                  <a:pt x="97" y="109"/>
                  <a:pt x="97" y="107"/>
                </a:cubicBezTo>
                <a:cubicBezTo>
                  <a:pt x="97" y="62"/>
                  <a:pt x="97" y="62"/>
                  <a:pt x="97" y="62"/>
                </a:cubicBezTo>
                <a:cubicBezTo>
                  <a:pt x="97" y="60"/>
                  <a:pt x="96" y="59"/>
                  <a:pt x="94" y="59"/>
                </a:cubicBezTo>
                <a:cubicBezTo>
                  <a:pt x="92" y="59"/>
                  <a:pt x="91" y="60"/>
                  <a:pt x="91" y="62"/>
                </a:cubicBezTo>
                <a:lnTo>
                  <a:pt x="91" y="107"/>
                </a:lnTo>
                <a:close/>
                <a:moveTo>
                  <a:pt x="75" y="107"/>
                </a:moveTo>
                <a:cubicBezTo>
                  <a:pt x="75" y="109"/>
                  <a:pt x="76" y="110"/>
                  <a:pt x="78" y="110"/>
                </a:cubicBezTo>
                <a:cubicBezTo>
                  <a:pt x="79" y="110"/>
                  <a:pt x="81" y="109"/>
                  <a:pt x="81" y="107"/>
                </a:cubicBezTo>
                <a:cubicBezTo>
                  <a:pt x="81" y="62"/>
                  <a:pt x="81" y="62"/>
                  <a:pt x="81" y="62"/>
                </a:cubicBezTo>
                <a:cubicBezTo>
                  <a:pt x="81" y="60"/>
                  <a:pt x="79" y="59"/>
                  <a:pt x="78" y="59"/>
                </a:cubicBezTo>
                <a:cubicBezTo>
                  <a:pt x="76" y="59"/>
                  <a:pt x="75" y="60"/>
                  <a:pt x="75" y="62"/>
                </a:cubicBezTo>
                <a:lnTo>
                  <a:pt x="75" y="107"/>
                </a:lnTo>
                <a:close/>
                <a:moveTo>
                  <a:pt x="71" y="137"/>
                </a:moveTo>
                <a:cubicBezTo>
                  <a:pt x="83" y="137"/>
                  <a:pt x="83" y="137"/>
                  <a:pt x="83" y="137"/>
                </a:cubicBezTo>
                <a:cubicBezTo>
                  <a:pt x="84" y="137"/>
                  <a:pt x="85" y="136"/>
                  <a:pt x="85" y="135"/>
                </a:cubicBezTo>
                <a:cubicBezTo>
                  <a:pt x="85" y="123"/>
                  <a:pt x="85" y="123"/>
                  <a:pt x="85" y="123"/>
                </a:cubicBezTo>
                <a:cubicBezTo>
                  <a:pt x="86" y="123"/>
                  <a:pt x="87" y="122"/>
                  <a:pt x="87" y="121"/>
                </a:cubicBezTo>
                <a:cubicBezTo>
                  <a:pt x="87" y="120"/>
                  <a:pt x="86" y="119"/>
                  <a:pt x="85" y="119"/>
                </a:cubicBezTo>
                <a:cubicBezTo>
                  <a:pt x="71" y="119"/>
                  <a:pt x="71" y="119"/>
                  <a:pt x="71" y="119"/>
                </a:cubicBezTo>
                <a:lnTo>
                  <a:pt x="71" y="137"/>
                </a:lnTo>
                <a:close/>
                <a:moveTo>
                  <a:pt x="58" y="107"/>
                </a:moveTo>
                <a:cubicBezTo>
                  <a:pt x="58" y="109"/>
                  <a:pt x="60" y="110"/>
                  <a:pt x="62" y="110"/>
                </a:cubicBezTo>
                <a:cubicBezTo>
                  <a:pt x="63" y="110"/>
                  <a:pt x="65" y="109"/>
                  <a:pt x="65" y="107"/>
                </a:cubicBezTo>
                <a:cubicBezTo>
                  <a:pt x="65" y="62"/>
                  <a:pt x="65" y="62"/>
                  <a:pt x="65" y="62"/>
                </a:cubicBezTo>
                <a:cubicBezTo>
                  <a:pt x="65" y="60"/>
                  <a:pt x="63" y="59"/>
                  <a:pt x="62" y="59"/>
                </a:cubicBezTo>
                <a:cubicBezTo>
                  <a:pt x="60" y="59"/>
                  <a:pt x="58" y="60"/>
                  <a:pt x="58" y="62"/>
                </a:cubicBezTo>
                <a:lnTo>
                  <a:pt x="58" y="107"/>
                </a:lnTo>
                <a:close/>
                <a:moveTo>
                  <a:pt x="52" y="121"/>
                </a:moveTo>
                <a:cubicBezTo>
                  <a:pt x="52" y="122"/>
                  <a:pt x="53" y="123"/>
                  <a:pt x="54" y="123"/>
                </a:cubicBezTo>
                <a:cubicBezTo>
                  <a:pt x="54" y="135"/>
                  <a:pt x="54" y="135"/>
                  <a:pt x="54" y="135"/>
                </a:cubicBezTo>
                <a:cubicBezTo>
                  <a:pt x="54" y="136"/>
                  <a:pt x="55" y="137"/>
                  <a:pt x="56" y="137"/>
                </a:cubicBezTo>
                <a:cubicBezTo>
                  <a:pt x="68" y="137"/>
                  <a:pt x="68" y="137"/>
                  <a:pt x="68" y="137"/>
                </a:cubicBezTo>
                <a:cubicBezTo>
                  <a:pt x="68" y="119"/>
                  <a:pt x="68" y="119"/>
                  <a:pt x="68" y="119"/>
                </a:cubicBezTo>
                <a:cubicBezTo>
                  <a:pt x="54" y="119"/>
                  <a:pt x="54" y="119"/>
                  <a:pt x="54" y="119"/>
                </a:cubicBezTo>
                <a:cubicBezTo>
                  <a:pt x="53" y="119"/>
                  <a:pt x="52" y="120"/>
                  <a:pt x="52" y="121"/>
                </a:cubicBezTo>
                <a:close/>
                <a:moveTo>
                  <a:pt x="42" y="107"/>
                </a:moveTo>
                <a:cubicBezTo>
                  <a:pt x="42" y="109"/>
                  <a:pt x="44" y="110"/>
                  <a:pt x="45" y="110"/>
                </a:cubicBezTo>
                <a:cubicBezTo>
                  <a:pt x="47" y="110"/>
                  <a:pt x="48" y="109"/>
                  <a:pt x="48" y="107"/>
                </a:cubicBezTo>
                <a:cubicBezTo>
                  <a:pt x="48" y="62"/>
                  <a:pt x="48" y="62"/>
                  <a:pt x="48" y="62"/>
                </a:cubicBezTo>
                <a:cubicBezTo>
                  <a:pt x="48" y="60"/>
                  <a:pt x="47" y="59"/>
                  <a:pt x="45" y="59"/>
                </a:cubicBezTo>
                <a:cubicBezTo>
                  <a:pt x="44" y="59"/>
                  <a:pt x="42" y="60"/>
                  <a:pt x="42" y="62"/>
                </a:cubicBezTo>
                <a:lnTo>
                  <a:pt x="42" y="107"/>
                </a:lnTo>
                <a:close/>
                <a:moveTo>
                  <a:pt x="109" y="46"/>
                </a:moveTo>
                <a:cubicBezTo>
                  <a:pt x="109" y="44"/>
                  <a:pt x="107" y="42"/>
                  <a:pt x="105" y="42"/>
                </a:cubicBezTo>
                <a:cubicBezTo>
                  <a:pt x="35" y="42"/>
                  <a:pt x="35" y="42"/>
                  <a:pt x="35" y="42"/>
                </a:cubicBezTo>
                <a:cubicBezTo>
                  <a:pt x="32" y="42"/>
                  <a:pt x="30" y="44"/>
                  <a:pt x="30" y="46"/>
                </a:cubicBezTo>
                <a:cubicBezTo>
                  <a:pt x="30" y="48"/>
                  <a:pt x="32" y="50"/>
                  <a:pt x="35" y="50"/>
                </a:cubicBezTo>
                <a:cubicBezTo>
                  <a:pt x="35" y="50"/>
                  <a:pt x="35" y="50"/>
                  <a:pt x="35" y="50"/>
                </a:cubicBezTo>
                <a:cubicBezTo>
                  <a:pt x="35" y="51"/>
                  <a:pt x="35" y="51"/>
                  <a:pt x="35" y="51"/>
                </a:cubicBezTo>
                <a:cubicBezTo>
                  <a:pt x="104" y="51"/>
                  <a:pt x="104" y="51"/>
                  <a:pt x="104" y="51"/>
                </a:cubicBezTo>
                <a:cubicBezTo>
                  <a:pt x="104" y="50"/>
                  <a:pt x="104" y="50"/>
                  <a:pt x="104" y="50"/>
                </a:cubicBezTo>
                <a:cubicBezTo>
                  <a:pt x="105" y="50"/>
                  <a:pt x="105" y="50"/>
                  <a:pt x="105" y="50"/>
                </a:cubicBezTo>
                <a:cubicBezTo>
                  <a:pt x="107" y="50"/>
                  <a:pt x="109" y="48"/>
                  <a:pt x="109" y="46"/>
                </a:cubicBezTo>
                <a:close/>
                <a:moveTo>
                  <a:pt x="0" y="83"/>
                </a:moveTo>
                <a:cubicBezTo>
                  <a:pt x="0" y="85"/>
                  <a:pt x="1" y="87"/>
                  <a:pt x="4" y="87"/>
                </a:cubicBezTo>
                <a:cubicBezTo>
                  <a:pt x="5" y="87"/>
                  <a:pt x="5" y="87"/>
                  <a:pt x="5" y="87"/>
                </a:cubicBezTo>
                <a:cubicBezTo>
                  <a:pt x="5" y="94"/>
                  <a:pt x="5" y="94"/>
                  <a:pt x="5" y="94"/>
                </a:cubicBezTo>
                <a:cubicBezTo>
                  <a:pt x="32" y="94"/>
                  <a:pt x="32" y="94"/>
                  <a:pt x="32" y="94"/>
                </a:cubicBezTo>
                <a:cubicBezTo>
                  <a:pt x="32" y="79"/>
                  <a:pt x="32" y="79"/>
                  <a:pt x="32" y="79"/>
                </a:cubicBezTo>
                <a:cubicBezTo>
                  <a:pt x="4" y="79"/>
                  <a:pt x="4" y="79"/>
                  <a:pt x="4" y="79"/>
                </a:cubicBezTo>
                <a:cubicBezTo>
                  <a:pt x="1" y="79"/>
                  <a:pt x="0" y="81"/>
                  <a:pt x="0" y="83"/>
                </a:cubicBezTo>
                <a:close/>
                <a:moveTo>
                  <a:pt x="108" y="111"/>
                </a:moveTo>
                <a:cubicBezTo>
                  <a:pt x="135" y="111"/>
                  <a:pt x="135" y="111"/>
                  <a:pt x="135" y="111"/>
                </a:cubicBezTo>
                <a:cubicBezTo>
                  <a:pt x="135" y="100"/>
                  <a:pt x="135" y="100"/>
                  <a:pt x="135" y="100"/>
                </a:cubicBezTo>
                <a:cubicBezTo>
                  <a:pt x="108" y="100"/>
                  <a:pt x="108" y="100"/>
                  <a:pt x="108" y="100"/>
                </a:cubicBezTo>
                <a:lnTo>
                  <a:pt x="108" y="111"/>
                </a:lnTo>
                <a:close/>
              </a:path>
            </a:pathLst>
          </a:custGeom>
          <a:solidFill>
            <a:schemeClr val="bg1"/>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18" name="KSO_Shape"/>
          <p:cNvSpPr/>
          <p:nvPr/>
        </p:nvSpPr>
        <p:spPr bwMode="auto">
          <a:xfrm>
            <a:off x="7214999" y="4753301"/>
            <a:ext cx="405456" cy="518712"/>
          </a:xfrm>
          <a:custGeom>
            <a:avLst/>
            <a:gdLst>
              <a:gd name="T0" fmla="*/ 1188499 w 3472"/>
              <a:gd name="T1" fmla="*/ 0 h 4139"/>
              <a:gd name="T2" fmla="*/ 1378903 w 3472"/>
              <a:gd name="T3" fmla="*/ 743387 h 4139"/>
              <a:gd name="T4" fmla="*/ 1268921 w 3472"/>
              <a:gd name="T5" fmla="*/ 1367588 h 4139"/>
              <a:gd name="T6" fmla="*/ 1509316 w 3472"/>
              <a:gd name="T7" fmla="*/ 1800397 h 4139"/>
              <a:gd name="T8" fmla="*/ 1148941 w 3472"/>
              <a:gd name="T9" fmla="*/ 1470244 h 4139"/>
              <a:gd name="T10" fmla="*/ 360810 w 3472"/>
              <a:gd name="T11" fmla="*/ 1367588 h 4139"/>
              <a:gd name="T12" fmla="*/ 240395 w 3472"/>
              <a:gd name="T13" fmla="*/ 1800397 h 4139"/>
              <a:gd name="T14" fmla="*/ 240395 w 3472"/>
              <a:gd name="T15" fmla="*/ 1470244 h 4139"/>
              <a:gd name="T16" fmla="*/ 196055 w 3472"/>
              <a:gd name="T17" fmla="*/ 1367588 h 4139"/>
              <a:gd name="T18" fmla="*/ 82595 w 3472"/>
              <a:gd name="T19" fmla="*/ 713808 h 4139"/>
              <a:gd name="T20" fmla="*/ 271694 w 3472"/>
              <a:gd name="T21" fmla="*/ 0 h 4139"/>
              <a:gd name="T22" fmla="*/ 425582 w 3472"/>
              <a:gd name="T23" fmla="*/ 1512873 h 4139"/>
              <a:gd name="T24" fmla="*/ 838122 w 3472"/>
              <a:gd name="T25" fmla="*/ 1512873 h 4139"/>
              <a:gd name="T26" fmla="*/ 1092428 w 3472"/>
              <a:gd name="T27" fmla="*/ 1491559 h 4139"/>
              <a:gd name="T28" fmla="*/ 685104 w 3472"/>
              <a:gd name="T29" fmla="*/ 1491559 h 4139"/>
              <a:gd name="T30" fmla="*/ 1138942 w 3472"/>
              <a:gd name="T31" fmla="*/ 1685996 h 4139"/>
              <a:gd name="T32" fmla="*/ 685104 w 3472"/>
              <a:gd name="T33" fmla="*/ 1685996 h 4139"/>
              <a:gd name="T34" fmla="*/ 359941 w 3472"/>
              <a:gd name="T35" fmla="*/ 1789087 h 4139"/>
              <a:gd name="T36" fmla="*/ 838122 w 3472"/>
              <a:gd name="T37" fmla="*/ 1789087 h 4139"/>
              <a:gd name="T38" fmla="*/ 1138942 w 3472"/>
              <a:gd name="T39" fmla="*/ 1685996 h 4139"/>
              <a:gd name="T40" fmla="*/ 838122 w 3472"/>
              <a:gd name="T41" fmla="*/ 1566376 h 4139"/>
              <a:gd name="T42" fmla="*/ 412975 w 3472"/>
              <a:gd name="T43" fmla="*/ 1566376 h 4139"/>
              <a:gd name="T44" fmla="*/ 685104 w 3472"/>
              <a:gd name="T45" fmla="*/ 1635103 h 4139"/>
              <a:gd name="T46" fmla="*/ 1126770 w 3472"/>
              <a:gd name="T47" fmla="*/ 1635103 h 4139"/>
              <a:gd name="T48" fmla="*/ 276476 w 3472"/>
              <a:gd name="T49" fmla="*/ 135280 h 4139"/>
              <a:gd name="T50" fmla="*/ 1248924 w 3472"/>
              <a:gd name="T51" fmla="*/ 670310 h 4139"/>
              <a:gd name="T52" fmla="*/ 276476 w 3472"/>
              <a:gd name="T53" fmla="*/ 135280 h 4139"/>
              <a:gd name="T54" fmla="*/ 989837 w 3472"/>
              <a:gd name="T55" fmla="*/ 1021776 h 4139"/>
              <a:gd name="T56" fmla="*/ 1254575 w 3472"/>
              <a:gd name="T57" fmla="*/ 854308 h 4139"/>
              <a:gd name="T58" fmla="*/ 193012 w 3472"/>
              <a:gd name="T59" fmla="*/ 854308 h 4139"/>
              <a:gd name="T60" fmla="*/ 458185 w 3472"/>
              <a:gd name="T61" fmla="*/ 1021776 h 4139"/>
              <a:gd name="T62" fmla="*/ 193012 w 3472"/>
              <a:gd name="T63" fmla="*/ 854308 h 41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72" h="4139">
                <a:moveTo>
                  <a:pt x="625" y="0"/>
                </a:moveTo>
                <a:cubicBezTo>
                  <a:pt x="1328" y="0"/>
                  <a:pt x="2031" y="0"/>
                  <a:pt x="2734" y="0"/>
                </a:cubicBezTo>
                <a:cubicBezTo>
                  <a:pt x="2877" y="0"/>
                  <a:pt x="2977" y="119"/>
                  <a:pt x="2995" y="261"/>
                </a:cubicBezTo>
                <a:cubicBezTo>
                  <a:pt x="3054" y="744"/>
                  <a:pt x="3113" y="1226"/>
                  <a:pt x="3172" y="1709"/>
                </a:cubicBezTo>
                <a:cubicBezTo>
                  <a:pt x="3172" y="2100"/>
                  <a:pt x="3172" y="2492"/>
                  <a:pt x="3172" y="2883"/>
                </a:cubicBezTo>
                <a:cubicBezTo>
                  <a:pt x="3172" y="3024"/>
                  <a:pt x="3059" y="3140"/>
                  <a:pt x="2919" y="3144"/>
                </a:cubicBezTo>
                <a:cubicBezTo>
                  <a:pt x="2919" y="3380"/>
                  <a:pt x="2919" y="3380"/>
                  <a:pt x="2919" y="3380"/>
                </a:cubicBezTo>
                <a:cubicBezTo>
                  <a:pt x="3472" y="4139"/>
                  <a:pt x="3472" y="4139"/>
                  <a:pt x="3472" y="4139"/>
                </a:cubicBezTo>
                <a:cubicBezTo>
                  <a:pt x="2919" y="4139"/>
                  <a:pt x="2919" y="4139"/>
                  <a:pt x="2919" y="4139"/>
                </a:cubicBezTo>
                <a:cubicBezTo>
                  <a:pt x="2643" y="3380"/>
                  <a:pt x="2643" y="3380"/>
                  <a:pt x="2643" y="3380"/>
                </a:cubicBezTo>
                <a:cubicBezTo>
                  <a:pt x="2643" y="3144"/>
                  <a:pt x="2643" y="3144"/>
                  <a:pt x="2643" y="3144"/>
                </a:cubicBezTo>
                <a:cubicBezTo>
                  <a:pt x="830" y="3144"/>
                  <a:pt x="830" y="3144"/>
                  <a:pt x="830" y="3144"/>
                </a:cubicBezTo>
                <a:cubicBezTo>
                  <a:pt x="830" y="3380"/>
                  <a:pt x="830" y="3380"/>
                  <a:pt x="830" y="3380"/>
                </a:cubicBezTo>
                <a:cubicBezTo>
                  <a:pt x="553" y="4139"/>
                  <a:pt x="553" y="4139"/>
                  <a:pt x="553" y="4139"/>
                </a:cubicBezTo>
                <a:cubicBezTo>
                  <a:pt x="0" y="4139"/>
                  <a:pt x="0" y="4139"/>
                  <a:pt x="0" y="4139"/>
                </a:cubicBezTo>
                <a:cubicBezTo>
                  <a:pt x="553" y="3380"/>
                  <a:pt x="553" y="3380"/>
                  <a:pt x="553" y="3380"/>
                </a:cubicBezTo>
                <a:cubicBezTo>
                  <a:pt x="553" y="3144"/>
                  <a:pt x="553" y="3144"/>
                  <a:pt x="553" y="3144"/>
                </a:cubicBezTo>
                <a:cubicBezTo>
                  <a:pt x="451" y="3144"/>
                  <a:pt x="451" y="3144"/>
                  <a:pt x="451" y="3144"/>
                </a:cubicBezTo>
                <a:cubicBezTo>
                  <a:pt x="307" y="3144"/>
                  <a:pt x="190" y="3027"/>
                  <a:pt x="190" y="2883"/>
                </a:cubicBezTo>
                <a:cubicBezTo>
                  <a:pt x="190" y="2469"/>
                  <a:pt x="190" y="2055"/>
                  <a:pt x="190" y="1641"/>
                </a:cubicBezTo>
                <a:cubicBezTo>
                  <a:pt x="248" y="1181"/>
                  <a:pt x="306" y="721"/>
                  <a:pt x="364" y="261"/>
                </a:cubicBezTo>
                <a:cubicBezTo>
                  <a:pt x="382" y="119"/>
                  <a:pt x="481" y="0"/>
                  <a:pt x="625" y="0"/>
                </a:cubicBezTo>
                <a:close/>
                <a:moveTo>
                  <a:pt x="991" y="3429"/>
                </a:moveTo>
                <a:cubicBezTo>
                  <a:pt x="979" y="3478"/>
                  <a:pt x="979" y="3478"/>
                  <a:pt x="979" y="3478"/>
                </a:cubicBezTo>
                <a:cubicBezTo>
                  <a:pt x="1576" y="3478"/>
                  <a:pt x="1576" y="3478"/>
                  <a:pt x="1576" y="3478"/>
                </a:cubicBezTo>
                <a:cubicBezTo>
                  <a:pt x="1928" y="3478"/>
                  <a:pt x="1928" y="3478"/>
                  <a:pt x="1928" y="3478"/>
                </a:cubicBezTo>
                <a:cubicBezTo>
                  <a:pt x="2525" y="3478"/>
                  <a:pt x="2525" y="3478"/>
                  <a:pt x="2525" y="3478"/>
                </a:cubicBezTo>
                <a:cubicBezTo>
                  <a:pt x="2513" y="3429"/>
                  <a:pt x="2513" y="3429"/>
                  <a:pt x="2513" y="3429"/>
                </a:cubicBezTo>
                <a:cubicBezTo>
                  <a:pt x="1928" y="3429"/>
                  <a:pt x="1928" y="3429"/>
                  <a:pt x="1928" y="3429"/>
                </a:cubicBezTo>
                <a:cubicBezTo>
                  <a:pt x="1576" y="3429"/>
                  <a:pt x="1576" y="3429"/>
                  <a:pt x="1576" y="3429"/>
                </a:cubicBezTo>
                <a:cubicBezTo>
                  <a:pt x="991" y="3429"/>
                  <a:pt x="991" y="3429"/>
                  <a:pt x="991" y="3429"/>
                </a:cubicBezTo>
                <a:close/>
                <a:moveTo>
                  <a:pt x="2620" y="3876"/>
                </a:moveTo>
                <a:cubicBezTo>
                  <a:pt x="1928" y="3876"/>
                  <a:pt x="1928" y="3876"/>
                  <a:pt x="1928" y="3876"/>
                </a:cubicBezTo>
                <a:cubicBezTo>
                  <a:pt x="1576" y="3876"/>
                  <a:pt x="1576" y="3876"/>
                  <a:pt x="1576" y="3876"/>
                </a:cubicBezTo>
                <a:cubicBezTo>
                  <a:pt x="884" y="3876"/>
                  <a:pt x="884" y="3876"/>
                  <a:pt x="884" y="3876"/>
                </a:cubicBezTo>
                <a:cubicBezTo>
                  <a:pt x="828" y="4113"/>
                  <a:pt x="828" y="4113"/>
                  <a:pt x="828" y="4113"/>
                </a:cubicBezTo>
                <a:cubicBezTo>
                  <a:pt x="1576" y="4113"/>
                  <a:pt x="1576" y="4113"/>
                  <a:pt x="1576" y="4113"/>
                </a:cubicBezTo>
                <a:cubicBezTo>
                  <a:pt x="1928" y="4113"/>
                  <a:pt x="1928" y="4113"/>
                  <a:pt x="1928" y="4113"/>
                </a:cubicBezTo>
                <a:cubicBezTo>
                  <a:pt x="2677" y="4113"/>
                  <a:pt x="2677" y="4113"/>
                  <a:pt x="2677" y="4113"/>
                </a:cubicBezTo>
                <a:cubicBezTo>
                  <a:pt x="2620" y="3876"/>
                  <a:pt x="2620" y="3876"/>
                  <a:pt x="2620" y="3876"/>
                </a:cubicBezTo>
                <a:close/>
                <a:moveTo>
                  <a:pt x="2555" y="3601"/>
                </a:moveTo>
                <a:cubicBezTo>
                  <a:pt x="1928" y="3601"/>
                  <a:pt x="1928" y="3601"/>
                  <a:pt x="1928" y="3601"/>
                </a:cubicBezTo>
                <a:cubicBezTo>
                  <a:pt x="1576" y="3601"/>
                  <a:pt x="1576" y="3601"/>
                  <a:pt x="1576" y="3601"/>
                </a:cubicBezTo>
                <a:cubicBezTo>
                  <a:pt x="950" y="3601"/>
                  <a:pt x="950" y="3601"/>
                  <a:pt x="950" y="3601"/>
                </a:cubicBezTo>
                <a:cubicBezTo>
                  <a:pt x="912" y="3759"/>
                  <a:pt x="912" y="3759"/>
                  <a:pt x="912" y="3759"/>
                </a:cubicBezTo>
                <a:cubicBezTo>
                  <a:pt x="1576" y="3759"/>
                  <a:pt x="1576" y="3759"/>
                  <a:pt x="1576" y="3759"/>
                </a:cubicBezTo>
                <a:cubicBezTo>
                  <a:pt x="1928" y="3759"/>
                  <a:pt x="1928" y="3759"/>
                  <a:pt x="1928" y="3759"/>
                </a:cubicBezTo>
                <a:cubicBezTo>
                  <a:pt x="2592" y="3759"/>
                  <a:pt x="2592" y="3759"/>
                  <a:pt x="2592" y="3759"/>
                </a:cubicBezTo>
                <a:cubicBezTo>
                  <a:pt x="2555" y="3601"/>
                  <a:pt x="2555" y="3601"/>
                  <a:pt x="2555" y="3601"/>
                </a:cubicBezTo>
                <a:close/>
                <a:moveTo>
                  <a:pt x="636" y="311"/>
                </a:moveTo>
                <a:cubicBezTo>
                  <a:pt x="595" y="721"/>
                  <a:pt x="553" y="1131"/>
                  <a:pt x="512" y="1541"/>
                </a:cubicBezTo>
                <a:cubicBezTo>
                  <a:pt x="1331" y="1872"/>
                  <a:pt x="2117" y="1864"/>
                  <a:pt x="2873" y="1541"/>
                </a:cubicBezTo>
                <a:cubicBezTo>
                  <a:pt x="2827" y="1131"/>
                  <a:pt x="2782" y="721"/>
                  <a:pt x="2736" y="311"/>
                </a:cubicBezTo>
                <a:cubicBezTo>
                  <a:pt x="2036" y="311"/>
                  <a:pt x="1336" y="311"/>
                  <a:pt x="636" y="311"/>
                </a:cubicBezTo>
                <a:close/>
                <a:moveTo>
                  <a:pt x="2277" y="1964"/>
                </a:moveTo>
                <a:cubicBezTo>
                  <a:pt x="2277" y="2092"/>
                  <a:pt x="2277" y="2221"/>
                  <a:pt x="2277" y="2349"/>
                </a:cubicBezTo>
                <a:cubicBezTo>
                  <a:pt x="2480" y="2349"/>
                  <a:pt x="2683" y="2349"/>
                  <a:pt x="2886" y="2349"/>
                </a:cubicBezTo>
                <a:cubicBezTo>
                  <a:pt x="2886" y="2221"/>
                  <a:pt x="2886" y="2092"/>
                  <a:pt x="2886" y="1964"/>
                </a:cubicBezTo>
                <a:cubicBezTo>
                  <a:pt x="2683" y="1964"/>
                  <a:pt x="2480" y="1964"/>
                  <a:pt x="2277" y="1964"/>
                </a:cubicBezTo>
                <a:close/>
                <a:moveTo>
                  <a:pt x="444" y="1964"/>
                </a:moveTo>
                <a:cubicBezTo>
                  <a:pt x="444" y="2092"/>
                  <a:pt x="444" y="2221"/>
                  <a:pt x="444" y="2349"/>
                </a:cubicBezTo>
                <a:cubicBezTo>
                  <a:pt x="647" y="2349"/>
                  <a:pt x="850" y="2349"/>
                  <a:pt x="1054" y="2349"/>
                </a:cubicBezTo>
                <a:cubicBezTo>
                  <a:pt x="1054" y="2221"/>
                  <a:pt x="1054" y="2092"/>
                  <a:pt x="1054" y="1964"/>
                </a:cubicBezTo>
                <a:cubicBezTo>
                  <a:pt x="850" y="1964"/>
                  <a:pt x="647" y="1964"/>
                  <a:pt x="444" y="1964"/>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ea typeface="微软雅黑" panose="020B0503020204020204" pitchFamily="34" charset="-122"/>
            </a:endParaRPr>
          </a:p>
        </p:txBody>
      </p:sp>
      <p:grpSp>
        <p:nvGrpSpPr>
          <p:cNvPr id="119" name="组合 118"/>
          <p:cNvGrpSpPr/>
          <p:nvPr/>
        </p:nvGrpSpPr>
        <p:grpSpPr>
          <a:xfrm>
            <a:off x="4534474" y="4631812"/>
            <a:ext cx="614991" cy="652702"/>
            <a:chOff x="5823280" y="3177898"/>
            <a:chExt cx="565394" cy="568720"/>
          </a:xfrm>
          <a:solidFill>
            <a:schemeClr val="bg1"/>
          </a:solidFill>
        </p:grpSpPr>
        <p:sp>
          <p:nvSpPr>
            <p:cNvPr id="120" name="Freeform 257"/>
            <p:cNvSpPr>
              <a:spLocks noEditPoints="1"/>
            </p:cNvSpPr>
            <p:nvPr/>
          </p:nvSpPr>
          <p:spPr bwMode="auto">
            <a:xfrm>
              <a:off x="5946336" y="3300954"/>
              <a:ext cx="319281" cy="322607"/>
            </a:xfrm>
            <a:custGeom>
              <a:avLst/>
              <a:gdLst>
                <a:gd name="T0" fmla="*/ 131 w 153"/>
                <a:gd name="T1" fmla="*/ 117 h 154"/>
                <a:gd name="T2" fmla="*/ 138 w 153"/>
                <a:gd name="T3" fmla="*/ 100 h 154"/>
                <a:gd name="T4" fmla="*/ 30 w 153"/>
                <a:gd name="T5" fmla="*/ 32 h 154"/>
                <a:gd name="T6" fmla="*/ 39 w 153"/>
                <a:gd name="T7" fmla="*/ 32 h 154"/>
                <a:gd name="T8" fmla="*/ 35 w 153"/>
                <a:gd name="T9" fmla="*/ 31 h 154"/>
                <a:gd name="T10" fmla="*/ 28 w 153"/>
                <a:gd name="T11" fmla="*/ 45 h 154"/>
                <a:gd name="T12" fmla="*/ 37 w 153"/>
                <a:gd name="T13" fmla="*/ 42 h 154"/>
                <a:gd name="T14" fmla="*/ 42 w 153"/>
                <a:gd name="T15" fmla="*/ 53 h 154"/>
                <a:gd name="T16" fmla="*/ 33 w 153"/>
                <a:gd name="T17" fmla="*/ 59 h 154"/>
                <a:gd name="T18" fmla="*/ 19 w 153"/>
                <a:gd name="T19" fmla="*/ 69 h 154"/>
                <a:gd name="T20" fmla="*/ 33 w 153"/>
                <a:gd name="T21" fmla="*/ 81 h 154"/>
                <a:gd name="T22" fmla="*/ 52 w 153"/>
                <a:gd name="T23" fmla="*/ 93 h 154"/>
                <a:gd name="T24" fmla="*/ 45 w 153"/>
                <a:gd name="T25" fmla="*/ 115 h 154"/>
                <a:gd name="T26" fmla="*/ 37 w 153"/>
                <a:gd name="T27" fmla="*/ 133 h 154"/>
                <a:gd name="T28" fmla="*/ 32 w 153"/>
                <a:gd name="T29" fmla="*/ 120 h 154"/>
                <a:gd name="T30" fmla="*/ 27 w 153"/>
                <a:gd name="T31" fmla="*/ 90 h 154"/>
                <a:gd name="T32" fmla="*/ 14 w 153"/>
                <a:gd name="T33" fmla="*/ 73 h 154"/>
                <a:gd name="T34" fmla="*/ 44 w 153"/>
                <a:gd name="T35" fmla="*/ 15 h 154"/>
                <a:gd name="T36" fmla="*/ 29 w 153"/>
                <a:gd name="T37" fmla="*/ 25 h 154"/>
                <a:gd name="T38" fmla="*/ 136 w 153"/>
                <a:gd name="T39" fmla="*/ 64 h 154"/>
                <a:gd name="T40" fmla="*/ 128 w 153"/>
                <a:gd name="T41" fmla="*/ 76 h 154"/>
                <a:gd name="T42" fmla="*/ 122 w 153"/>
                <a:gd name="T43" fmla="*/ 82 h 154"/>
                <a:gd name="T44" fmla="*/ 111 w 153"/>
                <a:gd name="T45" fmla="*/ 84 h 154"/>
                <a:gd name="T46" fmla="*/ 99 w 153"/>
                <a:gd name="T47" fmla="*/ 71 h 154"/>
                <a:gd name="T48" fmla="*/ 91 w 153"/>
                <a:gd name="T49" fmla="*/ 77 h 154"/>
                <a:gd name="T50" fmla="*/ 91 w 153"/>
                <a:gd name="T51" fmla="*/ 91 h 154"/>
                <a:gd name="T52" fmla="*/ 74 w 153"/>
                <a:gd name="T53" fmla="*/ 100 h 154"/>
                <a:gd name="T54" fmla="*/ 58 w 153"/>
                <a:gd name="T55" fmla="*/ 74 h 154"/>
                <a:gd name="T56" fmla="*/ 79 w 153"/>
                <a:gd name="T57" fmla="*/ 66 h 154"/>
                <a:gd name="T58" fmla="*/ 82 w 153"/>
                <a:gd name="T59" fmla="*/ 64 h 154"/>
                <a:gd name="T60" fmla="*/ 76 w 153"/>
                <a:gd name="T61" fmla="*/ 62 h 154"/>
                <a:gd name="T62" fmla="*/ 63 w 153"/>
                <a:gd name="T63" fmla="*/ 62 h 154"/>
                <a:gd name="T64" fmla="*/ 65 w 153"/>
                <a:gd name="T65" fmla="*/ 50 h 154"/>
                <a:gd name="T66" fmla="*/ 69 w 153"/>
                <a:gd name="T67" fmla="*/ 49 h 154"/>
                <a:gd name="T68" fmla="*/ 77 w 153"/>
                <a:gd name="T69" fmla="*/ 31 h 154"/>
                <a:gd name="T70" fmla="*/ 97 w 153"/>
                <a:gd name="T71" fmla="*/ 32 h 154"/>
                <a:gd name="T72" fmla="*/ 108 w 153"/>
                <a:gd name="T73" fmla="*/ 25 h 154"/>
                <a:gd name="T74" fmla="*/ 124 w 153"/>
                <a:gd name="T75" fmla="*/ 26 h 154"/>
                <a:gd name="T76" fmla="*/ 137 w 153"/>
                <a:gd name="T77" fmla="*/ 81 h 154"/>
                <a:gd name="T78" fmla="*/ 136 w 153"/>
                <a:gd name="T79" fmla="*/ 90 h 154"/>
                <a:gd name="T80" fmla="*/ 133 w 153"/>
                <a:gd name="T81" fmla="*/ 88 h 154"/>
                <a:gd name="T82" fmla="*/ 136 w 153"/>
                <a:gd name="T83" fmla="*/ 76 h 154"/>
                <a:gd name="T84" fmla="*/ 139 w 153"/>
                <a:gd name="T85" fmla="*/ 65 h 154"/>
                <a:gd name="T86" fmla="*/ 141 w 153"/>
                <a:gd name="T87" fmla="*/ 51 h 154"/>
                <a:gd name="T88" fmla="*/ 112 w 153"/>
                <a:gd name="T89" fmla="*/ 85 h 154"/>
                <a:gd name="T90" fmla="*/ 94 w 153"/>
                <a:gd name="T91" fmla="*/ 99 h 154"/>
                <a:gd name="T92" fmla="*/ 46 w 153"/>
                <a:gd name="T93" fmla="*/ 33 h 154"/>
                <a:gd name="T94" fmla="*/ 41 w 153"/>
                <a:gd name="T95" fmla="*/ 22 h 154"/>
                <a:gd name="T96" fmla="*/ 59 w 153"/>
                <a:gd name="T97" fmla="*/ 14 h 154"/>
                <a:gd name="T98" fmla="*/ 64 w 153"/>
                <a:gd name="T99" fmla="*/ 23 h 154"/>
                <a:gd name="T100" fmla="*/ 55 w 153"/>
                <a:gd name="T101" fmla="*/ 35 h 154"/>
                <a:gd name="T102" fmla="*/ 75 w 153"/>
                <a:gd name="T103" fmla="*/ 21 h 154"/>
                <a:gd name="T104" fmla="*/ 77 w 153"/>
                <a:gd name="T105" fmla="*/ 18 h 154"/>
                <a:gd name="T106" fmla="*/ 60 w 153"/>
                <a:gd name="T107" fmla="*/ 35 h 154"/>
                <a:gd name="T108" fmla="*/ 98 w 153"/>
                <a:gd name="T109" fmla="*/ 25 h 154"/>
                <a:gd name="T110" fmla="*/ 113 w 153"/>
                <a:gd name="T111" fmla="*/ 19 h 154"/>
                <a:gd name="T112" fmla="*/ 35 w 153"/>
                <a:gd name="T113" fmla="*/ 76 h 154"/>
                <a:gd name="T114" fmla="*/ 31 w 153"/>
                <a:gd name="T115" fmla="*/ 77 h 154"/>
                <a:gd name="T116" fmla="*/ 30 w 153"/>
                <a:gd name="T117" fmla="*/ 71 h 154"/>
                <a:gd name="T118" fmla="*/ 144 w 153"/>
                <a:gd name="T119" fmla="*/ 9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3" h="154">
                  <a:moveTo>
                    <a:pt x="76" y="0"/>
                  </a:moveTo>
                  <a:cubicBezTo>
                    <a:pt x="34" y="0"/>
                    <a:pt x="0" y="35"/>
                    <a:pt x="0" y="77"/>
                  </a:cubicBezTo>
                  <a:cubicBezTo>
                    <a:pt x="0" y="119"/>
                    <a:pt x="34" y="154"/>
                    <a:pt x="76" y="154"/>
                  </a:cubicBezTo>
                  <a:cubicBezTo>
                    <a:pt x="119" y="154"/>
                    <a:pt x="153" y="119"/>
                    <a:pt x="153" y="77"/>
                  </a:cubicBezTo>
                  <a:cubicBezTo>
                    <a:pt x="153" y="35"/>
                    <a:pt x="119" y="0"/>
                    <a:pt x="76" y="0"/>
                  </a:cubicBezTo>
                  <a:close/>
                  <a:moveTo>
                    <a:pt x="143" y="100"/>
                  </a:moveTo>
                  <a:cubicBezTo>
                    <a:pt x="142" y="100"/>
                    <a:pt x="142" y="100"/>
                    <a:pt x="142" y="100"/>
                  </a:cubicBezTo>
                  <a:cubicBezTo>
                    <a:pt x="142" y="101"/>
                    <a:pt x="142" y="101"/>
                    <a:pt x="142" y="101"/>
                  </a:cubicBezTo>
                  <a:cubicBezTo>
                    <a:pt x="141" y="106"/>
                    <a:pt x="138" y="111"/>
                    <a:pt x="135" y="115"/>
                  </a:cubicBezTo>
                  <a:cubicBezTo>
                    <a:pt x="135" y="115"/>
                    <a:pt x="134" y="116"/>
                    <a:pt x="134" y="116"/>
                  </a:cubicBezTo>
                  <a:cubicBezTo>
                    <a:pt x="132" y="116"/>
                    <a:pt x="132" y="117"/>
                    <a:pt x="131" y="117"/>
                  </a:cubicBezTo>
                  <a:cubicBezTo>
                    <a:pt x="130" y="117"/>
                    <a:pt x="130" y="117"/>
                    <a:pt x="129" y="117"/>
                  </a:cubicBezTo>
                  <a:cubicBezTo>
                    <a:pt x="129" y="115"/>
                    <a:pt x="130" y="115"/>
                    <a:pt x="130" y="114"/>
                  </a:cubicBezTo>
                  <a:cubicBezTo>
                    <a:pt x="130" y="113"/>
                    <a:pt x="129" y="112"/>
                    <a:pt x="129" y="112"/>
                  </a:cubicBezTo>
                  <a:cubicBezTo>
                    <a:pt x="130" y="111"/>
                    <a:pt x="129" y="109"/>
                    <a:pt x="129" y="108"/>
                  </a:cubicBezTo>
                  <a:cubicBezTo>
                    <a:pt x="129" y="107"/>
                    <a:pt x="130" y="108"/>
                    <a:pt x="131" y="107"/>
                  </a:cubicBezTo>
                  <a:cubicBezTo>
                    <a:pt x="131" y="107"/>
                    <a:pt x="131" y="105"/>
                    <a:pt x="132" y="105"/>
                  </a:cubicBezTo>
                  <a:cubicBezTo>
                    <a:pt x="132" y="104"/>
                    <a:pt x="132" y="105"/>
                    <a:pt x="133" y="105"/>
                  </a:cubicBezTo>
                  <a:cubicBezTo>
                    <a:pt x="133" y="105"/>
                    <a:pt x="133" y="103"/>
                    <a:pt x="133" y="103"/>
                  </a:cubicBezTo>
                  <a:cubicBezTo>
                    <a:pt x="134" y="103"/>
                    <a:pt x="134" y="103"/>
                    <a:pt x="135" y="103"/>
                  </a:cubicBezTo>
                  <a:cubicBezTo>
                    <a:pt x="136" y="103"/>
                    <a:pt x="136" y="102"/>
                    <a:pt x="136" y="101"/>
                  </a:cubicBezTo>
                  <a:cubicBezTo>
                    <a:pt x="137" y="100"/>
                    <a:pt x="137" y="100"/>
                    <a:pt x="138" y="100"/>
                  </a:cubicBezTo>
                  <a:cubicBezTo>
                    <a:pt x="139" y="100"/>
                    <a:pt x="138" y="99"/>
                    <a:pt x="139" y="99"/>
                  </a:cubicBezTo>
                  <a:cubicBezTo>
                    <a:pt x="140" y="99"/>
                    <a:pt x="142" y="98"/>
                    <a:pt x="143" y="99"/>
                  </a:cubicBezTo>
                  <a:cubicBezTo>
                    <a:pt x="143" y="99"/>
                    <a:pt x="143" y="100"/>
                    <a:pt x="143" y="100"/>
                  </a:cubicBezTo>
                  <a:close/>
                  <a:moveTo>
                    <a:pt x="22" y="32"/>
                  </a:moveTo>
                  <a:cubicBezTo>
                    <a:pt x="23" y="33"/>
                    <a:pt x="23" y="33"/>
                    <a:pt x="23" y="33"/>
                  </a:cubicBezTo>
                  <a:cubicBezTo>
                    <a:pt x="24" y="33"/>
                    <a:pt x="24" y="32"/>
                    <a:pt x="25" y="32"/>
                  </a:cubicBezTo>
                  <a:cubicBezTo>
                    <a:pt x="25" y="32"/>
                    <a:pt x="25" y="33"/>
                    <a:pt x="26" y="33"/>
                  </a:cubicBezTo>
                  <a:cubicBezTo>
                    <a:pt x="26" y="33"/>
                    <a:pt x="27" y="30"/>
                    <a:pt x="26" y="30"/>
                  </a:cubicBezTo>
                  <a:cubicBezTo>
                    <a:pt x="26" y="29"/>
                    <a:pt x="26" y="29"/>
                    <a:pt x="26" y="29"/>
                  </a:cubicBezTo>
                  <a:cubicBezTo>
                    <a:pt x="27" y="28"/>
                    <a:pt x="27" y="29"/>
                    <a:pt x="28" y="29"/>
                  </a:cubicBezTo>
                  <a:cubicBezTo>
                    <a:pt x="28" y="30"/>
                    <a:pt x="29" y="31"/>
                    <a:pt x="30" y="32"/>
                  </a:cubicBezTo>
                  <a:cubicBezTo>
                    <a:pt x="30" y="33"/>
                    <a:pt x="29" y="33"/>
                    <a:pt x="29" y="33"/>
                  </a:cubicBezTo>
                  <a:cubicBezTo>
                    <a:pt x="30" y="33"/>
                    <a:pt x="30" y="32"/>
                    <a:pt x="31" y="31"/>
                  </a:cubicBezTo>
                  <a:cubicBezTo>
                    <a:pt x="31" y="31"/>
                    <a:pt x="30" y="31"/>
                    <a:pt x="29" y="31"/>
                  </a:cubicBezTo>
                  <a:cubicBezTo>
                    <a:pt x="28" y="30"/>
                    <a:pt x="29" y="27"/>
                    <a:pt x="31" y="26"/>
                  </a:cubicBezTo>
                  <a:cubicBezTo>
                    <a:pt x="31" y="26"/>
                    <a:pt x="32" y="27"/>
                    <a:pt x="32" y="28"/>
                  </a:cubicBezTo>
                  <a:cubicBezTo>
                    <a:pt x="32" y="27"/>
                    <a:pt x="34" y="26"/>
                    <a:pt x="34" y="28"/>
                  </a:cubicBezTo>
                  <a:cubicBezTo>
                    <a:pt x="35" y="28"/>
                    <a:pt x="35" y="27"/>
                    <a:pt x="36" y="28"/>
                  </a:cubicBezTo>
                  <a:cubicBezTo>
                    <a:pt x="36" y="28"/>
                    <a:pt x="37" y="28"/>
                    <a:pt x="37" y="29"/>
                  </a:cubicBezTo>
                  <a:cubicBezTo>
                    <a:pt x="37" y="29"/>
                    <a:pt x="38" y="29"/>
                    <a:pt x="39" y="29"/>
                  </a:cubicBezTo>
                  <a:cubicBezTo>
                    <a:pt x="39" y="30"/>
                    <a:pt x="40" y="30"/>
                    <a:pt x="40" y="31"/>
                  </a:cubicBezTo>
                  <a:cubicBezTo>
                    <a:pt x="40" y="31"/>
                    <a:pt x="39" y="31"/>
                    <a:pt x="39" y="32"/>
                  </a:cubicBezTo>
                  <a:cubicBezTo>
                    <a:pt x="40" y="32"/>
                    <a:pt x="40" y="33"/>
                    <a:pt x="41" y="33"/>
                  </a:cubicBezTo>
                  <a:cubicBezTo>
                    <a:pt x="41" y="33"/>
                    <a:pt x="41" y="34"/>
                    <a:pt x="42" y="34"/>
                  </a:cubicBezTo>
                  <a:cubicBezTo>
                    <a:pt x="42" y="34"/>
                    <a:pt x="42" y="34"/>
                    <a:pt x="42" y="35"/>
                  </a:cubicBezTo>
                  <a:cubicBezTo>
                    <a:pt x="41" y="35"/>
                    <a:pt x="41" y="36"/>
                    <a:pt x="41" y="36"/>
                  </a:cubicBezTo>
                  <a:cubicBezTo>
                    <a:pt x="40" y="36"/>
                    <a:pt x="40" y="35"/>
                    <a:pt x="39" y="35"/>
                  </a:cubicBezTo>
                  <a:cubicBezTo>
                    <a:pt x="39" y="36"/>
                    <a:pt x="40" y="36"/>
                    <a:pt x="40" y="37"/>
                  </a:cubicBezTo>
                  <a:cubicBezTo>
                    <a:pt x="40" y="39"/>
                    <a:pt x="39" y="38"/>
                    <a:pt x="40" y="40"/>
                  </a:cubicBezTo>
                  <a:cubicBezTo>
                    <a:pt x="38" y="40"/>
                    <a:pt x="37" y="38"/>
                    <a:pt x="36" y="37"/>
                  </a:cubicBezTo>
                  <a:cubicBezTo>
                    <a:pt x="35" y="37"/>
                    <a:pt x="34" y="37"/>
                    <a:pt x="33" y="37"/>
                  </a:cubicBezTo>
                  <a:cubicBezTo>
                    <a:pt x="34" y="35"/>
                    <a:pt x="36" y="35"/>
                    <a:pt x="36" y="33"/>
                  </a:cubicBezTo>
                  <a:cubicBezTo>
                    <a:pt x="36" y="32"/>
                    <a:pt x="35" y="33"/>
                    <a:pt x="35" y="31"/>
                  </a:cubicBezTo>
                  <a:cubicBezTo>
                    <a:pt x="35" y="32"/>
                    <a:pt x="34" y="31"/>
                    <a:pt x="33" y="31"/>
                  </a:cubicBezTo>
                  <a:cubicBezTo>
                    <a:pt x="33" y="31"/>
                    <a:pt x="32" y="31"/>
                    <a:pt x="31" y="31"/>
                  </a:cubicBezTo>
                  <a:cubicBezTo>
                    <a:pt x="32" y="31"/>
                    <a:pt x="32" y="31"/>
                    <a:pt x="33" y="32"/>
                  </a:cubicBezTo>
                  <a:cubicBezTo>
                    <a:pt x="32" y="32"/>
                    <a:pt x="32" y="33"/>
                    <a:pt x="32" y="34"/>
                  </a:cubicBezTo>
                  <a:cubicBezTo>
                    <a:pt x="31" y="35"/>
                    <a:pt x="30" y="35"/>
                    <a:pt x="29" y="36"/>
                  </a:cubicBezTo>
                  <a:cubicBezTo>
                    <a:pt x="29" y="36"/>
                    <a:pt x="29" y="36"/>
                    <a:pt x="29" y="37"/>
                  </a:cubicBezTo>
                  <a:cubicBezTo>
                    <a:pt x="28" y="37"/>
                    <a:pt x="27" y="38"/>
                    <a:pt x="27" y="39"/>
                  </a:cubicBezTo>
                  <a:cubicBezTo>
                    <a:pt x="26" y="39"/>
                    <a:pt x="26" y="40"/>
                    <a:pt x="25" y="41"/>
                  </a:cubicBezTo>
                  <a:cubicBezTo>
                    <a:pt x="25" y="41"/>
                    <a:pt x="25" y="42"/>
                    <a:pt x="25" y="42"/>
                  </a:cubicBezTo>
                  <a:cubicBezTo>
                    <a:pt x="24" y="43"/>
                    <a:pt x="26" y="42"/>
                    <a:pt x="25" y="43"/>
                  </a:cubicBezTo>
                  <a:cubicBezTo>
                    <a:pt x="26" y="44"/>
                    <a:pt x="27" y="45"/>
                    <a:pt x="28" y="45"/>
                  </a:cubicBezTo>
                  <a:cubicBezTo>
                    <a:pt x="28" y="45"/>
                    <a:pt x="29" y="45"/>
                    <a:pt x="29" y="46"/>
                  </a:cubicBezTo>
                  <a:cubicBezTo>
                    <a:pt x="29" y="46"/>
                    <a:pt x="29" y="45"/>
                    <a:pt x="30" y="45"/>
                  </a:cubicBezTo>
                  <a:cubicBezTo>
                    <a:pt x="30" y="47"/>
                    <a:pt x="30" y="48"/>
                    <a:pt x="31" y="49"/>
                  </a:cubicBezTo>
                  <a:cubicBezTo>
                    <a:pt x="31" y="48"/>
                    <a:pt x="31" y="46"/>
                    <a:pt x="32" y="45"/>
                  </a:cubicBezTo>
                  <a:cubicBezTo>
                    <a:pt x="32" y="45"/>
                    <a:pt x="31" y="46"/>
                    <a:pt x="31" y="45"/>
                  </a:cubicBezTo>
                  <a:cubicBezTo>
                    <a:pt x="31" y="44"/>
                    <a:pt x="32" y="45"/>
                    <a:pt x="32" y="45"/>
                  </a:cubicBezTo>
                  <a:cubicBezTo>
                    <a:pt x="32" y="43"/>
                    <a:pt x="33" y="41"/>
                    <a:pt x="33" y="39"/>
                  </a:cubicBezTo>
                  <a:cubicBezTo>
                    <a:pt x="33" y="39"/>
                    <a:pt x="33" y="38"/>
                    <a:pt x="34" y="38"/>
                  </a:cubicBezTo>
                  <a:cubicBezTo>
                    <a:pt x="34" y="38"/>
                    <a:pt x="34" y="39"/>
                    <a:pt x="35" y="39"/>
                  </a:cubicBezTo>
                  <a:cubicBezTo>
                    <a:pt x="36" y="39"/>
                    <a:pt x="36" y="40"/>
                    <a:pt x="37" y="39"/>
                  </a:cubicBezTo>
                  <a:cubicBezTo>
                    <a:pt x="37" y="40"/>
                    <a:pt x="37" y="41"/>
                    <a:pt x="37" y="42"/>
                  </a:cubicBezTo>
                  <a:cubicBezTo>
                    <a:pt x="37" y="43"/>
                    <a:pt x="38" y="42"/>
                    <a:pt x="39" y="42"/>
                  </a:cubicBezTo>
                  <a:cubicBezTo>
                    <a:pt x="39" y="42"/>
                    <a:pt x="39" y="41"/>
                    <a:pt x="39" y="41"/>
                  </a:cubicBezTo>
                  <a:cubicBezTo>
                    <a:pt x="40" y="41"/>
                    <a:pt x="40" y="43"/>
                    <a:pt x="41" y="44"/>
                  </a:cubicBezTo>
                  <a:cubicBezTo>
                    <a:pt x="41" y="44"/>
                    <a:pt x="41" y="45"/>
                    <a:pt x="41" y="45"/>
                  </a:cubicBezTo>
                  <a:cubicBezTo>
                    <a:pt x="41" y="46"/>
                    <a:pt x="42" y="46"/>
                    <a:pt x="42" y="47"/>
                  </a:cubicBezTo>
                  <a:cubicBezTo>
                    <a:pt x="42" y="47"/>
                    <a:pt x="42" y="47"/>
                    <a:pt x="43" y="47"/>
                  </a:cubicBezTo>
                  <a:cubicBezTo>
                    <a:pt x="43" y="49"/>
                    <a:pt x="43" y="49"/>
                    <a:pt x="43" y="51"/>
                  </a:cubicBezTo>
                  <a:cubicBezTo>
                    <a:pt x="43" y="52"/>
                    <a:pt x="43" y="52"/>
                    <a:pt x="44" y="53"/>
                  </a:cubicBezTo>
                  <a:cubicBezTo>
                    <a:pt x="44" y="53"/>
                    <a:pt x="44" y="54"/>
                    <a:pt x="44" y="54"/>
                  </a:cubicBezTo>
                  <a:cubicBezTo>
                    <a:pt x="44" y="55"/>
                    <a:pt x="43" y="54"/>
                    <a:pt x="43" y="54"/>
                  </a:cubicBezTo>
                  <a:cubicBezTo>
                    <a:pt x="42" y="54"/>
                    <a:pt x="42" y="54"/>
                    <a:pt x="42" y="53"/>
                  </a:cubicBezTo>
                  <a:cubicBezTo>
                    <a:pt x="42" y="53"/>
                    <a:pt x="41" y="54"/>
                    <a:pt x="41" y="54"/>
                  </a:cubicBezTo>
                  <a:cubicBezTo>
                    <a:pt x="41" y="52"/>
                    <a:pt x="42" y="51"/>
                    <a:pt x="43" y="50"/>
                  </a:cubicBezTo>
                  <a:cubicBezTo>
                    <a:pt x="42" y="49"/>
                    <a:pt x="40" y="51"/>
                    <a:pt x="39" y="51"/>
                  </a:cubicBezTo>
                  <a:cubicBezTo>
                    <a:pt x="39" y="51"/>
                    <a:pt x="40" y="51"/>
                    <a:pt x="40" y="52"/>
                  </a:cubicBezTo>
                  <a:cubicBezTo>
                    <a:pt x="39" y="52"/>
                    <a:pt x="38" y="52"/>
                    <a:pt x="38" y="53"/>
                  </a:cubicBezTo>
                  <a:cubicBezTo>
                    <a:pt x="38" y="54"/>
                    <a:pt x="39" y="54"/>
                    <a:pt x="40" y="54"/>
                  </a:cubicBezTo>
                  <a:cubicBezTo>
                    <a:pt x="39" y="55"/>
                    <a:pt x="38" y="56"/>
                    <a:pt x="37" y="56"/>
                  </a:cubicBezTo>
                  <a:cubicBezTo>
                    <a:pt x="37" y="56"/>
                    <a:pt x="38" y="56"/>
                    <a:pt x="38" y="55"/>
                  </a:cubicBezTo>
                  <a:cubicBezTo>
                    <a:pt x="37" y="55"/>
                    <a:pt x="35" y="56"/>
                    <a:pt x="34" y="57"/>
                  </a:cubicBezTo>
                  <a:cubicBezTo>
                    <a:pt x="34" y="58"/>
                    <a:pt x="35" y="57"/>
                    <a:pt x="35" y="58"/>
                  </a:cubicBezTo>
                  <a:cubicBezTo>
                    <a:pt x="34" y="59"/>
                    <a:pt x="33" y="59"/>
                    <a:pt x="33" y="59"/>
                  </a:cubicBezTo>
                  <a:cubicBezTo>
                    <a:pt x="33" y="61"/>
                    <a:pt x="32" y="61"/>
                    <a:pt x="32" y="62"/>
                  </a:cubicBezTo>
                  <a:cubicBezTo>
                    <a:pt x="32" y="63"/>
                    <a:pt x="31" y="63"/>
                    <a:pt x="31" y="63"/>
                  </a:cubicBezTo>
                  <a:cubicBezTo>
                    <a:pt x="31" y="63"/>
                    <a:pt x="31" y="63"/>
                    <a:pt x="31" y="64"/>
                  </a:cubicBezTo>
                  <a:cubicBezTo>
                    <a:pt x="29" y="65"/>
                    <a:pt x="28" y="66"/>
                    <a:pt x="28" y="68"/>
                  </a:cubicBezTo>
                  <a:cubicBezTo>
                    <a:pt x="28" y="68"/>
                    <a:pt x="28" y="69"/>
                    <a:pt x="29" y="69"/>
                  </a:cubicBezTo>
                  <a:cubicBezTo>
                    <a:pt x="28" y="70"/>
                    <a:pt x="28" y="70"/>
                    <a:pt x="29" y="72"/>
                  </a:cubicBezTo>
                  <a:cubicBezTo>
                    <a:pt x="27" y="72"/>
                    <a:pt x="27" y="71"/>
                    <a:pt x="27" y="69"/>
                  </a:cubicBezTo>
                  <a:cubicBezTo>
                    <a:pt x="27" y="68"/>
                    <a:pt x="25" y="68"/>
                    <a:pt x="24" y="68"/>
                  </a:cubicBezTo>
                  <a:cubicBezTo>
                    <a:pt x="24" y="68"/>
                    <a:pt x="24" y="69"/>
                    <a:pt x="24" y="69"/>
                  </a:cubicBezTo>
                  <a:cubicBezTo>
                    <a:pt x="23" y="69"/>
                    <a:pt x="22" y="68"/>
                    <a:pt x="21" y="68"/>
                  </a:cubicBezTo>
                  <a:cubicBezTo>
                    <a:pt x="20" y="69"/>
                    <a:pt x="20" y="69"/>
                    <a:pt x="19" y="69"/>
                  </a:cubicBezTo>
                  <a:cubicBezTo>
                    <a:pt x="20" y="72"/>
                    <a:pt x="18" y="77"/>
                    <a:pt x="21" y="76"/>
                  </a:cubicBezTo>
                  <a:cubicBezTo>
                    <a:pt x="22" y="76"/>
                    <a:pt x="21" y="75"/>
                    <a:pt x="22" y="74"/>
                  </a:cubicBezTo>
                  <a:cubicBezTo>
                    <a:pt x="23" y="74"/>
                    <a:pt x="23" y="74"/>
                    <a:pt x="24" y="74"/>
                  </a:cubicBezTo>
                  <a:cubicBezTo>
                    <a:pt x="24" y="76"/>
                    <a:pt x="24" y="77"/>
                    <a:pt x="23" y="78"/>
                  </a:cubicBezTo>
                  <a:cubicBezTo>
                    <a:pt x="24" y="78"/>
                    <a:pt x="26" y="78"/>
                    <a:pt x="26" y="79"/>
                  </a:cubicBezTo>
                  <a:cubicBezTo>
                    <a:pt x="26" y="81"/>
                    <a:pt x="26" y="82"/>
                    <a:pt x="26" y="83"/>
                  </a:cubicBezTo>
                  <a:cubicBezTo>
                    <a:pt x="27" y="83"/>
                    <a:pt x="27" y="82"/>
                    <a:pt x="28" y="82"/>
                  </a:cubicBezTo>
                  <a:cubicBezTo>
                    <a:pt x="29" y="82"/>
                    <a:pt x="29" y="83"/>
                    <a:pt x="29" y="83"/>
                  </a:cubicBezTo>
                  <a:cubicBezTo>
                    <a:pt x="29" y="83"/>
                    <a:pt x="30" y="82"/>
                    <a:pt x="31" y="81"/>
                  </a:cubicBezTo>
                  <a:cubicBezTo>
                    <a:pt x="31" y="81"/>
                    <a:pt x="32" y="81"/>
                    <a:pt x="32" y="80"/>
                  </a:cubicBezTo>
                  <a:cubicBezTo>
                    <a:pt x="32" y="80"/>
                    <a:pt x="32" y="81"/>
                    <a:pt x="33" y="81"/>
                  </a:cubicBezTo>
                  <a:cubicBezTo>
                    <a:pt x="33" y="81"/>
                    <a:pt x="33" y="80"/>
                    <a:pt x="34" y="80"/>
                  </a:cubicBezTo>
                  <a:cubicBezTo>
                    <a:pt x="34" y="82"/>
                    <a:pt x="35" y="82"/>
                    <a:pt x="36" y="83"/>
                  </a:cubicBezTo>
                  <a:cubicBezTo>
                    <a:pt x="36" y="83"/>
                    <a:pt x="36" y="82"/>
                    <a:pt x="36" y="82"/>
                  </a:cubicBezTo>
                  <a:cubicBezTo>
                    <a:pt x="37" y="83"/>
                    <a:pt x="38" y="83"/>
                    <a:pt x="40" y="84"/>
                  </a:cubicBezTo>
                  <a:cubicBezTo>
                    <a:pt x="40" y="85"/>
                    <a:pt x="40" y="86"/>
                    <a:pt x="41" y="86"/>
                  </a:cubicBezTo>
                  <a:cubicBezTo>
                    <a:pt x="43" y="85"/>
                    <a:pt x="44" y="88"/>
                    <a:pt x="44" y="90"/>
                  </a:cubicBezTo>
                  <a:cubicBezTo>
                    <a:pt x="44" y="90"/>
                    <a:pt x="45" y="90"/>
                    <a:pt x="45" y="90"/>
                  </a:cubicBezTo>
                  <a:cubicBezTo>
                    <a:pt x="45" y="91"/>
                    <a:pt x="47" y="91"/>
                    <a:pt x="47" y="92"/>
                  </a:cubicBezTo>
                  <a:cubicBezTo>
                    <a:pt x="48" y="92"/>
                    <a:pt x="48" y="92"/>
                    <a:pt x="49" y="92"/>
                  </a:cubicBezTo>
                  <a:cubicBezTo>
                    <a:pt x="50" y="92"/>
                    <a:pt x="51" y="92"/>
                    <a:pt x="51" y="93"/>
                  </a:cubicBezTo>
                  <a:cubicBezTo>
                    <a:pt x="52" y="93"/>
                    <a:pt x="52" y="93"/>
                    <a:pt x="52" y="93"/>
                  </a:cubicBezTo>
                  <a:cubicBezTo>
                    <a:pt x="52" y="94"/>
                    <a:pt x="53" y="94"/>
                    <a:pt x="53" y="96"/>
                  </a:cubicBezTo>
                  <a:cubicBezTo>
                    <a:pt x="53" y="96"/>
                    <a:pt x="52" y="96"/>
                    <a:pt x="52" y="97"/>
                  </a:cubicBezTo>
                  <a:cubicBezTo>
                    <a:pt x="52" y="97"/>
                    <a:pt x="52" y="98"/>
                    <a:pt x="52" y="99"/>
                  </a:cubicBezTo>
                  <a:cubicBezTo>
                    <a:pt x="51" y="100"/>
                    <a:pt x="51" y="100"/>
                    <a:pt x="51" y="101"/>
                  </a:cubicBezTo>
                  <a:cubicBezTo>
                    <a:pt x="51" y="101"/>
                    <a:pt x="50" y="101"/>
                    <a:pt x="50" y="101"/>
                  </a:cubicBezTo>
                  <a:cubicBezTo>
                    <a:pt x="50" y="102"/>
                    <a:pt x="50" y="102"/>
                    <a:pt x="50" y="102"/>
                  </a:cubicBezTo>
                  <a:cubicBezTo>
                    <a:pt x="50" y="104"/>
                    <a:pt x="49" y="106"/>
                    <a:pt x="49" y="108"/>
                  </a:cubicBezTo>
                  <a:cubicBezTo>
                    <a:pt x="48" y="108"/>
                    <a:pt x="48" y="108"/>
                    <a:pt x="47" y="108"/>
                  </a:cubicBezTo>
                  <a:cubicBezTo>
                    <a:pt x="47" y="109"/>
                    <a:pt x="46" y="110"/>
                    <a:pt x="46" y="110"/>
                  </a:cubicBezTo>
                  <a:cubicBezTo>
                    <a:pt x="46" y="111"/>
                    <a:pt x="46" y="111"/>
                    <a:pt x="46" y="112"/>
                  </a:cubicBezTo>
                  <a:cubicBezTo>
                    <a:pt x="45" y="113"/>
                    <a:pt x="44" y="113"/>
                    <a:pt x="45" y="115"/>
                  </a:cubicBezTo>
                  <a:cubicBezTo>
                    <a:pt x="44" y="115"/>
                    <a:pt x="44" y="115"/>
                    <a:pt x="44" y="116"/>
                  </a:cubicBezTo>
                  <a:cubicBezTo>
                    <a:pt x="43" y="116"/>
                    <a:pt x="43" y="116"/>
                    <a:pt x="43" y="116"/>
                  </a:cubicBezTo>
                  <a:cubicBezTo>
                    <a:pt x="42" y="116"/>
                    <a:pt x="42" y="116"/>
                    <a:pt x="41" y="116"/>
                  </a:cubicBezTo>
                  <a:cubicBezTo>
                    <a:pt x="41" y="117"/>
                    <a:pt x="42" y="118"/>
                    <a:pt x="42" y="119"/>
                  </a:cubicBezTo>
                  <a:cubicBezTo>
                    <a:pt x="41" y="119"/>
                    <a:pt x="40" y="120"/>
                    <a:pt x="39" y="120"/>
                  </a:cubicBezTo>
                  <a:cubicBezTo>
                    <a:pt x="39" y="121"/>
                    <a:pt x="39" y="123"/>
                    <a:pt x="37" y="122"/>
                  </a:cubicBezTo>
                  <a:cubicBezTo>
                    <a:pt x="39" y="122"/>
                    <a:pt x="38" y="125"/>
                    <a:pt x="37" y="126"/>
                  </a:cubicBezTo>
                  <a:cubicBezTo>
                    <a:pt x="37" y="127"/>
                    <a:pt x="38" y="127"/>
                    <a:pt x="38" y="128"/>
                  </a:cubicBezTo>
                  <a:cubicBezTo>
                    <a:pt x="38" y="128"/>
                    <a:pt x="38" y="129"/>
                    <a:pt x="37" y="129"/>
                  </a:cubicBezTo>
                  <a:cubicBezTo>
                    <a:pt x="37" y="130"/>
                    <a:pt x="36" y="130"/>
                    <a:pt x="36" y="131"/>
                  </a:cubicBezTo>
                  <a:cubicBezTo>
                    <a:pt x="36" y="132"/>
                    <a:pt x="37" y="132"/>
                    <a:pt x="37" y="133"/>
                  </a:cubicBezTo>
                  <a:cubicBezTo>
                    <a:pt x="37" y="133"/>
                    <a:pt x="38" y="133"/>
                    <a:pt x="38" y="134"/>
                  </a:cubicBezTo>
                  <a:cubicBezTo>
                    <a:pt x="38" y="135"/>
                    <a:pt x="37" y="134"/>
                    <a:pt x="36" y="134"/>
                  </a:cubicBezTo>
                  <a:cubicBezTo>
                    <a:pt x="35" y="134"/>
                    <a:pt x="35" y="133"/>
                    <a:pt x="34" y="133"/>
                  </a:cubicBezTo>
                  <a:cubicBezTo>
                    <a:pt x="34" y="133"/>
                    <a:pt x="34" y="133"/>
                    <a:pt x="34" y="133"/>
                  </a:cubicBezTo>
                  <a:cubicBezTo>
                    <a:pt x="34" y="133"/>
                    <a:pt x="34" y="133"/>
                    <a:pt x="34" y="132"/>
                  </a:cubicBezTo>
                  <a:cubicBezTo>
                    <a:pt x="33" y="132"/>
                    <a:pt x="33" y="130"/>
                    <a:pt x="33" y="129"/>
                  </a:cubicBezTo>
                  <a:cubicBezTo>
                    <a:pt x="33" y="128"/>
                    <a:pt x="33" y="127"/>
                    <a:pt x="32" y="125"/>
                  </a:cubicBezTo>
                  <a:cubicBezTo>
                    <a:pt x="33" y="124"/>
                    <a:pt x="32" y="124"/>
                    <a:pt x="33" y="123"/>
                  </a:cubicBezTo>
                  <a:cubicBezTo>
                    <a:pt x="33" y="122"/>
                    <a:pt x="32" y="123"/>
                    <a:pt x="32" y="122"/>
                  </a:cubicBezTo>
                  <a:cubicBezTo>
                    <a:pt x="32" y="121"/>
                    <a:pt x="33" y="121"/>
                    <a:pt x="33" y="120"/>
                  </a:cubicBezTo>
                  <a:cubicBezTo>
                    <a:pt x="33" y="119"/>
                    <a:pt x="32" y="120"/>
                    <a:pt x="32" y="120"/>
                  </a:cubicBezTo>
                  <a:cubicBezTo>
                    <a:pt x="33" y="118"/>
                    <a:pt x="32" y="115"/>
                    <a:pt x="33" y="114"/>
                  </a:cubicBezTo>
                  <a:cubicBezTo>
                    <a:pt x="34" y="112"/>
                    <a:pt x="33" y="111"/>
                    <a:pt x="33" y="109"/>
                  </a:cubicBezTo>
                  <a:cubicBezTo>
                    <a:pt x="33" y="109"/>
                    <a:pt x="33" y="109"/>
                    <a:pt x="33" y="108"/>
                  </a:cubicBezTo>
                  <a:cubicBezTo>
                    <a:pt x="33" y="108"/>
                    <a:pt x="33" y="107"/>
                    <a:pt x="33" y="107"/>
                  </a:cubicBezTo>
                  <a:cubicBezTo>
                    <a:pt x="33" y="105"/>
                    <a:pt x="33" y="104"/>
                    <a:pt x="32" y="103"/>
                  </a:cubicBezTo>
                  <a:cubicBezTo>
                    <a:pt x="31" y="103"/>
                    <a:pt x="30" y="102"/>
                    <a:pt x="29" y="101"/>
                  </a:cubicBezTo>
                  <a:cubicBezTo>
                    <a:pt x="29" y="100"/>
                    <a:pt x="30" y="100"/>
                    <a:pt x="30" y="99"/>
                  </a:cubicBezTo>
                  <a:cubicBezTo>
                    <a:pt x="28" y="99"/>
                    <a:pt x="27" y="98"/>
                    <a:pt x="28" y="96"/>
                  </a:cubicBezTo>
                  <a:cubicBezTo>
                    <a:pt x="28" y="96"/>
                    <a:pt x="29" y="96"/>
                    <a:pt x="29" y="95"/>
                  </a:cubicBezTo>
                  <a:cubicBezTo>
                    <a:pt x="28" y="95"/>
                    <a:pt x="28" y="95"/>
                    <a:pt x="27" y="94"/>
                  </a:cubicBezTo>
                  <a:cubicBezTo>
                    <a:pt x="28" y="93"/>
                    <a:pt x="27" y="92"/>
                    <a:pt x="27" y="90"/>
                  </a:cubicBezTo>
                  <a:cubicBezTo>
                    <a:pt x="27" y="89"/>
                    <a:pt x="28" y="89"/>
                    <a:pt x="28" y="88"/>
                  </a:cubicBezTo>
                  <a:cubicBezTo>
                    <a:pt x="28" y="87"/>
                    <a:pt x="29" y="87"/>
                    <a:pt x="29" y="86"/>
                  </a:cubicBezTo>
                  <a:cubicBezTo>
                    <a:pt x="28" y="86"/>
                    <a:pt x="28" y="85"/>
                    <a:pt x="28" y="84"/>
                  </a:cubicBezTo>
                  <a:cubicBezTo>
                    <a:pt x="27" y="84"/>
                    <a:pt x="27" y="85"/>
                    <a:pt x="27" y="85"/>
                  </a:cubicBezTo>
                  <a:cubicBezTo>
                    <a:pt x="26" y="85"/>
                    <a:pt x="26" y="83"/>
                    <a:pt x="24" y="83"/>
                  </a:cubicBezTo>
                  <a:cubicBezTo>
                    <a:pt x="24" y="83"/>
                    <a:pt x="24" y="83"/>
                    <a:pt x="24" y="82"/>
                  </a:cubicBezTo>
                  <a:cubicBezTo>
                    <a:pt x="24" y="82"/>
                    <a:pt x="23" y="82"/>
                    <a:pt x="23" y="81"/>
                  </a:cubicBezTo>
                  <a:cubicBezTo>
                    <a:pt x="22" y="81"/>
                    <a:pt x="22" y="81"/>
                    <a:pt x="21" y="81"/>
                  </a:cubicBezTo>
                  <a:cubicBezTo>
                    <a:pt x="21" y="80"/>
                    <a:pt x="21" y="80"/>
                    <a:pt x="20" y="79"/>
                  </a:cubicBezTo>
                  <a:cubicBezTo>
                    <a:pt x="18" y="79"/>
                    <a:pt x="17" y="78"/>
                    <a:pt x="15" y="77"/>
                  </a:cubicBezTo>
                  <a:cubicBezTo>
                    <a:pt x="14" y="76"/>
                    <a:pt x="14" y="75"/>
                    <a:pt x="14" y="73"/>
                  </a:cubicBezTo>
                  <a:cubicBezTo>
                    <a:pt x="14" y="72"/>
                    <a:pt x="13" y="72"/>
                    <a:pt x="12" y="71"/>
                  </a:cubicBezTo>
                  <a:cubicBezTo>
                    <a:pt x="12" y="71"/>
                    <a:pt x="12" y="70"/>
                    <a:pt x="12" y="70"/>
                  </a:cubicBezTo>
                  <a:cubicBezTo>
                    <a:pt x="12" y="72"/>
                    <a:pt x="12" y="72"/>
                    <a:pt x="12" y="73"/>
                  </a:cubicBezTo>
                  <a:cubicBezTo>
                    <a:pt x="11" y="73"/>
                    <a:pt x="11" y="72"/>
                    <a:pt x="11" y="73"/>
                  </a:cubicBezTo>
                  <a:cubicBezTo>
                    <a:pt x="10" y="71"/>
                    <a:pt x="10" y="70"/>
                    <a:pt x="9" y="70"/>
                  </a:cubicBezTo>
                  <a:cubicBezTo>
                    <a:pt x="9" y="69"/>
                    <a:pt x="9" y="69"/>
                    <a:pt x="9" y="69"/>
                  </a:cubicBezTo>
                  <a:cubicBezTo>
                    <a:pt x="9" y="68"/>
                    <a:pt x="9" y="66"/>
                    <a:pt x="8" y="65"/>
                  </a:cubicBezTo>
                  <a:cubicBezTo>
                    <a:pt x="8" y="65"/>
                    <a:pt x="8" y="65"/>
                    <a:pt x="7" y="65"/>
                  </a:cubicBezTo>
                  <a:cubicBezTo>
                    <a:pt x="10" y="52"/>
                    <a:pt x="15" y="41"/>
                    <a:pt x="22" y="32"/>
                  </a:cubicBezTo>
                  <a:close/>
                  <a:moveTo>
                    <a:pt x="31" y="24"/>
                  </a:moveTo>
                  <a:cubicBezTo>
                    <a:pt x="35" y="20"/>
                    <a:pt x="39" y="17"/>
                    <a:pt x="44" y="15"/>
                  </a:cubicBezTo>
                  <a:cubicBezTo>
                    <a:pt x="44" y="15"/>
                    <a:pt x="45" y="15"/>
                    <a:pt x="45" y="16"/>
                  </a:cubicBezTo>
                  <a:cubicBezTo>
                    <a:pt x="44" y="17"/>
                    <a:pt x="43" y="16"/>
                    <a:pt x="42" y="17"/>
                  </a:cubicBezTo>
                  <a:cubicBezTo>
                    <a:pt x="41" y="17"/>
                    <a:pt x="42" y="18"/>
                    <a:pt x="42" y="18"/>
                  </a:cubicBezTo>
                  <a:cubicBezTo>
                    <a:pt x="41" y="18"/>
                    <a:pt x="40" y="19"/>
                    <a:pt x="40" y="19"/>
                  </a:cubicBezTo>
                  <a:cubicBezTo>
                    <a:pt x="39" y="19"/>
                    <a:pt x="38" y="20"/>
                    <a:pt x="37" y="20"/>
                  </a:cubicBezTo>
                  <a:cubicBezTo>
                    <a:pt x="37" y="22"/>
                    <a:pt x="36" y="22"/>
                    <a:pt x="36" y="23"/>
                  </a:cubicBezTo>
                  <a:cubicBezTo>
                    <a:pt x="36" y="23"/>
                    <a:pt x="35" y="23"/>
                    <a:pt x="34" y="23"/>
                  </a:cubicBezTo>
                  <a:cubicBezTo>
                    <a:pt x="34" y="24"/>
                    <a:pt x="36" y="23"/>
                    <a:pt x="35" y="24"/>
                  </a:cubicBezTo>
                  <a:cubicBezTo>
                    <a:pt x="35" y="25"/>
                    <a:pt x="35" y="25"/>
                    <a:pt x="34" y="25"/>
                  </a:cubicBezTo>
                  <a:cubicBezTo>
                    <a:pt x="34" y="27"/>
                    <a:pt x="32" y="25"/>
                    <a:pt x="30" y="26"/>
                  </a:cubicBezTo>
                  <a:cubicBezTo>
                    <a:pt x="30" y="25"/>
                    <a:pt x="30" y="25"/>
                    <a:pt x="29" y="25"/>
                  </a:cubicBezTo>
                  <a:cubicBezTo>
                    <a:pt x="30" y="25"/>
                    <a:pt x="30" y="25"/>
                    <a:pt x="30" y="24"/>
                  </a:cubicBezTo>
                  <a:cubicBezTo>
                    <a:pt x="31" y="25"/>
                    <a:pt x="32" y="25"/>
                    <a:pt x="33" y="25"/>
                  </a:cubicBezTo>
                  <a:cubicBezTo>
                    <a:pt x="32" y="24"/>
                    <a:pt x="32" y="24"/>
                    <a:pt x="31" y="24"/>
                  </a:cubicBezTo>
                  <a:close/>
                  <a:moveTo>
                    <a:pt x="139" y="45"/>
                  </a:moveTo>
                  <a:cubicBezTo>
                    <a:pt x="138" y="45"/>
                    <a:pt x="138" y="45"/>
                    <a:pt x="138" y="46"/>
                  </a:cubicBezTo>
                  <a:cubicBezTo>
                    <a:pt x="138" y="47"/>
                    <a:pt x="139" y="46"/>
                    <a:pt x="139" y="46"/>
                  </a:cubicBezTo>
                  <a:cubicBezTo>
                    <a:pt x="140" y="47"/>
                    <a:pt x="140" y="48"/>
                    <a:pt x="140" y="49"/>
                  </a:cubicBezTo>
                  <a:cubicBezTo>
                    <a:pt x="141" y="50"/>
                    <a:pt x="141" y="52"/>
                    <a:pt x="141" y="53"/>
                  </a:cubicBezTo>
                  <a:cubicBezTo>
                    <a:pt x="140" y="54"/>
                    <a:pt x="139" y="55"/>
                    <a:pt x="139" y="57"/>
                  </a:cubicBezTo>
                  <a:cubicBezTo>
                    <a:pt x="138" y="57"/>
                    <a:pt x="137" y="57"/>
                    <a:pt x="137" y="58"/>
                  </a:cubicBezTo>
                  <a:cubicBezTo>
                    <a:pt x="136" y="60"/>
                    <a:pt x="138" y="63"/>
                    <a:pt x="136" y="64"/>
                  </a:cubicBezTo>
                  <a:cubicBezTo>
                    <a:pt x="135" y="64"/>
                    <a:pt x="135" y="63"/>
                    <a:pt x="135" y="62"/>
                  </a:cubicBezTo>
                  <a:cubicBezTo>
                    <a:pt x="135" y="61"/>
                    <a:pt x="134" y="61"/>
                    <a:pt x="134" y="60"/>
                  </a:cubicBezTo>
                  <a:cubicBezTo>
                    <a:pt x="132" y="60"/>
                    <a:pt x="134" y="61"/>
                    <a:pt x="133" y="62"/>
                  </a:cubicBezTo>
                  <a:cubicBezTo>
                    <a:pt x="133" y="62"/>
                    <a:pt x="133" y="62"/>
                    <a:pt x="132" y="62"/>
                  </a:cubicBezTo>
                  <a:cubicBezTo>
                    <a:pt x="133" y="63"/>
                    <a:pt x="132" y="63"/>
                    <a:pt x="132" y="63"/>
                  </a:cubicBezTo>
                  <a:cubicBezTo>
                    <a:pt x="132" y="64"/>
                    <a:pt x="133" y="64"/>
                    <a:pt x="133" y="65"/>
                  </a:cubicBezTo>
                  <a:cubicBezTo>
                    <a:pt x="133" y="66"/>
                    <a:pt x="133" y="66"/>
                    <a:pt x="134" y="66"/>
                  </a:cubicBezTo>
                  <a:cubicBezTo>
                    <a:pt x="133" y="67"/>
                    <a:pt x="134" y="69"/>
                    <a:pt x="133" y="70"/>
                  </a:cubicBezTo>
                  <a:cubicBezTo>
                    <a:pt x="133" y="70"/>
                    <a:pt x="133" y="71"/>
                    <a:pt x="132" y="71"/>
                  </a:cubicBezTo>
                  <a:cubicBezTo>
                    <a:pt x="132" y="72"/>
                    <a:pt x="131" y="73"/>
                    <a:pt x="130" y="75"/>
                  </a:cubicBezTo>
                  <a:cubicBezTo>
                    <a:pt x="129" y="75"/>
                    <a:pt x="128" y="75"/>
                    <a:pt x="128" y="76"/>
                  </a:cubicBezTo>
                  <a:cubicBezTo>
                    <a:pt x="128" y="76"/>
                    <a:pt x="128" y="76"/>
                    <a:pt x="129" y="76"/>
                  </a:cubicBezTo>
                  <a:cubicBezTo>
                    <a:pt x="128" y="77"/>
                    <a:pt x="128" y="78"/>
                    <a:pt x="128" y="78"/>
                  </a:cubicBezTo>
                  <a:cubicBezTo>
                    <a:pt x="128" y="81"/>
                    <a:pt x="127" y="83"/>
                    <a:pt x="125" y="84"/>
                  </a:cubicBezTo>
                  <a:cubicBezTo>
                    <a:pt x="125" y="83"/>
                    <a:pt x="125" y="83"/>
                    <a:pt x="125" y="83"/>
                  </a:cubicBezTo>
                  <a:cubicBezTo>
                    <a:pt x="124" y="82"/>
                    <a:pt x="124" y="82"/>
                    <a:pt x="123" y="81"/>
                  </a:cubicBezTo>
                  <a:cubicBezTo>
                    <a:pt x="122" y="81"/>
                    <a:pt x="123" y="82"/>
                    <a:pt x="123" y="83"/>
                  </a:cubicBezTo>
                  <a:cubicBezTo>
                    <a:pt x="123" y="84"/>
                    <a:pt x="124" y="85"/>
                    <a:pt x="124" y="85"/>
                  </a:cubicBezTo>
                  <a:cubicBezTo>
                    <a:pt x="124" y="87"/>
                    <a:pt x="125" y="87"/>
                    <a:pt x="125" y="89"/>
                  </a:cubicBezTo>
                  <a:cubicBezTo>
                    <a:pt x="124" y="88"/>
                    <a:pt x="123" y="87"/>
                    <a:pt x="122" y="86"/>
                  </a:cubicBezTo>
                  <a:cubicBezTo>
                    <a:pt x="122" y="84"/>
                    <a:pt x="122" y="84"/>
                    <a:pt x="121" y="83"/>
                  </a:cubicBezTo>
                  <a:cubicBezTo>
                    <a:pt x="121" y="83"/>
                    <a:pt x="122" y="83"/>
                    <a:pt x="122" y="82"/>
                  </a:cubicBezTo>
                  <a:cubicBezTo>
                    <a:pt x="122" y="81"/>
                    <a:pt x="121" y="81"/>
                    <a:pt x="121" y="80"/>
                  </a:cubicBezTo>
                  <a:cubicBezTo>
                    <a:pt x="121" y="80"/>
                    <a:pt x="121" y="79"/>
                    <a:pt x="121" y="79"/>
                  </a:cubicBezTo>
                  <a:cubicBezTo>
                    <a:pt x="120" y="78"/>
                    <a:pt x="119" y="79"/>
                    <a:pt x="119" y="78"/>
                  </a:cubicBezTo>
                  <a:cubicBezTo>
                    <a:pt x="118" y="77"/>
                    <a:pt x="119" y="77"/>
                    <a:pt x="119" y="77"/>
                  </a:cubicBezTo>
                  <a:cubicBezTo>
                    <a:pt x="118" y="76"/>
                    <a:pt x="118" y="75"/>
                    <a:pt x="117" y="74"/>
                  </a:cubicBezTo>
                  <a:cubicBezTo>
                    <a:pt x="117" y="74"/>
                    <a:pt x="116" y="75"/>
                    <a:pt x="115" y="75"/>
                  </a:cubicBezTo>
                  <a:cubicBezTo>
                    <a:pt x="115" y="76"/>
                    <a:pt x="114" y="76"/>
                    <a:pt x="114" y="77"/>
                  </a:cubicBezTo>
                  <a:cubicBezTo>
                    <a:pt x="113" y="77"/>
                    <a:pt x="114" y="78"/>
                    <a:pt x="113" y="78"/>
                  </a:cubicBezTo>
                  <a:cubicBezTo>
                    <a:pt x="113" y="78"/>
                    <a:pt x="113" y="79"/>
                    <a:pt x="113" y="79"/>
                  </a:cubicBezTo>
                  <a:cubicBezTo>
                    <a:pt x="113" y="79"/>
                    <a:pt x="112" y="79"/>
                    <a:pt x="112" y="79"/>
                  </a:cubicBezTo>
                  <a:cubicBezTo>
                    <a:pt x="112" y="81"/>
                    <a:pt x="111" y="83"/>
                    <a:pt x="111" y="84"/>
                  </a:cubicBezTo>
                  <a:cubicBezTo>
                    <a:pt x="111" y="84"/>
                    <a:pt x="110" y="84"/>
                    <a:pt x="109" y="84"/>
                  </a:cubicBezTo>
                  <a:cubicBezTo>
                    <a:pt x="109" y="83"/>
                    <a:pt x="109" y="83"/>
                    <a:pt x="109" y="82"/>
                  </a:cubicBezTo>
                  <a:cubicBezTo>
                    <a:pt x="109" y="82"/>
                    <a:pt x="109" y="81"/>
                    <a:pt x="108" y="80"/>
                  </a:cubicBezTo>
                  <a:cubicBezTo>
                    <a:pt x="108" y="79"/>
                    <a:pt x="108" y="78"/>
                    <a:pt x="107" y="77"/>
                  </a:cubicBezTo>
                  <a:cubicBezTo>
                    <a:pt x="107" y="76"/>
                    <a:pt x="107" y="76"/>
                    <a:pt x="107" y="75"/>
                  </a:cubicBezTo>
                  <a:cubicBezTo>
                    <a:pt x="106" y="75"/>
                    <a:pt x="106" y="75"/>
                    <a:pt x="105" y="74"/>
                  </a:cubicBezTo>
                  <a:cubicBezTo>
                    <a:pt x="105" y="74"/>
                    <a:pt x="105" y="74"/>
                    <a:pt x="106" y="74"/>
                  </a:cubicBezTo>
                  <a:cubicBezTo>
                    <a:pt x="105" y="73"/>
                    <a:pt x="104" y="72"/>
                    <a:pt x="103" y="72"/>
                  </a:cubicBezTo>
                  <a:cubicBezTo>
                    <a:pt x="102" y="72"/>
                    <a:pt x="102" y="72"/>
                    <a:pt x="102" y="72"/>
                  </a:cubicBezTo>
                  <a:cubicBezTo>
                    <a:pt x="101" y="72"/>
                    <a:pt x="101" y="73"/>
                    <a:pt x="100" y="73"/>
                  </a:cubicBezTo>
                  <a:cubicBezTo>
                    <a:pt x="100" y="72"/>
                    <a:pt x="99" y="72"/>
                    <a:pt x="99" y="71"/>
                  </a:cubicBezTo>
                  <a:cubicBezTo>
                    <a:pt x="97" y="71"/>
                    <a:pt x="97" y="69"/>
                    <a:pt x="96" y="68"/>
                  </a:cubicBezTo>
                  <a:cubicBezTo>
                    <a:pt x="96" y="68"/>
                    <a:pt x="95" y="68"/>
                    <a:pt x="95" y="68"/>
                  </a:cubicBezTo>
                  <a:cubicBezTo>
                    <a:pt x="95" y="68"/>
                    <a:pt x="95" y="69"/>
                    <a:pt x="96" y="69"/>
                  </a:cubicBezTo>
                  <a:cubicBezTo>
                    <a:pt x="96" y="71"/>
                    <a:pt x="97" y="71"/>
                    <a:pt x="97" y="72"/>
                  </a:cubicBezTo>
                  <a:cubicBezTo>
                    <a:pt x="97" y="71"/>
                    <a:pt x="98" y="71"/>
                    <a:pt x="99" y="71"/>
                  </a:cubicBezTo>
                  <a:cubicBezTo>
                    <a:pt x="99" y="73"/>
                    <a:pt x="100" y="73"/>
                    <a:pt x="100" y="74"/>
                  </a:cubicBezTo>
                  <a:cubicBezTo>
                    <a:pt x="100" y="75"/>
                    <a:pt x="100" y="75"/>
                    <a:pt x="100" y="76"/>
                  </a:cubicBezTo>
                  <a:cubicBezTo>
                    <a:pt x="99" y="77"/>
                    <a:pt x="98" y="78"/>
                    <a:pt x="97" y="78"/>
                  </a:cubicBezTo>
                  <a:cubicBezTo>
                    <a:pt x="97" y="78"/>
                    <a:pt x="97" y="79"/>
                    <a:pt x="97" y="79"/>
                  </a:cubicBezTo>
                  <a:cubicBezTo>
                    <a:pt x="95" y="79"/>
                    <a:pt x="94" y="80"/>
                    <a:pt x="92" y="81"/>
                  </a:cubicBezTo>
                  <a:cubicBezTo>
                    <a:pt x="91" y="80"/>
                    <a:pt x="91" y="78"/>
                    <a:pt x="91" y="77"/>
                  </a:cubicBezTo>
                  <a:cubicBezTo>
                    <a:pt x="90" y="76"/>
                    <a:pt x="89" y="74"/>
                    <a:pt x="88" y="73"/>
                  </a:cubicBezTo>
                  <a:cubicBezTo>
                    <a:pt x="88" y="73"/>
                    <a:pt x="88" y="71"/>
                    <a:pt x="87" y="71"/>
                  </a:cubicBezTo>
                  <a:cubicBezTo>
                    <a:pt x="87" y="71"/>
                    <a:pt x="87" y="72"/>
                    <a:pt x="87" y="73"/>
                  </a:cubicBezTo>
                  <a:cubicBezTo>
                    <a:pt x="87" y="74"/>
                    <a:pt x="88" y="74"/>
                    <a:pt x="88" y="75"/>
                  </a:cubicBezTo>
                  <a:cubicBezTo>
                    <a:pt x="88" y="77"/>
                    <a:pt x="90" y="76"/>
                    <a:pt x="89" y="78"/>
                  </a:cubicBezTo>
                  <a:cubicBezTo>
                    <a:pt x="90" y="79"/>
                    <a:pt x="91" y="80"/>
                    <a:pt x="91" y="82"/>
                  </a:cubicBezTo>
                  <a:cubicBezTo>
                    <a:pt x="92" y="82"/>
                    <a:pt x="93" y="82"/>
                    <a:pt x="94" y="82"/>
                  </a:cubicBezTo>
                  <a:cubicBezTo>
                    <a:pt x="94" y="82"/>
                    <a:pt x="94" y="81"/>
                    <a:pt x="95" y="81"/>
                  </a:cubicBezTo>
                  <a:cubicBezTo>
                    <a:pt x="96" y="82"/>
                    <a:pt x="96" y="83"/>
                    <a:pt x="96" y="84"/>
                  </a:cubicBezTo>
                  <a:cubicBezTo>
                    <a:pt x="95" y="86"/>
                    <a:pt x="94" y="88"/>
                    <a:pt x="92" y="90"/>
                  </a:cubicBezTo>
                  <a:cubicBezTo>
                    <a:pt x="92" y="90"/>
                    <a:pt x="91" y="91"/>
                    <a:pt x="91" y="91"/>
                  </a:cubicBezTo>
                  <a:cubicBezTo>
                    <a:pt x="90" y="92"/>
                    <a:pt x="90" y="94"/>
                    <a:pt x="90" y="95"/>
                  </a:cubicBezTo>
                  <a:cubicBezTo>
                    <a:pt x="90" y="97"/>
                    <a:pt x="90" y="100"/>
                    <a:pt x="90" y="102"/>
                  </a:cubicBezTo>
                  <a:cubicBezTo>
                    <a:pt x="88" y="103"/>
                    <a:pt x="87" y="105"/>
                    <a:pt x="87" y="109"/>
                  </a:cubicBezTo>
                  <a:cubicBezTo>
                    <a:pt x="86" y="108"/>
                    <a:pt x="86" y="109"/>
                    <a:pt x="85" y="109"/>
                  </a:cubicBezTo>
                  <a:cubicBezTo>
                    <a:pt x="86" y="110"/>
                    <a:pt x="85" y="111"/>
                    <a:pt x="85" y="112"/>
                  </a:cubicBezTo>
                  <a:cubicBezTo>
                    <a:pt x="84" y="112"/>
                    <a:pt x="83" y="113"/>
                    <a:pt x="83" y="115"/>
                  </a:cubicBezTo>
                  <a:cubicBezTo>
                    <a:pt x="81" y="115"/>
                    <a:pt x="80" y="117"/>
                    <a:pt x="78" y="117"/>
                  </a:cubicBezTo>
                  <a:cubicBezTo>
                    <a:pt x="77" y="116"/>
                    <a:pt x="77" y="113"/>
                    <a:pt x="76" y="112"/>
                  </a:cubicBezTo>
                  <a:cubicBezTo>
                    <a:pt x="76" y="111"/>
                    <a:pt x="76" y="110"/>
                    <a:pt x="76" y="109"/>
                  </a:cubicBezTo>
                  <a:cubicBezTo>
                    <a:pt x="75" y="107"/>
                    <a:pt x="74" y="106"/>
                    <a:pt x="73" y="105"/>
                  </a:cubicBezTo>
                  <a:cubicBezTo>
                    <a:pt x="74" y="103"/>
                    <a:pt x="74" y="101"/>
                    <a:pt x="74" y="100"/>
                  </a:cubicBezTo>
                  <a:cubicBezTo>
                    <a:pt x="74" y="99"/>
                    <a:pt x="74" y="97"/>
                    <a:pt x="73" y="96"/>
                  </a:cubicBezTo>
                  <a:cubicBezTo>
                    <a:pt x="74" y="94"/>
                    <a:pt x="73" y="93"/>
                    <a:pt x="72" y="92"/>
                  </a:cubicBezTo>
                  <a:cubicBezTo>
                    <a:pt x="72" y="90"/>
                    <a:pt x="73" y="89"/>
                    <a:pt x="73" y="87"/>
                  </a:cubicBezTo>
                  <a:cubicBezTo>
                    <a:pt x="72" y="87"/>
                    <a:pt x="71" y="87"/>
                    <a:pt x="71" y="88"/>
                  </a:cubicBezTo>
                  <a:cubicBezTo>
                    <a:pt x="70" y="87"/>
                    <a:pt x="70" y="87"/>
                    <a:pt x="69" y="87"/>
                  </a:cubicBezTo>
                  <a:cubicBezTo>
                    <a:pt x="68" y="87"/>
                    <a:pt x="69" y="86"/>
                    <a:pt x="68" y="86"/>
                  </a:cubicBezTo>
                  <a:cubicBezTo>
                    <a:pt x="67" y="86"/>
                    <a:pt x="67" y="87"/>
                    <a:pt x="67" y="87"/>
                  </a:cubicBezTo>
                  <a:cubicBezTo>
                    <a:pt x="66" y="87"/>
                    <a:pt x="65" y="87"/>
                    <a:pt x="64" y="88"/>
                  </a:cubicBezTo>
                  <a:cubicBezTo>
                    <a:pt x="62" y="87"/>
                    <a:pt x="61" y="86"/>
                    <a:pt x="60" y="85"/>
                  </a:cubicBezTo>
                  <a:cubicBezTo>
                    <a:pt x="60" y="84"/>
                    <a:pt x="59" y="83"/>
                    <a:pt x="58" y="82"/>
                  </a:cubicBezTo>
                  <a:cubicBezTo>
                    <a:pt x="58" y="79"/>
                    <a:pt x="58" y="77"/>
                    <a:pt x="58" y="74"/>
                  </a:cubicBezTo>
                  <a:cubicBezTo>
                    <a:pt x="59" y="73"/>
                    <a:pt x="60" y="72"/>
                    <a:pt x="60" y="71"/>
                  </a:cubicBezTo>
                  <a:cubicBezTo>
                    <a:pt x="60" y="70"/>
                    <a:pt x="61" y="69"/>
                    <a:pt x="62" y="69"/>
                  </a:cubicBezTo>
                  <a:cubicBezTo>
                    <a:pt x="62" y="68"/>
                    <a:pt x="62" y="66"/>
                    <a:pt x="63" y="65"/>
                  </a:cubicBezTo>
                  <a:cubicBezTo>
                    <a:pt x="63" y="64"/>
                    <a:pt x="64" y="64"/>
                    <a:pt x="64" y="63"/>
                  </a:cubicBezTo>
                  <a:cubicBezTo>
                    <a:pt x="65" y="63"/>
                    <a:pt x="65" y="63"/>
                    <a:pt x="66" y="64"/>
                  </a:cubicBezTo>
                  <a:cubicBezTo>
                    <a:pt x="67" y="63"/>
                    <a:pt x="68" y="63"/>
                    <a:pt x="70" y="63"/>
                  </a:cubicBezTo>
                  <a:cubicBezTo>
                    <a:pt x="71" y="62"/>
                    <a:pt x="72" y="62"/>
                    <a:pt x="74" y="62"/>
                  </a:cubicBezTo>
                  <a:cubicBezTo>
                    <a:pt x="74" y="62"/>
                    <a:pt x="74" y="63"/>
                    <a:pt x="73" y="63"/>
                  </a:cubicBezTo>
                  <a:cubicBezTo>
                    <a:pt x="74" y="63"/>
                    <a:pt x="74" y="64"/>
                    <a:pt x="74" y="65"/>
                  </a:cubicBezTo>
                  <a:cubicBezTo>
                    <a:pt x="75" y="66"/>
                    <a:pt x="77" y="66"/>
                    <a:pt x="78" y="67"/>
                  </a:cubicBezTo>
                  <a:cubicBezTo>
                    <a:pt x="79" y="67"/>
                    <a:pt x="79" y="66"/>
                    <a:pt x="79" y="66"/>
                  </a:cubicBezTo>
                  <a:cubicBezTo>
                    <a:pt x="82" y="66"/>
                    <a:pt x="84" y="66"/>
                    <a:pt x="85" y="67"/>
                  </a:cubicBezTo>
                  <a:cubicBezTo>
                    <a:pt x="86" y="67"/>
                    <a:pt x="86" y="65"/>
                    <a:pt x="87" y="64"/>
                  </a:cubicBezTo>
                  <a:cubicBezTo>
                    <a:pt x="87" y="64"/>
                    <a:pt x="87" y="63"/>
                    <a:pt x="87" y="63"/>
                  </a:cubicBezTo>
                  <a:cubicBezTo>
                    <a:pt x="85" y="62"/>
                    <a:pt x="86" y="64"/>
                    <a:pt x="85" y="64"/>
                  </a:cubicBezTo>
                  <a:cubicBezTo>
                    <a:pt x="84" y="64"/>
                    <a:pt x="86" y="63"/>
                    <a:pt x="85" y="63"/>
                  </a:cubicBezTo>
                  <a:cubicBezTo>
                    <a:pt x="84" y="63"/>
                    <a:pt x="83" y="63"/>
                    <a:pt x="82" y="63"/>
                  </a:cubicBezTo>
                  <a:cubicBezTo>
                    <a:pt x="81" y="62"/>
                    <a:pt x="82" y="61"/>
                    <a:pt x="81" y="62"/>
                  </a:cubicBezTo>
                  <a:cubicBezTo>
                    <a:pt x="81" y="60"/>
                    <a:pt x="81" y="60"/>
                    <a:pt x="81" y="59"/>
                  </a:cubicBezTo>
                  <a:cubicBezTo>
                    <a:pt x="81" y="59"/>
                    <a:pt x="81" y="59"/>
                    <a:pt x="81" y="59"/>
                  </a:cubicBezTo>
                  <a:cubicBezTo>
                    <a:pt x="80" y="60"/>
                    <a:pt x="81" y="62"/>
                    <a:pt x="80" y="63"/>
                  </a:cubicBezTo>
                  <a:cubicBezTo>
                    <a:pt x="81" y="63"/>
                    <a:pt x="82" y="63"/>
                    <a:pt x="82" y="64"/>
                  </a:cubicBezTo>
                  <a:cubicBezTo>
                    <a:pt x="81" y="63"/>
                    <a:pt x="80" y="64"/>
                    <a:pt x="80" y="63"/>
                  </a:cubicBezTo>
                  <a:cubicBezTo>
                    <a:pt x="80" y="63"/>
                    <a:pt x="80" y="63"/>
                    <a:pt x="80" y="63"/>
                  </a:cubicBezTo>
                  <a:cubicBezTo>
                    <a:pt x="80" y="63"/>
                    <a:pt x="79" y="63"/>
                    <a:pt x="79" y="62"/>
                  </a:cubicBezTo>
                  <a:cubicBezTo>
                    <a:pt x="79" y="62"/>
                    <a:pt x="79" y="61"/>
                    <a:pt x="79" y="61"/>
                  </a:cubicBezTo>
                  <a:cubicBezTo>
                    <a:pt x="79" y="60"/>
                    <a:pt x="79" y="60"/>
                    <a:pt x="78" y="60"/>
                  </a:cubicBezTo>
                  <a:cubicBezTo>
                    <a:pt x="78" y="59"/>
                    <a:pt x="78" y="59"/>
                    <a:pt x="78" y="59"/>
                  </a:cubicBezTo>
                  <a:cubicBezTo>
                    <a:pt x="77" y="57"/>
                    <a:pt x="76" y="57"/>
                    <a:pt x="75" y="56"/>
                  </a:cubicBezTo>
                  <a:cubicBezTo>
                    <a:pt x="74" y="58"/>
                    <a:pt x="77" y="58"/>
                    <a:pt x="78" y="59"/>
                  </a:cubicBezTo>
                  <a:cubicBezTo>
                    <a:pt x="78" y="60"/>
                    <a:pt x="77" y="58"/>
                    <a:pt x="77" y="59"/>
                  </a:cubicBezTo>
                  <a:cubicBezTo>
                    <a:pt x="77" y="60"/>
                    <a:pt x="77" y="60"/>
                    <a:pt x="77" y="60"/>
                  </a:cubicBezTo>
                  <a:cubicBezTo>
                    <a:pt x="77" y="61"/>
                    <a:pt x="76" y="61"/>
                    <a:pt x="76" y="62"/>
                  </a:cubicBezTo>
                  <a:cubicBezTo>
                    <a:pt x="76" y="62"/>
                    <a:pt x="75" y="62"/>
                    <a:pt x="75" y="61"/>
                  </a:cubicBezTo>
                  <a:cubicBezTo>
                    <a:pt x="75" y="61"/>
                    <a:pt x="76" y="61"/>
                    <a:pt x="76" y="60"/>
                  </a:cubicBezTo>
                  <a:cubicBezTo>
                    <a:pt x="76" y="59"/>
                    <a:pt x="75" y="59"/>
                    <a:pt x="74" y="59"/>
                  </a:cubicBezTo>
                  <a:cubicBezTo>
                    <a:pt x="74" y="58"/>
                    <a:pt x="74" y="58"/>
                    <a:pt x="73" y="57"/>
                  </a:cubicBezTo>
                  <a:cubicBezTo>
                    <a:pt x="73" y="59"/>
                    <a:pt x="74" y="60"/>
                    <a:pt x="73" y="60"/>
                  </a:cubicBezTo>
                  <a:cubicBezTo>
                    <a:pt x="72" y="59"/>
                    <a:pt x="72" y="57"/>
                    <a:pt x="73" y="56"/>
                  </a:cubicBezTo>
                  <a:cubicBezTo>
                    <a:pt x="72" y="56"/>
                    <a:pt x="71" y="57"/>
                    <a:pt x="70" y="57"/>
                  </a:cubicBezTo>
                  <a:cubicBezTo>
                    <a:pt x="69" y="57"/>
                    <a:pt x="69" y="58"/>
                    <a:pt x="68" y="59"/>
                  </a:cubicBezTo>
                  <a:cubicBezTo>
                    <a:pt x="68" y="61"/>
                    <a:pt x="67" y="62"/>
                    <a:pt x="67" y="63"/>
                  </a:cubicBezTo>
                  <a:cubicBezTo>
                    <a:pt x="66" y="62"/>
                    <a:pt x="66" y="62"/>
                    <a:pt x="65" y="63"/>
                  </a:cubicBezTo>
                  <a:cubicBezTo>
                    <a:pt x="64" y="62"/>
                    <a:pt x="64" y="62"/>
                    <a:pt x="63" y="62"/>
                  </a:cubicBezTo>
                  <a:cubicBezTo>
                    <a:pt x="63" y="61"/>
                    <a:pt x="63" y="60"/>
                    <a:pt x="62" y="60"/>
                  </a:cubicBezTo>
                  <a:cubicBezTo>
                    <a:pt x="63" y="60"/>
                    <a:pt x="63" y="58"/>
                    <a:pt x="63" y="57"/>
                  </a:cubicBezTo>
                  <a:cubicBezTo>
                    <a:pt x="64" y="57"/>
                    <a:pt x="65" y="56"/>
                    <a:pt x="66" y="57"/>
                  </a:cubicBezTo>
                  <a:cubicBezTo>
                    <a:pt x="67" y="57"/>
                    <a:pt x="67" y="56"/>
                    <a:pt x="67" y="56"/>
                  </a:cubicBezTo>
                  <a:cubicBezTo>
                    <a:pt x="67" y="54"/>
                    <a:pt x="66" y="55"/>
                    <a:pt x="66" y="53"/>
                  </a:cubicBezTo>
                  <a:cubicBezTo>
                    <a:pt x="66" y="53"/>
                    <a:pt x="65" y="53"/>
                    <a:pt x="65" y="53"/>
                  </a:cubicBezTo>
                  <a:cubicBezTo>
                    <a:pt x="65" y="52"/>
                    <a:pt x="65" y="52"/>
                    <a:pt x="66" y="52"/>
                  </a:cubicBezTo>
                  <a:cubicBezTo>
                    <a:pt x="66" y="52"/>
                    <a:pt x="67" y="51"/>
                    <a:pt x="68" y="51"/>
                  </a:cubicBezTo>
                  <a:cubicBezTo>
                    <a:pt x="68" y="51"/>
                    <a:pt x="68" y="51"/>
                    <a:pt x="68" y="50"/>
                  </a:cubicBezTo>
                  <a:cubicBezTo>
                    <a:pt x="66" y="50"/>
                    <a:pt x="65" y="50"/>
                    <a:pt x="64" y="51"/>
                  </a:cubicBezTo>
                  <a:cubicBezTo>
                    <a:pt x="64" y="50"/>
                    <a:pt x="65" y="50"/>
                    <a:pt x="65" y="50"/>
                  </a:cubicBezTo>
                  <a:cubicBezTo>
                    <a:pt x="65" y="49"/>
                    <a:pt x="65" y="49"/>
                    <a:pt x="65" y="47"/>
                  </a:cubicBezTo>
                  <a:cubicBezTo>
                    <a:pt x="65" y="48"/>
                    <a:pt x="66" y="47"/>
                    <a:pt x="66" y="46"/>
                  </a:cubicBezTo>
                  <a:cubicBezTo>
                    <a:pt x="66" y="46"/>
                    <a:pt x="65" y="46"/>
                    <a:pt x="65" y="46"/>
                  </a:cubicBezTo>
                  <a:cubicBezTo>
                    <a:pt x="65" y="44"/>
                    <a:pt x="65" y="44"/>
                    <a:pt x="65" y="42"/>
                  </a:cubicBezTo>
                  <a:cubicBezTo>
                    <a:pt x="66" y="42"/>
                    <a:pt x="66" y="41"/>
                    <a:pt x="67" y="42"/>
                  </a:cubicBezTo>
                  <a:cubicBezTo>
                    <a:pt x="67" y="42"/>
                    <a:pt x="67" y="42"/>
                    <a:pt x="66" y="43"/>
                  </a:cubicBezTo>
                  <a:cubicBezTo>
                    <a:pt x="66" y="43"/>
                    <a:pt x="67" y="43"/>
                    <a:pt x="67" y="43"/>
                  </a:cubicBezTo>
                  <a:cubicBezTo>
                    <a:pt x="66" y="45"/>
                    <a:pt x="68" y="45"/>
                    <a:pt x="68" y="47"/>
                  </a:cubicBezTo>
                  <a:cubicBezTo>
                    <a:pt x="68" y="47"/>
                    <a:pt x="68" y="47"/>
                    <a:pt x="69" y="48"/>
                  </a:cubicBezTo>
                  <a:cubicBezTo>
                    <a:pt x="68" y="48"/>
                    <a:pt x="68" y="49"/>
                    <a:pt x="68" y="50"/>
                  </a:cubicBezTo>
                  <a:cubicBezTo>
                    <a:pt x="69" y="51"/>
                    <a:pt x="68" y="49"/>
                    <a:pt x="69" y="49"/>
                  </a:cubicBezTo>
                  <a:cubicBezTo>
                    <a:pt x="69" y="48"/>
                    <a:pt x="70" y="48"/>
                    <a:pt x="70" y="47"/>
                  </a:cubicBezTo>
                  <a:cubicBezTo>
                    <a:pt x="71" y="47"/>
                    <a:pt x="71" y="47"/>
                    <a:pt x="72" y="47"/>
                  </a:cubicBezTo>
                  <a:cubicBezTo>
                    <a:pt x="72" y="46"/>
                    <a:pt x="72" y="46"/>
                    <a:pt x="72" y="46"/>
                  </a:cubicBezTo>
                  <a:cubicBezTo>
                    <a:pt x="72" y="45"/>
                    <a:pt x="72" y="45"/>
                    <a:pt x="73" y="44"/>
                  </a:cubicBezTo>
                  <a:cubicBezTo>
                    <a:pt x="72" y="43"/>
                    <a:pt x="71" y="44"/>
                    <a:pt x="71" y="43"/>
                  </a:cubicBezTo>
                  <a:cubicBezTo>
                    <a:pt x="71" y="42"/>
                    <a:pt x="71" y="41"/>
                    <a:pt x="70" y="40"/>
                  </a:cubicBezTo>
                  <a:cubicBezTo>
                    <a:pt x="71" y="39"/>
                    <a:pt x="71" y="37"/>
                    <a:pt x="72" y="37"/>
                  </a:cubicBezTo>
                  <a:cubicBezTo>
                    <a:pt x="72" y="37"/>
                    <a:pt x="72" y="36"/>
                    <a:pt x="72" y="36"/>
                  </a:cubicBezTo>
                  <a:cubicBezTo>
                    <a:pt x="73" y="36"/>
                    <a:pt x="73" y="36"/>
                    <a:pt x="73" y="36"/>
                  </a:cubicBezTo>
                  <a:cubicBezTo>
                    <a:pt x="74" y="36"/>
                    <a:pt x="74" y="35"/>
                    <a:pt x="74" y="33"/>
                  </a:cubicBezTo>
                  <a:cubicBezTo>
                    <a:pt x="75" y="32"/>
                    <a:pt x="76" y="32"/>
                    <a:pt x="77" y="31"/>
                  </a:cubicBezTo>
                  <a:cubicBezTo>
                    <a:pt x="78" y="31"/>
                    <a:pt x="78" y="30"/>
                    <a:pt x="78" y="31"/>
                  </a:cubicBezTo>
                  <a:cubicBezTo>
                    <a:pt x="79" y="30"/>
                    <a:pt x="79" y="29"/>
                    <a:pt x="80" y="29"/>
                  </a:cubicBezTo>
                  <a:cubicBezTo>
                    <a:pt x="80" y="29"/>
                    <a:pt x="81" y="29"/>
                    <a:pt x="82" y="29"/>
                  </a:cubicBezTo>
                  <a:cubicBezTo>
                    <a:pt x="82" y="29"/>
                    <a:pt x="83" y="30"/>
                    <a:pt x="83" y="31"/>
                  </a:cubicBezTo>
                  <a:cubicBezTo>
                    <a:pt x="84" y="31"/>
                    <a:pt x="85" y="31"/>
                    <a:pt x="85" y="32"/>
                  </a:cubicBezTo>
                  <a:cubicBezTo>
                    <a:pt x="86" y="32"/>
                    <a:pt x="88" y="33"/>
                    <a:pt x="88" y="34"/>
                  </a:cubicBezTo>
                  <a:cubicBezTo>
                    <a:pt x="89" y="35"/>
                    <a:pt x="89" y="33"/>
                    <a:pt x="89" y="32"/>
                  </a:cubicBezTo>
                  <a:cubicBezTo>
                    <a:pt x="89" y="32"/>
                    <a:pt x="90" y="32"/>
                    <a:pt x="91" y="32"/>
                  </a:cubicBezTo>
                  <a:cubicBezTo>
                    <a:pt x="91" y="33"/>
                    <a:pt x="91" y="33"/>
                    <a:pt x="91" y="34"/>
                  </a:cubicBezTo>
                  <a:cubicBezTo>
                    <a:pt x="92" y="33"/>
                    <a:pt x="92" y="32"/>
                    <a:pt x="93" y="32"/>
                  </a:cubicBezTo>
                  <a:cubicBezTo>
                    <a:pt x="95" y="32"/>
                    <a:pt x="96" y="31"/>
                    <a:pt x="97" y="32"/>
                  </a:cubicBezTo>
                  <a:cubicBezTo>
                    <a:pt x="97" y="30"/>
                    <a:pt x="96" y="31"/>
                    <a:pt x="96" y="30"/>
                  </a:cubicBezTo>
                  <a:cubicBezTo>
                    <a:pt x="98" y="30"/>
                    <a:pt x="97" y="31"/>
                    <a:pt x="99" y="31"/>
                  </a:cubicBezTo>
                  <a:cubicBezTo>
                    <a:pt x="100" y="30"/>
                    <a:pt x="101" y="29"/>
                    <a:pt x="101" y="28"/>
                  </a:cubicBezTo>
                  <a:cubicBezTo>
                    <a:pt x="102" y="27"/>
                    <a:pt x="102" y="28"/>
                    <a:pt x="103" y="29"/>
                  </a:cubicBezTo>
                  <a:cubicBezTo>
                    <a:pt x="104" y="29"/>
                    <a:pt x="103" y="28"/>
                    <a:pt x="104" y="28"/>
                  </a:cubicBezTo>
                  <a:cubicBezTo>
                    <a:pt x="104" y="29"/>
                    <a:pt x="104" y="29"/>
                    <a:pt x="104" y="30"/>
                  </a:cubicBezTo>
                  <a:cubicBezTo>
                    <a:pt x="105" y="29"/>
                    <a:pt x="105" y="29"/>
                    <a:pt x="105" y="28"/>
                  </a:cubicBezTo>
                  <a:cubicBezTo>
                    <a:pt x="106" y="28"/>
                    <a:pt x="106" y="29"/>
                    <a:pt x="107" y="29"/>
                  </a:cubicBezTo>
                  <a:cubicBezTo>
                    <a:pt x="107" y="28"/>
                    <a:pt x="106" y="28"/>
                    <a:pt x="106" y="27"/>
                  </a:cubicBezTo>
                  <a:cubicBezTo>
                    <a:pt x="106" y="26"/>
                    <a:pt x="107" y="27"/>
                    <a:pt x="107" y="27"/>
                  </a:cubicBezTo>
                  <a:cubicBezTo>
                    <a:pt x="108" y="27"/>
                    <a:pt x="108" y="26"/>
                    <a:pt x="108" y="25"/>
                  </a:cubicBezTo>
                  <a:cubicBezTo>
                    <a:pt x="109" y="26"/>
                    <a:pt x="109" y="25"/>
                    <a:pt x="109" y="25"/>
                  </a:cubicBezTo>
                  <a:cubicBezTo>
                    <a:pt x="111" y="25"/>
                    <a:pt x="112" y="24"/>
                    <a:pt x="112" y="23"/>
                  </a:cubicBezTo>
                  <a:cubicBezTo>
                    <a:pt x="113" y="23"/>
                    <a:pt x="113" y="24"/>
                    <a:pt x="113" y="24"/>
                  </a:cubicBezTo>
                  <a:cubicBezTo>
                    <a:pt x="114" y="24"/>
                    <a:pt x="114" y="23"/>
                    <a:pt x="115" y="23"/>
                  </a:cubicBezTo>
                  <a:cubicBezTo>
                    <a:pt x="115" y="23"/>
                    <a:pt x="115" y="22"/>
                    <a:pt x="116" y="22"/>
                  </a:cubicBezTo>
                  <a:cubicBezTo>
                    <a:pt x="116" y="21"/>
                    <a:pt x="116" y="22"/>
                    <a:pt x="117" y="23"/>
                  </a:cubicBezTo>
                  <a:cubicBezTo>
                    <a:pt x="118" y="23"/>
                    <a:pt x="119" y="23"/>
                    <a:pt x="120" y="22"/>
                  </a:cubicBezTo>
                  <a:cubicBezTo>
                    <a:pt x="120" y="23"/>
                    <a:pt x="121" y="23"/>
                    <a:pt x="121" y="24"/>
                  </a:cubicBezTo>
                  <a:cubicBezTo>
                    <a:pt x="121" y="25"/>
                    <a:pt x="121" y="25"/>
                    <a:pt x="121" y="26"/>
                  </a:cubicBezTo>
                  <a:cubicBezTo>
                    <a:pt x="122" y="26"/>
                    <a:pt x="122" y="26"/>
                    <a:pt x="123" y="26"/>
                  </a:cubicBezTo>
                  <a:cubicBezTo>
                    <a:pt x="123" y="27"/>
                    <a:pt x="123" y="26"/>
                    <a:pt x="124" y="26"/>
                  </a:cubicBezTo>
                  <a:cubicBezTo>
                    <a:pt x="124" y="27"/>
                    <a:pt x="125" y="27"/>
                    <a:pt x="125" y="27"/>
                  </a:cubicBezTo>
                  <a:cubicBezTo>
                    <a:pt x="131" y="32"/>
                    <a:pt x="135" y="38"/>
                    <a:pt x="139" y="45"/>
                  </a:cubicBezTo>
                  <a:close/>
                  <a:moveTo>
                    <a:pt x="144" y="57"/>
                  </a:moveTo>
                  <a:cubicBezTo>
                    <a:pt x="144" y="57"/>
                    <a:pt x="144" y="57"/>
                    <a:pt x="143" y="57"/>
                  </a:cubicBezTo>
                  <a:cubicBezTo>
                    <a:pt x="143" y="58"/>
                    <a:pt x="143" y="57"/>
                    <a:pt x="143" y="57"/>
                  </a:cubicBezTo>
                  <a:cubicBezTo>
                    <a:pt x="142" y="56"/>
                    <a:pt x="142" y="58"/>
                    <a:pt x="141" y="57"/>
                  </a:cubicBezTo>
                  <a:cubicBezTo>
                    <a:pt x="141" y="56"/>
                    <a:pt x="142" y="55"/>
                    <a:pt x="142" y="54"/>
                  </a:cubicBezTo>
                  <a:cubicBezTo>
                    <a:pt x="142" y="54"/>
                    <a:pt x="142" y="54"/>
                    <a:pt x="143" y="54"/>
                  </a:cubicBezTo>
                  <a:cubicBezTo>
                    <a:pt x="143" y="55"/>
                    <a:pt x="143" y="56"/>
                    <a:pt x="144" y="57"/>
                  </a:cubicBezTo>
                  <a:close/>
                  <a:moveTo>
                    <a:pt x="135" y="82"/>
                  </a:moveTo>
                  <a:cubicBezTo>
                    <a:pt x="136" y="81"/>
                    <a:pt x="136" y="81"/>
                    <a:pt x="137" y="81"/>
                  </a:cubicBezTo>
                  <a:cubicBezTo>
                    <a:pt x="137" y="80"/>
                    <a:pt x="137" y="79"/>
                    <a:pt x="137" y="79"/>
                  </a:cubicBezTo>
                  <a:cubicBezTo>
                    <a:pt x="138" y="79"/>
                    <a:pt x="138" y="80"/>
                    <a:pt x="138" y="80"/>
                  </a:cubicBezTo>
                  <a:cubicBezTo>
                    <a:pt x="138" y="81"/>
                    <a:pt x="139" y="81"/>
                    <a:pt x="139" y="82"/>
                  </a:cubicBezTo>
                  <a:cubicBezTo>
                    <a:pt x="138" y="82"/>
                    <a:pt x="137" y="82"/>
                    <a:pt x="137" y="83"/>
                  </a:cubicBezTo>
                  <a:cubicBezTo>
                    <a:pt x="136" y="83"/>
                    <a:pt x="137" y="82"/>
                    <a:pt x="137" y="82"/>
                  </a:cubicBezTo>
                  <a:cubicBezTo>
                    <a:pt x="136" y="82"/>
                    <a:pt x="136" y="82"/>
                    <a:pt x="135" y="82"/>
                  </a:cubicBezTo>
                  <a:close/>
                  <a:moveTo>
                    <a:pt x="136" y="93"/>
                  </a:moveTo>
                  <a:cubicBezTo>
                    <a:pt x="135" y="94"/>
                    <a:pt x="135" y="93"/>
                    <a:pt x="135" y="92"/>
                  </a:cubicBezTo>
                  <a:cubicBezTo>
                    <a:pt x="134" y="92"/>
                    <a:pt x="134" y="93"/>
                    <a:pt x="134" y="94"/>
                  </a:cubicBezTo>
                  <a:cubicBezTo>
                    <a:pt x="132" y="93"/>
                    <a:pt x="133" y="90"/>
                    <a:pt x="134" y="89"/>
                  </a:cubicBezTo>
                  <a:cubicBezTo>
                    <a:pt x="135" y="89"/>
                    <a:pt x="136" y="89"/>
                    <a:pt x="136" y="90"/>
                  </a:cubicBezTo>
                  <a:cubicBezTo>
                    <a:pt x="136" y="91"/>
                    <a:pt x="135" y="91"/>
                    <a:pt x="135" y="90"/>
                  </a:cubicBezTo>
                  <a:cubicBezTo>
                    <a:pt x="135" y="92"/>
                    <a:pt x="136" y="92"/>
                    <a:pt x="136" y="93"/>
                  </a:cubicBezTo>
                  <a:close/>
                  <a:moveTo>
                    <a:pt x="133" y="90"/>
                  </a:moveTo>
                  <a:cubicBezTo>
                    <a:pt x="132" y="90"/>
                    <a:pt x="133" y="92"/>
                    <a:pt x="132" y="92"/>
                  </a:cubicBezTo>
                  <a:cubicBezTo>
                    <a:pt x="132" y="93"/>
                    <a:pt x="132" y="93"/>
                    <a:pt x="132" y="93"/>
                  </a:cubicBezTo>
                  <a:cubicBezTo>
                    <a:pt x="132" y="93"/>
                    <a:pt x="131" y="93"/>
                    <a:pt x="132" y="94"/>
                  </a:cubicBezTo>
                  <a:cubicBezTo>
                    <a:pt x="130" y="94"/>
                    <a:pt x="130" y="92"/>
                    <a:pt x="129" y="93"/>
                  </a:cubicBezTo>
                  <a:cubicBezTo>
                    <a:pt x="129" y="91"/>
                    <a:pt x="128" y="91"/>
                    <a:pt x="128" y="90"/>
                  </a:cubicBezTo>
                  <a:cubicBezTo>
                    <a:pt x="128" y="87"/>
                    <a:pt x="131" y="88"/>
                    <a:pt x="131" y="85"/>
                  </a:cubicBezTo>
                  <a:cubicBezTo>
                    <a:pt x="132" y="85"/>
                    <a:pt x="133" y="86"/>
                    <a:pt x="133" y="86"/>
                  </a:cubicBezTo>
                  <a:cubicBezTo>
                    <a:pt x="133" y="87"/>
                    <a:pt x="133" y="87"/>
                    <a:pt x="133" y="88"/>
                  </a:cubicBezTo>
                  <a:cubicBezTo>
                    <a:pt x="133" y="88"/>
                    <a:pt x="132" y="89"/>
                    <a:pt x="133" y="90"/>
                  </a:cubicBezTo>
                  <a:close/>
                  <a:moveTo>
                    <a:pt x="132" y="97"/>
                  </a:moveTo>
                  <a:cubicBezTo>
                    <a:pt x="129" y="97"/>
                    <a:pt x="128" y="96"/>
                    <a:pt x="126" y="96"/>
                  </a:cubicBezTo>
                  <a:cubicBezTo>
                    <a:pt x="125" y="95"/>
                    <a:pt x="126" y="94"/>
                    <a:pt x="126" y="94"/>
                  </a:cubicBezTo>
                  <a:cubicBezTo>
                    <a:pt x="128" y="94"/>
                    <a:pt x="129" y="95"/>
                    <a:pt x="131" y="95"/>
                  </a:cubicBezTo>
                  <a:cubicBezTo>
                    <a:pt x="131" y="96"/>
                    <a:pt x="132" y="96"/>
                    <a:pt x="132" y="97"/>
                  </a:cubicBezTo>
                  <a:close/>
                  <a:moveTo>
                    <a:pt x="133" y="74"/>
                  </a:moveTo>
                  <a:cubicBezTo>
                    <a:pt x="133" y="73"/>
                    <a:pt x="133" y="73"/>
                    <a:pt x="132" y="72"/>
                  </a:cubicBezTo>
                  <a:cubicBezTo>
                    <a:pt x="133" y="72"/>
                    <a:pt x="133" y="71"/>
                    <a:pt x="134" y="71"/>
                  </a:cubicBezTo>
                  <a:cubicBezTo>
                    <a:pt x="134" y="73"/>
                    <a:pt x="134" y="74"/>
                    <a:pt x="133" y="74"/>
                  </a:cubicBezTo>
                  <a:close/>
                  <a:moveTo>
                    <a:pt x="136" y="76"/>
                  </a:moveTo>
                  <a:cubicBezTo>
                    <a:pt x="136" y="77"/>
                    <a:pt x="135" y="78"/>
                    <a:pt x="135" y="79"/>
                  </a:cubicBezTo>
                  <a:cubicBezTo>
                    <a:pt x="134" y="78"/>
                    <a:pt x="134" y="78"/>
                    <a:pt x="133" y="77"/>
                  </a:cubicBezTo>
                  <a:cubicBezTo>
                    <a:pt x="133" y="76"/>
                    <a:pt x="135" y="75"/>
                    <a:pt x="136" y="76"/>
                  </a:cubicBezTo>
                  <a:close/>
                  <a:moveTo>
                    <a:pt x="141" y="89"/>
                  </a:moveTo>
                  <a:cubicBezTo>
                    <a:pt x="141" y="90"/>
                    <a:pt x="140" y="91"/>
                    <a:pt x="139" y="90"/>
                  </a:cubicBezTo>
                  <a:cubicBezTo>
                    <a:pt x="139" y="89"/>
                    <a:pt x="141" y="89"/>
                    <a:pt x="141" y="89"/>
                  </a:cubicBezTo>
                  <a:close/>
                  <a:moveTo>
                    <a:pt x="140" y="65"/>
                  </a:moveTo>
                  <a:cubicBezTo>
                    <a:pt x="140" y="65"/>
                    <a:pt x="140" y="65"/>
                    <a:pt x="140" y="65"/>
                  </a:cubicBezTo>
                  <a:cubicBezTo>
                    <a:pt x="139" y="65"/>
                    <a:pt x="138" y="66"/>
                    <a:pt x="138" y="67"/>
                  </a:cubicBezTo>
                  <a:cubicBezTo>
                    <a:pt x="138" y="66"/>
                    <a:pt x="137" y="66"/>
                    <a:pt x="137" y="65"/>
                  </a:cubicBezTo>
                  <a:cubicBezTo>
                    <a:pt x="138" y="65"/>
                    <a:pt x="138" y="65"/>
                    <a:pt x="139" y="65"/>
                  </a:cubicBezTo>
                  <a:cubicBezTo>
                    <a:pt x="139" y="64"/>
                    <a:pt x="137" y="65"/>
                    <a:pt x="138" y="65"/>
                  </a:cubicBezTo>
                  <a:cubicBezTo>
                    <a:pt x="138" y="63"/>
                    <a:pt x="139" y="63"/>
                    <a:pt x="140" y="63"/>
                  </a:cubicBezTo>
                  <a:cubicBezTo>
                    <a:pt x="141" y="62"/>
                    <a:pt x="141" y="62"/>
                    <a:pt x="142" y="61"/>
                  </a:cubicBezTo>
                  <a:cubicBezTo>
                    <a:pt x="142" y="61"/>
                    <a:pt x="142" y="61"/>
                    <a:pt x="142" y="61"/>
                  </a:cubicBezTo>
                  <a:cubicBezTo>
                    <a:pt x="142" y="59"/>
                    <a:pt x="142" y="59"/>
                    <a:pt x="142" y="57"/>
                  </a:cubicBezTo>
                  <a:cubicBezTo>
                    <a:pt x="142" y="57"/>
                    <a:pt x="143" y="57"/>
                    <a:pt x="143" y="57"/>
                  </a:cubicBezTo>
                  <a:cubicBezTo>
                    <a:pt x="143" y="59"/>
                    <a:pt x="143" y="61"/>
                    <a:pt x="143" y="63"/>
                  </a:cubicBezTo>
                  <a:cubicBezTo>
                    <a:pt x="143" y="64"/>
                    <a:pt x="141" y="64"/>
                    <a:pt x="140" y="65"/>
                  </a:cubicBezTo>
                  <a:close/>
                  <a:moveTo>
                    <a:pt x="141" y="51"/>
                  </a:moveTo>
                  <a:cubicBezTo>
                    <a:pt x="142" y="52"/>
                    <a:pt x="142" y="53"/>
                    <a:pt x="142" y="54"/>
                  </a:cubicBezTo>
                  <a:cubicBezTo>
                    <a:pt x="142" y="53"/>
                    <a:pt x="141" y="52"/>
                    <a:pt x="141" y="51"/>
                  </a:cubicBezTo>
                  <a:close/>
                  <a:moveTo>
                    <a:pt x="120" y="86"/>
                  </a:moveTo>
                  <a:cubicBezTo>
                    <a:pt x="121" y="86"/>
                    <a:pt x="121" y="87"/>
                    <a:pt x="121" y="86"/>
                  </a:cubicBezTo>
                  <a:cubicBezTo>
                    <a:pt x="122" y="86"/>
                    <a:pt x="122" y="86"/>
                    <a:pt x="122" y="86"/>
                  </a:cubicBezTo>
                  <a:cubicBezTo>
                    <a:pt x="122" y="87"/>
                    <a:pt x="123" y="87"/>
                    <a:pt x="123" y="88"/>
                  </a:cubicBezTo>
                  <a:cubicBezTo>
                    <a:pt x="123" y="89"/>
                    <a:pt x="124" y="89"/>
                    <a:pt x="125" y="90"/>
                  </a:cubicBezTo>
                  <a:cubicBezTo>
                    <a:pt x="125" y="91"/>
                    <a:pt x="126" y="93"/>
                    <a:pt x="125" y="94"/>
                  </a:cubicBezTo>
                  <a:cubicBezTo>
                    <a:pt x="124" y="94"/>
                    <a:pt x="124" y="92"/>
                    <a:pt x="123" y="92"/>
                  </a:cubicBezTo>
                  <a:cubicBezTo>
                    <a:pt x="123" y="88"/>
                    <a:pt x="120" y="89"/>
                    <a:pt x="120" y="86"/>
                  </a:cubicBezTo>
                  <a:close/>
                  <a:moveTo>
                    <a:pt x="112" y="83"/>
                  </a:moveTo>
                  <a:cubicBezTo>
                    <a:pt x="113" y="83"/>
                    <a:pt x="113" y="84"/>
                    <a:pt x="113" y="85"/>
                  </a:cubicBezTo>
                  <a:cubicBezTo>
                    <a:pt x="113" y="85"/>
                    <a:pt x="113" y="86"/>
                    <a:pt x="112" y="85"/>
                  </a:cubicBezTo>
                  <a:cubicBezTo>
                    <a:pt x="111" y="85"/>
                    <a:pt x="112" y="84"/>
                    <a:pt x="112" y="83"/>
                  </a:cubicBezTo>
                  <a:close/>
                  <a:moveTo>
                    <a:pt x="95" y="105"/>
                  </a:moveTo>
                  <a:cubicBezTo>
                    <a:pt x="95" y="105"/>
                    <a:pt x="94" y="105"/>
                    <a:pt x="94" y="105"/>
                  </a:cubicBezTo>
                  <a:cubicBezTo>
                    <a:pt x="94" y="106"/>
                    <a:pt x="94" y="106"/>
                    <a:pt x="94" y="107"/>
                  </a:cubicBezTo>
                  <a:cubicBezTo>
                    <a:pt x="94" y="108"/>
                    <a:pt x="94" y="109"/>
                    <a:pt x="93" y="110"/>
                  </a:cubicBezTo>
                  <a:cubicBezTo>
                    <a:pt x="92" y="110"/>
                    <a:pt x="92" y="110"/>
                    <a:pt x="91" y="110"/>
                  </a:cubicBezTo>
                  <a:cubicBezTo>
                    <a:pt x="91" y="109"/>
                    <a:pt x="91" y="108"/>
                    <a:pt x="91" y="107"/>
                  </a:cubicBezTo>
                  <a:cubicBezTo>
                    <a:pt x="91" y="106"/>
                    <a:pt x="91" y="106"/>
                    <a:pt x="91" y="105"/>
                  </a:cubicBezTo>
                  <a:cubicBezTo>
                    <a:pt x="92" y="104"/>
                    <a:pt x="91" y="104"/>
                    <a:pt x="91" y="103"/>
                  </a:cubicBezTo>
                  <a:cubicBezTo>
                    <a:pt x="92" y="102"/>
                    <a:pt x="92" y="102"/>
                    <a:pt x="93" y="101"/>
                  </a:cubicBezTo>
                  <a:cubicBezTo>
                    <a:pt x="93" y="100"/>
                    <a:pt x="94" y="99"/>
                    <a:pt x="94" y="99"/>
                  </a:cubicBezTo>
                  <a:cubicBezTo>
                    <a:pt x="95" y="98"/>
                    <a:pt x="94" y="100"/>
                    <a:pt x="95" y="100"/>
                  </a:cubicBezTo>
                  <a:cubicBezTo>
                    <a:pt x="95" y="102"/>
                    <a:pt x="94" y="104"/>
                    <a:pt x="95" y="105"/>
                  </a:cubicBezTo>
                  <a:close/>
                  <a:moveTo>
                    <a:pt x="42" y="130"/>
                  </a:moveTo>
                  <a:cubicBezTo>
                    <a:pt x="42" y="129"/>
                    <a:pt x="43" y="129"/>
                    <a:pt x="43" y="130"/>
                  </a:cubicBezTo>
                  <a:cubicBezTo>
                    <a:pt x="43" y="130"/>
                    <a:pt x="42" y="130"/>
                    <a:pt x="42" y="130"/>
                  </a:cubicBezTo>
                  <a:close/>
                  <a:moveTo>
                    <a:pt x="51" y="40"/>
                  </a:moveTo>
                  <a:cubicBezTo>
                    <a:pt x="50" y="41"/>
                    <a:pt x="50" y="41"/>
                    <a:pt x="50" y="42"/>
                  </a:cubicBezTo>
                  <a:cubicBezTo>
                    <a:pt x="49" y="42"/>
                    <a:pt x="49" y="41"/>
                    <a:pt x="49" y="41"/>
                  </a:cubicBezTo>
                  <a:cubicBezTo>
                    <a:pt x="48" y="41"/>
                    <a:pt x="48" y="41"/>
                    <a:pt x="47" y="41"/>
                  </a:cubicBezTo>
                  <a:cubicBezTo>
                    <a:pt x="46" y="39"/>
                    <a:pt x="47" y="36"/>
                    <a:pt x="45" y="34"/>
                  </a:cubicBezTo>
                  <a:cubicBezTo>
                    <a:pt x="45" y="34"/>
                    <a:pt x="47" y="33"/>
                    <a:pt x="46" y="33"/>
                  </a:cubicBezTo>
                  <a:cubicBezTo>
                    <a:pt x="46" y="33"/>
                    <a:pt x="47" y="32"/>
                    <a:pt x="48" y="32"/>
                  </a:cubicBezTo>
                  <a:cubicBezTo>
                    <a:pt x="47" y="31"/>
                    <a:pt x="46" y="31"/>
                    <a:pt x="45" y="30"/>
                  </a:cubicBezTo>
                  <a:cubicBezTo>
                    <a:pt x="46" y="30"/>
                    <a:pt x="47" y="30"/>
                    <a:pt x="47" y="29"/>
                  </a:cubicBezTo>
                  <a:cubicBezTo>
                    <a:pt x="46" y="28"/>
                    <a:pt x="46" y="30"/>
                    <a:pt x="45" y="29"/>
                  </a:cubicBezTo>
                  <a:cubicBezTo>
                    <a:pt x="45" y="28"/>
                    <a:pt x="45" y="28"/>
                    <a:pt x="45" y="27"/>
                  </a:cubicBezTo>
                  <a:cubicBezTo>
                    <a:pt x="45" y="27"/>
                    <a:pt x="45" y="26"/>
                    <a:pt x="45" y="25"/>
                  </a:cubicBezTo>
                  <a:cubicBezTo>
                    <a:pt x="44" y="25"/>
                    <a:pt x="43" y="25"/>
                    <a:pt x="42" y="24"/>
                  </a:cubicBezTo>
                  <a:cubicBezTo>
                    <a:pt x="41" y="24"/>
                    <a:pt x="42" y="25"/>
                    <a:pt x="41" y="25"/>
                  </a:cubicBezTo>
                  <a:cubicBezTo>
                    <a:pt x="40" y="24"/>
                    <a:pt x="39" y="24"/>
                    <a:pt x="39" y="23"/>
                  </a:cubicBezTo>
                  <a:cubicBezTo>
                    <a:pt x="40" y="22"/>
                    <a:pt x="41" y="23"/>
                    <a:pt x="42" y="23"/>
                  </a:cubicBezTo>
                  <a:cubicBezTo>
                    <a:pt x="42" y="21"/>
                    <a:pt x="41" y="22"/>
                    <a:pt x="41" y="22"/>
                  </a:cubicBezTo>
                  <a:cubicBezTo>
                    <a:pt x="41" y="22"/>
                    <a:pt x="39" y="22"/>
                    <a:pt x="39" y="22"/>
                  </a:cubicBezTo>
                  <a:cubicBezTo>
                    <a:pt x="39" y="22"/>
                    <a:pt x="39" y="22"/>
                    <a:pt x="38" y="22"/>
                  </a:cubicBezTo>
                  <a:cubicBezTo>
                    <a:pt x="38" y="21"/>
                    <a:pt x="39" y="21"/>
                    <a:pt x="40" y="21"/>
                  </a:cubicBezTo>
                  <a:cubicBezTo>
                    <a:pt x="40" y="20"/>
                    <a:pt x="42" y="20"/>
                    <a:pt x="42" y="20"/>
                  </a:cubicBezTo>
                  <a:cubicBezTo>
                    <a:pt x="42" y="19"/>
                    <a:pt x="41" y="20"/>
                    <a:pt x="41" y="19"/>
                  </a:cubicBezTo>
                  <a:cubicBezTo>
                    <a:pt x="44" y="18"/>
                    <a:pt x="45" y="16"/>
                    <a:pt x="47" y="16"/>
                  </a:cubicBezTo>
                  <a:cubicBezTo>
                    <a:pt x="49" y="17"/>
                    <a:pt x="50" y="16"/>
                    <a:pt x="52" y="16"/>
                  </a:cubicBezTo>
                  <a:cubicBezTo>
                    <a:pt x="52" y="16"/>
                    <a:pt x="51" y="15"/>
                    <a:pt x="51" y="14"/>
                  </a:cubicBezTo>
                  <a:cubicBezTo>
                    <a:pt x="52" y="14"/>
                    <a:pt x="53" y="14"/>
                    <a:pt x="54" y="14"/>
                  </a:cubicBezTo>
                  <a:cubicBezTo>
                    <a:pt x="55" y="13"/>
                    <a:pt x="57" y="14"/>
                    <a:pt x="58" y="13"/>
                  </a:cubicBezTo>
                  <a:cubicBezTo>
                    <a:pt x="59" y="14"/>
                    <a:pt x="59" y="13"/>
                    <a:pt x="59" y="14"/>
                  </a:cubicBezTo>
                  <a:cubicBezTo>
                    <a:pt x="60" y="13"/>
                    <a:pt x="61" y="14"/>
                    <a:pt x="62" y="14"/>
                  </a:cubicBezTo>
                  <a:cubicBezTo>
                    <a:pt x="63" y="14"/>
                    <a:pt x="64" y="14"/>
                    <a:pt x="64" y="15"/>
                  </a:cubicBezTo>
                  <a:cubicBezTo>
                    <a:pt x="64" y="16"/>
                    <a:pt x="62" y="15"/>
                    <a:pt x="62" y="17"/>
                  </a:cubicBezTo>
                  <a:cubicBezTo>
                    <a:pt x="63" y="17"/>
                    <a:pt x="64" y="16"/>
                    <a:pt x="65" y="16"/>
                  </a:cubicBezTo>
                  <a:cubicBezTo>
                    <a:pt x="65" y="16"/>
                    <a:pt x="65" y="17"/>
                    <a:pt x="66" y="17"/>
                  </a:cubicBezTo>
                  <a:cubicBezTo>
                    <a:pt x="66" y="17"/>
                    <a:pt x="67" y="17"/>
                    <a:pt x="67" y="18"/>
                  </a:cubicBezTo>
                  <a:cubicBezTo>
                    <a:pt x="67" y="19"/>
                    <a:pt x="66" y="18"/>
                    <a:pt x="65" y="18"/>
                  </a:cubicBezTo>
                  <a:cubicBezTo>
                    <a:pt x="64" y="18"/>
                    <a:pt x="65" y="19"/>
                    <a:pt x="64" y="19"/>
                  </a:cubicBezTo>
                  <a:cubicBezTo>
                    <a:pt x="64" y="20"/>
                    <a:pt x="64" y="20"/>
                    <a:pt x="64" y="21"/>
                  </a:cubicBezTo>
                  <a:cubicBezTo>
                    <a:pt x="63" y="20"/>
                    <a:pt x="63" y="21"/>
                    <a:pt x="63" y="21"/>
                  </a:cubicBezTo>
                  <a:cubicBezTo>
                    <a:pt x="63" y="22"/>
                    <a:pt x="64" y="22"/>
                    <a:pt x="64" y="23"/>
                  </a:cubicBezTo>
                  <a:cubicBezTo>
                    <a:pt x="64" y="23"/>
                    <a:pt x="63" y="23"/>
                    <a:pt x="62" y="23"/>
                  </a:cubicBezTo>
                  <a:cubicBezTo>
                    <a:pt x="63" y="25"/>
                    <a:pt x="63" y="27"/>
                    <a:pt x="61" y="28"/>
                  </a:cubicBezTo>
                  <a:cubicBezTo>
                    <a:pt x="62" y="28"/>
                    <a:pt x="62" y="28"/>
                    <a:pt x="62" y="29"/>
                  </a:cubicBezTo>
                  <a:cubicBezTo>
                    <a:pt x="61" y="29"/>
                    <a:pt x="61" y="29"/>
                    <a:pt x="61" y="29"/>
                  </a:cubicBezTo>
                  <a:cubicBezTo>
                    <a:pt x="60" y="29"/>
                    <a:pt x="62" y="30"/>
                    <a:pt x="61" y="30"/>
                  </a:cubicBezTo>
                  <a:cubicBezTo>
                    <a:pt x="60" y="30"/>
                    <a:pt x="60" y="30"/>
                    <a:pt x="59" y="29"/>
                  </a:cubicBezTo>
                  <a:cubicBezTo>
                    <a:pt x="58" y="29"/>
                    <a:pt x="58" y="30"/>
                    <a:pt x="58" y="30"/>
                  </a:cubicBezTo>
                  <a:cubicBezTo>
                    <a:pt x="58" y="30"/>
                    <a:pt x="59" y="31"/>
                    <a:pt x="60" y="30"/>
                  </a:cubicBezTo>
                  <a:cubicBezTo>
                    <a:pt x="61" y="31"/>
                    <a:pt x="59" y="32"/>
                    <a:pt x="59" y="33"/>
                  </a:cubicBezTo>
                  <a:cubicBezTo>
                    <a:pt x="57" y="33"/>
                    <a:pt x="57" y="34"/>
                    <a:pt x="56" y="34"/>
                  </a:cubicBezTo>
                  <a:cubicBezTo>
                    <a:pt x="55" y="34"/>
                    <a:pt x="55" y="35"/>
                    <a:pt x="55" y="35"/>
                  </a:cubicBezTo>
                  <a:cubicBezTo>
                    <a:pt x="54" y="35"/>
                    <a:pt x="54" y="36"/>
                    <a:pt x="53" y="35"/>
                  </a:cubicBezTo>
                  <a:cubicBezTo>
                    <a:pt x="52" y="35"/>
                    <a:pt x="52" y="36"/>
                    <a:pt x="52" y="36"/>
                  </a:cubicBezTo>
                  <a:cubicBezTo>
                    <a:pt x="52" y="38"/>
                    <a:pt x="51" y="38"/>
                    <a:pt x="51" y="40"/>
                  </a:cubicBezTo>
                  <a:close/>
                  <a:moveTo>
                    <a:pt x="77" y="19"/>
                  </a:moveTo>
                  <a:cubicBezTo>
                    <a:pt x="77" y="19"/>
                    <a:pt x="78" y="20"/>
                    <a:pt x="78" y="20"/>
                  </a:cubicBezTo>
                  <a:cubicBezTo>
                    <a:pt x="78" y="21"/>
                    <a:pt x="80" y="21"/>
                    <a:pt x="80" y="23"/>
                  </a:cubicBezTo>
                  <a:cubicBezTo>
                    <a:pt x="78" y="23"/>
                    <a:pt x="78" y="22"/>
                    <a:pt x="77" y="22"/>
                  </a:cubicBezTo>
                  <a:cubicBezTo>
                    <a:pt x="77" y="23"/>
                    <a:pt x="76" y="24"/>
                    <a:pt x="76" y="25"/>
                  </a:cubicBezTo>
                  <a:cubicBezTo>
                    <a:pt x="76" y="25"/>
                    <a:pt x="75" y="25"/>
                    <a:pt x="75" y="24"/>
                  </a:cubicBezTo>
                  <a:cubicBezTo>
                    <a:pt x="74" y="24"/>
                    <a:pt x="74" y="24"/>
                    <a:pt x="73" y="23"/>
                  </a:cubicBezTo>
                  <a:cubicBezTo>
                    <a:pt x="73" y="22"/>
                    <a:pt x="75" y="22"/>
                    <a:pt x="75" y="21"/>
                  </a:cubicBezTo>
                  <a:cubicBezTo>
                    <a:pt x="74" y="21"/>
                    <a:pt x="73" y="22"/>
                    <a:pt x="73" y="22"/>
                  </a:cubicBezTo>
                  <a:cubicBezTo>
                    <a:pt x="72" y="21"/>
                    <a:pt x="72" y="21"/>
                    <a:pt x="73" y="20"/>
                  </a:cubicBezTo>
                  <a:cubicBezTo>
                    <a:pt x="72" y="20"/>
                    <a:pt x="71" y="20"/>
                    <a:pt x="71" y="19"/>
                  </a:cubicBezTo>
                  <a:cubicBezTo>
                    <a:pt x="71" y="17"/>
                    <a:pt x="74" y="18"/>
                    <a:pt x="74" y="19"/>
                  </a:cubicBezTo>
                  <a:cubicBezTo>
                    <a:pt x="75" y="19"/>
                    <a:pt x="74" y="18"/>
                    <a:pt x="74" y="17"/>
                  </a:cubicBezTo>
                  <a:cubicBezTo>
                    <a:pt x="75" y="17"/>
                    <a:pt x="76" y="18"/>
                    <a:pt x="76" y="19"/>
                  </a:cubicBezTo>
                  <a:cubicBezTo>
                    <a:pt x="76" y="19"/>
                    <a:pt x="76" y="19"/>
                    <a:pt x="77" y="19"/>
                  </a:cubicBezTo>
                  <a:close/>
                  <a:moveTo>
                    <a:pt x="76" y="17"/>
                  </a:moveTo>
                  <a:cubicBezTo>
                    <a:pt x="78" y="17"/>
                    <a:pt x="80" y="17"/>
                    <a:pt x="83" y="17"/>
                  </a:cubicBezTo>
                  <a:cubicBezTo>
                    <a:pt x="83" y="19"/>
                    <a:pt x="82" y="18"/>
                    <a:pt x="82" y="19"/>
                  </a:cubicBezTo>
                  <a:cubicBezTo>
                    <a:pt x="79" y="19"/>
                    <a:pt x="78" y="19"/>
                    <a:pt x="77" y="18"/>
                  </a:cubicBezTo>
                  <a:cubicBezTo>
                    <a:pt x="77" y="18"/>
                    <a:pt x="76" y="17"/>
                    <a:pt x="76" y="17"/>
                  </a:cubicBezTo>
                  <a:close/>
                  <a:moveTo>
                    <a:pt x="64" y="48"/>
                  </a:moveTo>
                  <a:cubicBezTo>
                    <a:pt x="64" y="49"/>
                    <a:pt x="63" y="48"/>
                    <a:pt x="62" y="49"/>
                  </a:cubicBezTo>
                  <a:cubicBezTo>
                    <a:pt x="62" y="48"/>
                    <a:pt x="62" y="47"/>
                    <a:pt x="62" y="46"/>
                  </a:cubicBezTo>
                  <a:cubicBezTo>
                    <a:pt x="63" y="46"/>
                    <a:pt x="63" y="47"/>
                    <a:pt x="63" y="46"/>
                  </a:cubicBezTo>
                  <a:cubicBezTo>
                    <a:pt x="64" y="46"/>
                    <a:pt x="64" y="46"/>
                    <a:pt x="64" y="46"/>
                  </a:cubicBezTo>
                  <a:cubicBezTo>
                    <a:pt x="64" y="47"/>
                    <a:pt x="64" y="47"/>
                    <a:pt x="64" y="48"/>
                  </a:cubicBezTo>
                  <a:close/>
                  <a:moveTo>
                    <a:pt x="63" y="38"/>
                  </a:moveTo>
                  <a:cubicBezTo>
                    <a:pt x="62" y="38"/>
                    <a:pt x="62" y="36"/>
                    <a:pt x="61" y="37"/>
                  </a:cubicBezTo>
                  <a:cubicBezTo>
                    <a:pt x="61" y="36"/>
                    <a:pt x="61" y="36"/>
                    <a:pt x="62" y="35"/>
                  </a:cubicBezTo>
                  <a:cubicBezTo>
                    <a:pt x="61" y="35"/>
                    <a:pt x="61" y="35"/>
                    <a:pt x="60" y="35"/>
                  </a:cubicBezTo>
                  <a:cubicBezTo>
                    <a:pt x="60" y="34"/>
                    <a:pt x="62" y="35"/>
                    <a:pt x="61" y="33"/>
                  </a:cubicBezTo>
                  <a:cubicBezTo>
                    <a:pt x="62" y="33"/>
                    <a:pt x="62" y="34"/>
                    <a:pt x="63" y="34"/>
                  </a:cubicBezTo>
                  <a:cubicBezTo>
                    <a:pt x="64" y="34"/>
                    <a:pt x="64" y="35"/>
                    <a:pt x="65" y="34"/>
                  </a:cubicBezTo>
                  <a:cubicBezTo>
                    <a:pt x="65" y="35"/>
                    <a:pt x="66" y="36"/>
                    <a:pt x="66" y="37"/>
                  </a:cubicBezTo>
                  <a:cubicBezTo>
                    <a:pt x="65" y="37"/>
                    <a:pt x="64" y="37"/>
                    <a:pt x="64" y="38"/>
                  </a:cubicBezTo>
                  <a:cubicBezTo>
                    <a:pt x="64" y="37"/>
                    <a:pt x="63" y="37"/>
                    <a:pt x="63" y="38"/>
                  </a:cubicBezTo>
                  <a:close/>
                  <a:moveTo>
                    <a:pt x="94" y="25"/>
                  </a:moveTo>
                  <a:cubicBezTo>
                    <a:pt x="95" y="24"/>
                    <a:pt x="97" y="23"/>
                    <a:pt x="98" y="23"/>
                  </a:cubicBezTo>
                  <a:cubicBezTo>
                    <a:pt x="99" y="23"/>
                    <a:pt x="99" y="23"/>
                    <a:pt x="99" y="23"/>
                  </a:cubicBezTo>
                  <a:cubicBezTo>
                    <a:pt x="99" y="23"/>
                    <a:pt x="100" y="23"/>
                    <a:pt x="100" y="23"/>
                  </a:cubicBezTo>
                  <a:cubicBezTo>
                    <a:pt x="100" y="24"/>
                    <a:pt x="99" y="25"/>
                    <a:pt x="98" y="25"/>
                  </a:cubicBezTo>
                  <a:cubicBezTo>
                    <a:pt x="96" y="25"/>
                    <a:pt x="96" y="27"/>
                    <a:pt x="94" y="27"/>
                  </a:cubicBezTo>
                  <a:cubicBezTo>
                    <a:pt x="94" y="29"/>
                    <a:pt x="95" y="29"/>
                    <a:pt x="95" y="30"/>
                  </a:cubicBezTo>
                  <a:cubicBezTo>
                    <a:pt x="95" y="30"/>
                    <a:pt x="95" y="31"/>
                    <a:pt x="94" y="31"/>
                  </a:cubicBezTo>
                  <a:cubicBezTo>
                    <a:pt x="94" y="30"/>
                    <a:pt x="93" y="30"/>
                    <a:pt x="92" y="29"/>
                  </a:cubicBezTo>
                  <a:cubicBezTo>
                    <a:pt x="92" y="28"/>
                    <a:pt x="93" y="28"/>
                    <a:pt x="93" y="28"/>
                  </a:cubicBezTo>
                  <a:cubicBezTo>
                    <a:pt x="93" y="26"/>
                    <a:pt x="94" y="26"/>
                    <a:pt x="94" y="25"/>
                  </a:cubicBezTo>
                  <a:close/>
                  <a:moveTo>
                    <a:pt x="94" y="19"/>
                  </a:moveTo>
                  <a:cubicBezTo>
                    <a:pt x="94" y="17"/>
                    <a:pt x="96" y="17"/>
                    <a:pt x="96" y="19"/>
                  </a:cubicBezTo>
                  <a:cubicBezTo>
                    <a:pt x="95" y="18"/>
                    <a:pt x="95" y="20"/>
                    <a:pt x="94" y="19"/>
                  </a:cubicBezTo>
                  <a:close/>
                  <a:moveTo>
                    <a:pt x="109" y="19"/>
                  </a:moveTo>
                  <a:cubicBezTo>
                    <a:pt x="111" y="18"/>
                    <a:pt x="113" y="18"/>
                    <a:pt x="113" y="19"/>
                  </a:cubicBezTo>
                  <a:cubicBezTo>
                    <a:pt x="113" y="21"/>
                    <a:pt x="111" y="20"/>
                    <a:pt x="109" y="20"/>
                  </a:cubicBezTo>
                  <a:cubicBezTo>
                    <a:pt x="109" y="20"/>
                    <a:pt x="109" y="19"/>
                    <a:pt x="109" y="19"/>
                  </a:cubicBezTo>
                  <a:close/>
                  <a:moveTo>
                    <a:pt x="32" y="38"/>
                  </a:moveTo>
                  <a:cubicBezTo>
                    <a:pt x="32" y="39"/>
                    <a:pt x="30" y="36"/>
                    <a:pt x="30" y="39"/>
                  </a:cubicBezTo>
                  <a:cubicBezTo>
                    <a:pt x="30" y="39"/>
                    <a:pt x="29" y="38"/>
                    <a:pt x="29" y="37"/>
                  </a:cubicBezTo>
                  <a:cubicBezTo>
                    <a:pt x="30" y="38"/>
                    <a:pt x="30" y="37"/>
                    <a:pt x="30" y="36"/>
                  </a:cubicBezTo>
                  <a:cubicBezTo>
                    <a:pt x="31" y="36"/>
                    <a:pt x="31" y="37"/>
                    <a:pt x="31" y="36"/>
                  </a:cubicBezTo>
                  <a:cubicBezTo>
                    <a:pt x="32" y="37"/>
                    <a:pt x="31" y="37"/>
                    <a:pt x="32" y="38"/>
                  </a:cubicBezTo>
                  <a:close/>
                  <a:moveTo>
                    <a:pt x="36" y="76"/>
                  </a:moveTo>
                  <a:cubicBezTo>
                    <a:pt x="36" y="77"/>
                    <a:pt x="36" y="77"/>
                    <a:pt x="35" y="77"/>
                  </a:cubicBezTo>
                  <a:cubicBezTo>
                    <a:pt x="35" y="77"/>
                    <a:pt x="35" y="77"/>
                    <a:pt x="35" y="76"/>
                  </a:cubicBezTo>
                  <a:cubicBezTo>
                    <a:pt x="35" y="76"/>
                    <a:pt x="36" y="76"/>
                    <a:pt x="36" y="76"/>
                  </a:cubicBezTo>
                  <a:close/>
                  <a:moveTo>
                    <a:pt x="30" y="76"/>
                  </a:moveTo>
                  <a:cubicBezTo>
                    <a:pt x="29" y="75"/>
                    <a:pt x="29" y="74"/>
                    <a:pt x="28" y="74"/>
                  </a:cubicBezTo>
                  <a:cubicBezTo>
                    <a:pt x="26" y="74"/>
                    <a:pt x="26" y="75"/>
                    <a:pt x="26" y="74"/>
                  </a:cubicBezTo>
                  <a:cubicBezTo>
                    <a:pt x="25" y="74"/>
                    <a:pt x="26" y="74"/>
                    <a:pt x="26" y="73"/>
                  </a:cubicBezTo>
                  <a:cubicBezTo>
                    <a:pt x="27" y="73"/>
                    <a:pt x="28" y="73"/>
                    <a:pt x="29" y="73"/>
                  </a:cubicBezTo>
                  <a:cubicBezTo>
                    <a:pt x="30" y="74"/>
                    <a:pt x="30" y="74"/>
                    <a:pt x="31" y="74"/>
                  </a:cubicBezTo>
                  <a:cubicBezTo>
                    <a:pt x="31" y="75"/>
                    <a:pt x="32" y="75"/>
                    <a:pt x="31" y="75"/>
                  </a:cubicBezTo>
                  <a:cubicBezTo>
                    <a:pt x="33" y="75"/>
                    <a:pt x="34" y="75"/>
                    <a:pt x="34" y="77"/>
                  </a:cubicBezTo>
                  <a:cubicBezTo>
                    <a:pt x="34" y="77"/>
                    <a:pt x="33" y="77"/>
                    <a:pt x="33" y="77"/>
                  </a:cubicBezTo>
                  <a:cubicBezTo>
                    <a:pt x="32" y="77"/>
                    <a:pt x="32" y="77"/>
                    <a:pt x="31" y="77"/>
                  </a:cubicBezTo>
                  <a:cubicBezTo>
                    <a:pt x="31" y="76"/>
                    <a:pt x="31" y="76"/>
                    <a:pt x="32" y="76"/>
                  </a:cubicBezTo>
                  <a:cubicBezTo>
                    <a:pt x="31" y="75"/>
                    <a:pt x="30" y="76"/>
                    <a:pt x="30" y="76"/>
                  </a:cubicBezTo>
                  <a:close/>
                  <a:moveTo>
                    <a:pt x="30" y="77"/>
                  </a:moveTo>
                  <a:cubicBezTo>
                    <a:pt x="29" y="78"/>
                    <a:pt x="29" y="77"/>
                    <a:pt x="29" y="77"/>
                  </a:cubicBezTo>
                  <a:cubicBezTo>
                    <a:pt x="29" y="77"/>
                    <a:pt x="29" y="77"/>
                    <a:pt x="29" y="76"/>
                  </a:cubicBezTo>
                  <a:cubicBezTo>
                    <a:pt x="29" y="76"/>
                    <a:pt x="30" y="76"/>
                    <a:pt x="30" y="77"/>
                  </a:cubicBezTo>
                  <a:close/>
                  <a:moveTo>
                    <a:pt x="29" y="73"/>
                  </a:moveTo>
                  <a:cubicBezTo>
                    <a:pt x="29" y="72"/>
                    <a:pt x="29" y="72"/>
                    <a:pt x="29" y="71"/>
                  </a:cubicBezTo>
                  <a:cubicBezTo>
                    <a:pt x="29" y="71"/>
                    <a:pt x="30" y="72"/>
                    <a:pt x="30" y="73"/>
                  </a:cubicBezTo>
                  <a:cubicBezTo>
                    <a:pt x="29" y="73"/>
                    <a:pt x="29" y="73"/>
                    <a:pt x="29" y="73"/>
                  </a:cubicBezTo>
                  <a:close/>
                  <a:moveTo>
                    <a:pt x="30" y="71"/>
                  </a:moveTo>
                  <a:cubicBezTo>
                    <a:pt x="31" y="71"/>
                    <a:pt x="31" y="71"/>
                    <a:pt x="31" y="71"/>
                  </a:cubicBezTo>
                  <a:cubicBezTo>
                    <a:pt x="31" y="72"/>
                    <a:pt x="31" y="72"/>
                    <a:pt x="31" y="73"/>
                  </a:cubicBezTo>
                  <a:cubicBezTo>
                    <a:pt x="31" y="73"/>
                    <a:pt x="30" y="72"/>
                    <a:pt x="30" y="71"/>
                  </a:cubicBezTo>
                  <a:close/>
                  <a:moveTo>
                    <a:pt x="32" y="74"/>
                  </a:moveTo>
                  <a:cubicBezTo>
                    <a:pt x="32" y="73"/>
                    <a:pt x="32" y="73"/>
                    <a:pt x="32" y="73"/>
                  </a:cubicBezTo>
                  <a:cubicBezTo>
                    <a:pt x="32" y="73"/>
                    <a:pt x="33" y="73"/>
                    <a:pt x="33" y="74"/>
                  </a:cubicBezTo>
                  <a:cubicBezTo>
                    <a:pt x="33" y="74"/>
                    <a:pt x="33" y="74"/>
                    <a:pt x="33" y="74"/>
                  </a:cubicBezTo>
                  <a:cubicBezTo>
                    <a:pt x="34" y="75"/>
                    <a:pt x="32" y="75"/>
                    <a:pt x="33" y="74"/>
                  </a:cubicBezTo>
                  <a:cubicBezTo>
                    <a:pt x="32" y="74"/>
                    <a:pt x="32" y="74"/>
                    <a:pt x="32" y="74"/>
                  </a:cubicBezTo>
                  <a:close/>
                  <a:moveTo>
                    <a:pt x="144" y="96"/>
                  </a:moveTo>
                  <a:cubicBezTo>
                    <a:pt x="144" y="95"/>
                    <a:pt x="144" y="95"/>
                    <a:pt x="144" y="94"/>
                  </a:cubicBezTo>
                  <a:cubicBezTo>
                    <a:pt x="143" y="93"/>
                    <a:pt x="142" y="93"/>
                    <a:pt x="141" y="92"/>
                  </a:cubicBezTo>
                  <a:cubicBezTo>
                    <a:pt x="140" y="91"/>
                    <a:pt x="140" y="92"/>
                    <a:pt x="139" y="92"/>
                  </a:cubicBezTo>
                  <a:cubicBezTo>
                    <a:pt x="139" y="91"/>
                    <a:pt x="140" y="91"/>
                    <a:pt x="140" y="91"/>
                  </a:cubicBezTo>
                  <a:cubicBezTo>
                    <a:pt x="141" y="90"/>
                    <a:pt x="141" y="91"/>
                    <a:pt x="141" y="91"/>
                  </a:cubicBezTo>
                  <a:cubicBezTo>
                    <a:pt x="142" y="91"/>
                    <a:pt x="142" y="91"/>
                    <a:pt x="142" y="90"/>
                  </a:cubicBezTo>
                  <a:cubicBezTo>
                    <a:pt x="143" y="90"/>
                    <a:pt x="143" y="90"/>
                    <a:pt x="144" y="90"/>
                  </a:cubicBezTo>
                  <a:cubicBezTo>
                    <a:pt x="144" y="90"/>
                    <a:pt x="145" y="91"/>
                    <a:pt x="145" y="91"/>
                  </a:cubicBezTo>
                  <a:cubicBezTo>
                    <a:pt x="145" y="93"/>
                    <a:pt x="144" y="94"/>
                    <a:pt x="144" y="96"/>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21" name="Freeform 258"/>
            <p:cNvSpPr/>
            <p:nvPr/>
          </p:nvSpPr>
          <p:spPr bwMode="auto">
            <a:xfrm>
              <a:off x="6016179" y="3354168"/>
              <a:ext cx="166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22" name="Freeform 259"/>
            <p:cNvSpPr/>
            <p:nvPr/>
          </p:nvSpPr>
          <p:spPr bwMode="auto">
            <a:xfrm>
              <a:off x="6220719" y="3427336"/>
              <a:ext cx="1663" cy="3326"/>
            </a:xfrm>
            <a:custGeom>
              <a:avLst/>
              <a:gdLst>
                <a:gd name="T0" fmla="*/ 1 w 1"/>
                <a:gd name="T1" fmla="*/ 1 h 2"/>
                <a:gd name="T2" fmla="*/ 1 w 1"/>
                <a:gd name="T3" fmla="*/ 0 h 2"/>
                <a:gd name="T4" fmla="*/ 0 w 1"/>
                <a:gd name="T5" fmla="*/ 1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0"/>
                    <a:pt x="1" y="0"/>
                  </a:cubicBezTo>
                  <a:cubicBezTo>
                    <a:pt x="0" y="0"/>
                    <a:pt x="0" y="0"/>
                    <a:pt x="0" y="1"/>
                  </a:cubicBezTo>
                  <a:cubicBezTo>
                    <a:pt x="0" y="1"/>
                    <a:pt x="1" y="2"/>
                    <a:pt x="1" y="1"/>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23" name="Freeform 260"/>
            <p:cNvSpPr/>
            <p:nvPr/>
          </p:nvSpPr>
          <p:spPr bwMode="auto">
            <a:xfrm>
              <a:off x="6192449" y="3357493"/>
              <a:ext cx="3326"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24" name="Freeform 261"/>
            <p:cNvSpPr/>
            <p:nvPr/>
          </p:nvSpPr>
          <p:spPr bwMode="auto">
            <a:xfrm>
              <a:off x="6195775" y="3355831"/>
              <a:ext cx="1663" cy="1663"/>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0" y="0"/>
                    <a:pt x="0" y="1"/>
                    <a:pt x="0" y="1"/>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25" name="Freeform 262"/>
            <p:cNvSpPr/>
            <p:nvPr/>
          </p:nvSpPr>
          <p:spPr bwMode="auto">
            <a:xfrm>
              <a:off x="6162516" y="3365809"/>
              <a:ext cx="1663" cy="3326"/>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1"/>
                    <a:pt x="0"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26" name="Freeform 263"/>
            <p:cNvSpPr/>
            <p:nvPr/>
          </p:nvSpPr>
          <p:spPr bwMode="auto">
            <a:xfrm>
              <a:off x="5969617" y="3447291"/>
              <a:ext cx="166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27" name="Freeform 264"/>
            <p:cNvSpPr/>
            <p:nvPr/>
          </p:nvSpPr>
          <p:spPr bwMode="auto">
            <a:xfrm>
              <a:off x="6099325" y="34206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28" name="Freeform 265"/>
            <p:cNvSpPr/>
            <p:nvPr/>
          </p:nvSpPr>
          <p:spPr bwMode="auto">
            <a:xfrm>
              <a:off x="6099325" y="3374123"/>
              <a:ext cx="14967" cy="24944"/>
            </a:xfrm>
            <a:custGeom>
              <a:avLst/>
              <a:gdLst>
                <a:gd name="T0" fmla="*/ 6 w 7"/>
                <a:gd name="T1" fmla="*/ 0 h 12"/>
                <a:gd name="T2" fmla="*/ 4 w 7"/>
                <a:gd name="T3" fmla="*/ 5 h 12"/>
                <a:gd name="T4" fmla="*/ 4 w 7"/>
                <a:gd name="T5" fmla="*/ 7 h 12"/>
                <a:gd name="T6" fmla="*/ 3 w 7"/>
                <a:gd name="T7" fmla="*/ 11 h 12"/>
                <a:gd name="T8" fmla="*/ 0 w 7"/>
                <a:gd name="T9" fmla="*/ 8 h 12"/>
                <a:gd name="T10" fmla="*/ 1 w 7"/>
                <a:gd name="T11" fmla="*/ 11 h 12"/>
                <a:gd name="T12" fmla="*/ 1 w 7"/>
                <a:gd name="T13" fmla="*/ 11 h 12"/>
                <a:gd name="T14" fmla="*/ 2 w 7"/>
                <a:gd name="T15" fmla="*/ 12 h 12"/>
                <a:gd name="T16" fmla="*/ 3 w 7"/>
                <a:gd name="T17" fmla="*/ 11 h 12"/>
                <a:gd name="T18" fmla="*/ 5 w 7"/>
                <a:gd name="T19" fmla="*/ 11 h 12"/>
                <a:gd name="T20" fmla="*/ 6 w 7"/>
                <a:gd name="T21" fmla="*/ 7 h 12"/>
                <a:gd name="T22" fmla="*/ 7 w 7"/>
                <a:gd name="T23" fmla="*/ 8 h 12"/>
                <a:gd name="T24" fmla="*/ 7 w 7"/>
                <a:gd name="T25" fmla="*/ 6 h 12"/>
                <a:gd name="T26" fmla="*/ 5 w 7"/>
                <a:gd name="T27" fmla="*/ 5 h 12"/>
                <a:gd name="T28" fmla="*/ 7 w 7"/>
                <a:gd name="T29" fmla="*/ 1 h 12"/>
                <a:gd name="T30" fmla="*/ 6 w 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12">
                  <a:moveTo>
                    <a:pt x="6" y="0"/>
                  </a:moveTo>
                  <a:cubicBezTo>
                    <a:pt x="6" y="2"/>
                    <a:pt x="4" y="3"/>
                    <a:pt x="4" y="5"/>
                  </a:cubicBezTo>
                  <a:cubicBezTo>
                    <a:pt x="4" y="6"/>
                    <a:pt x="4" y="6"/>
                    <a:pt x="4" y="7"/>
                  </a:cubicBezTo>
                  <a:cubicBezTo>
                    <a:pt x="4" y="8"/>
                    <a:pt x="3" y="10"/>
                    <a:pt x="3" y="11"/>
                  </a:cubicBezTo>
                  <a:cubicBezTo>
                    <a:pt x="1" y="12"/>
                    <a:pt x="1" y="8"/>
                    <a:pt x="0" y="8"/>
                  </a:cubicBezTo>
                  <a:cubicBezTo>
                    <a:pt x="0" y="9"/>
                    <a:pt x="0" y="10"/>
                    <a:pt x="1" y="11"/>
                  </a:cubicBezTo>
                  <a:cubicBezTo>
                    <a:pt x="0" y="11"/>
                    <a:pt x="0" y="11"/>
                    <a:pt x="1" y="11"/>
                  </a:cubicBezTo>
                  <a:cubicBezTo>
                    <a:pt x="1" y="11"/>
                    <a:pt x="2" y="11"/>
                    <a:pt x="2" y="12"/>
                  </a:cubicBezTo>
                  <a:cubicBezTo>
                    <a:pt x="2" y="12"/>
                    <a:pt x="2" y="11"/>
                    <a:pt x="3" y="11"/>
                  </a:cubicBezTo>
                  <a:cubicBezTo>
                    <a:pt x="4" y="11"/>
                    <a:pt x="4" y="11"/>
                    <a:pt x="5" y="11"/>
                  </a:cubicBezTo>
                  <a:cubicBezTo>
                    <a:pt x="6" y="10"/>
                    <a:pt x="5" y="8"/>
                    <a:pt x="6" y="7"/>
                  </a:cubicBezTo>
                  <a:cubicBezTo>
                    <a:pt x="7" y="7"/>
                    <a:pt x="6" y="8"/>
                    <a:pt x="7" y="8"/>
                  </a:cubicBezTo>
                  <a:cubicBezTo>
                    <a:pt x="7" y="8"/>
                    <a:pt x="7" y="7"/>
                    <a:pt x="7" y="6"/>
                  </a:cubicBezTo>
                  <a:cubicBezTo>
                    <a:pt x="6" y="6"/>
                    <a:pt x="5" y="5"/>
                    <a:pt x="5" y="5"/>
                  </a:cubicBezTo>
                  <a:cubicBezTo>
                    <a:pt x="5" y="2"/>
                    <a:pt x="7" y="2"/>
                    <a:pt x="7" y="1"/>
                  </a:cubicBezTo>
                  <a:cubicBezTo>
                    <a:pt x="7" y="0"/>
                    <a:pt x="7" y="0"/>
                    <a:pt x="6"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29" name="Freeform 266"/>
            <p:cNvSpPr/>
            <p:nvPr/>
          </p:nvSpPr>
          <p:spPr bwMode="auto">
            <a:xfrm>
              <a:off x="6032808" y="3399067"/>
              <a:ext cx="1663" cy="3326"/>
            </a:xfrm>
            <a:custGeom>
              <a:avLst/>
              <a:gdLst>
                <a:gd name="T0" fmla="*/ 0 w 1"/>
                <a:gd name="T1" fmla="*/ 1 h 1"/>
                <a:gd name="T2" fmla="*/ 0 w 1"/>
                <a:gd name="T3" fmla="*/ 1 h 1"/>
                <a:gd name="T4" fmla="*/ 0 w 1"/>
                <a:gd name="T5" fmla="*/ 1 h 1"/>
              </a:gdLst>
              <a:ahLst/>
              <a:cxnLst>
                <a:cxn ang="0">
                  <a:pos x="T0" y="T1"/>
                </a:cxn>
                <a:cxn ang="0">
                  <a:pos x="T2" y="T3"/>
                </a:cxn>
                <a:cxn ang="0">
                  <a:pos x="T4" y="T5"/>
                </a:cxn>
              </a:cxnLst>
              <a:rect l="0" t="0" r="r" b="b"/>
              <a:pathLst>
                <a:path w="1" h="1">
                  <a:moveTo>
                    <a:pt x="0" y="1"/>
                  </a:moveTo>
                  <a:cubicBezTo>
                    <a:pt x="0" y="0"/>
                    <a:pt x="0" y="1"/>
                    <a:pt x="0" y="1"/>
                  </a:cubicBezTo>
                  <a:cubicBezTo>
                    <a:pt x="0" y="1"/>
                    <a:pt x="1" y="1"/>
                    <a:pt x="0" y="1"/>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30" name="Freeform 267"/>
            <p:cNvSpPr/>
            <p:nvPr/>
          </p:nvSpPr>
          <p:spPr bwMode="auto">
            <a:xfrm>
              <a:off x="6207416" y="3455606"/>
              <a:ext cx="6652" cy="8315"/>
            </a:xfrm>
            <a:custGeom>
              <a:avLst/>
              <a:gdLst>
                <a:gd name="T0" fmla="*/ 1 w 3"/>
                <a:gd name="T1" fmla="*/ 1 h 4"/>
                <a:gd name="T2" fmla="*/ 2 w 3"/>
                <a:gd name="T3" fmla="*/ 3 h 4"/>
                <a:gd name="T4" fmla="*/ 3 w 3"/>
                <a:gd name="T5" fmla="*/ 4 h 4"/>
                <a:gd name="T6" fmla="*/ 3 w 3"/>
                <a:gd name="T7" fmla="*/ 2 h 4"/>
                <a:gd name="T8" fmla="*/ 1 w 3"/>
                <a:gd name="T9" fmla="*/ 1 h 4"/>
              </a:gdLst>
              <a:ahLst/>
              <a:cxnLst>
                <a:cxn ang="0">
                  <a:pos x="T0" y="T1"/>
                </a:cxn>
                <a:cxn ang="0">
                  <a:pos x="T2" y="T3"/>
                </a:cxn>
                <a:cxn ang="0">
                  <a:pos x="T4" y="T5"/>
                </a:cxn>
                <a:cxn ang="0">
                  <a:pos x="T6" y="T7"/>
                </a:cxn>
                <a:cxn ang="0">
                  <a:pos x="T8" y="T9"/>
                </a:cxn>
              </a:cxnLst>
              <a:rect l="0" t="0" r="r" b="b"/>
              <a:pathLst>
                <a:path w="3" h="4">
                  <a:moveTo>
                    <a:pt x="1" y="1"/>
                  </a:moveTo>
                  <a:cubicBezTo>
                    <a:pt x="0" y="2"/>
                    <a:pt x="2" y="2"/>
                    <a:pt x="2" y="3"/>
                  </a:cubicBezTo>
                  <a:cubicBezTo>
                    <a:pt x="2" y="3"/>
                    <a:pt x="2" y="3"/>
                    <a:pt x="3" y="4"/>
                  </a:cubicBezTo>
                  <a:cubicBezTo>
                    <a:pt x="2" y="2"/>
                    <a:pt x="2" y="3"/>
                    <a:pt x="3" y="2"/>
                  </a:cubicBezTo>
                  <a:cubicBezTo>
                    <a:pt x="2" y="2"/>
                    <a:pt x="2" y="0"/>
                    <a:pt x="1" y="1"/>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31" name="Freeform 268"/>
            <p:cNvSpPr/>
            <p:nvPr/>
          </p:nvSpPr>
          <p:spPr bwMode="auto">
            <a:xfrm>
              <a:off x="6124270" y="3372460"/>
              <a:ext cx="6652" cy="6652"/>
            </a:xfrm>
            <a:custGeom>
              <a:avLst/>
              <a:gdLst>
                <a:gd name="T0" fmla="*/ 0 w 3"/>
                <a:gd name="T1" fmla="*/ 0 h 3"/>
                <a:gd name="T2" fmla="*/ 1 w 3"/>
                <a:gd name="T3" fmla="*/ 3 h 3"/>
                <a:gd name="T4" fmla="*/ 1 w 3"/>
                <a:gd name="T5" fmla="*/ 2 h 3"/>
                <a:gd name="T6" fmla="*/ 3 w 3"/>
                <a:gd name="T7" fmla="*/ 0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1"/>
                    <a:pt x="0" y="3"/>
                    <a:pt x="1" y="3"/>
                  </a:cubicBezTo>
                  <a:cubicBezTo>
                    <a:pt x="2" y="2"/>
                    <a:pt x="1" y="2"/>
                    <a:pt x="1" y="2"/>
                  </a:cubicBezTo>
                  <a:cubicBezTo>
                    <a:pt x="2" y="1"/>
                    <a:pt x="3" y="1"/>
                    <a:pt x="3" y="0"/>
                  </a:cubicBezTo>
                  <a:cubicBezTo>
                    <a:pt x="2" y="0"/>
                    <a:pt x="1" y="0"/>
                    <a:pt x="0"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32" name="Freeform 269"/>
            <p:cNvSpPr/>
            <p:nvPr/>
          </p:nvSpPr>
          <p:spPr bwMode="auto">
            <a:xfrm>
              <a:off x="6117618" y="3365809"/>
              <a:ext cx="16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33" name="Freeform 270"/>
            <p:cNvSpPr/>
            <p:nvPr/>
          </p:nvSpPr>
          <p:spPr bwMode="auto">
            <a:xfrm>
              <a:off x="6125932" y="3447291"/>
              <a:ext cx="166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34" name="Freeform 271"/>
            <p:cNvSpPr/>
            <p:nvPr/>
          </p:nvSpPr>
          <p:spPr bwMode="auto">
            <a:xfrm>
              <a:off x="6127596" y="33774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35" name="Freeform 272"/>
            <p:cNvSpPr/>
            <p:nvPr/>
          </p:nvSpPr>
          <p:spPr bwMode="auto">
            <a:xfrm>
              <a:off x="6159191" y="3364145"/>
              <a:ext cx="3326" cy="1663"/>
            </a:xfrm>
            <a:custGeom>
              <a:avLst/>
              <a:gdLst>
                <a:gd name="T0" fmla="*/ 1 w 1"/>
                <a:gd name="T1" fmla="*/ 1 h 1"/>
                <a:gd name="T2" fmla="*/ 1 w 1"/>
                <a:gd name="T3" fmla="*/ 1 h 1"/>
              </a:gdLst>
              <a:ahLst/>
              <a:cxnLst>
                <a:cxn ang="0">
                  <a:pos x="T0" y="T1"/>
                </a:cxn>
                <a:cxn ang="0">
                  <a:pos x="T2" y="T3"/>
                </a:cxn>
              </a:cxnLst>
              <a:rect l="0" t="0" r="r" b="b"/>
              <a:pathLst>
                <a:path w="1" h="1">
                  <a:moveTo>
                    <a:pt x="1" y="1"/>
                  </a:moveTo>
                  <a:cubicBezTo>
                    <a:pt x="1" y="0"/>
                    <a:pt x="0" y="1"/>
                    <a:pt x="1" y="1"/>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36" name="Freeform 273"/>
            <p:cNvSpPr/>
            <p:nvPr/>
          </p:nvSpPr>
          <p:spPr bwMode="auto">
            <a:xfrm>
              <a:off x="6114292" y="3387426"/>
              <a:ext cx="3326" cy="1663"/>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1"/>
                    <a:pt x="2" y="0"/>
                  </a:cubicBezTo>
                  <a:cubicBezTo>
                    <a:pt x="1" y="0"/>
                    <a:pt x="0" y="0"/>
                    <a:pt x="0" y="1"/>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37" name="Freeform 274"/>
            <p:cNvSpPr/>
            <p:nvPr/>
          </p:nvSpPr>
          <p:spPr bwMode="auto">
            <a:xfrm>
              <a:off x="6197438" y="33558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38" name="Freeform 275"/>
            <p:cNvSpPr/>
            <p:nvPr/>
          </p:nvSpPr>
          <p:spPr bwMode="auto">
            <a:xfrm>
              <a:off x="6067730" y="3332550"/>
              <a:ext cx="8315" cy="4989"/>
            </a:xfrm>
            <a:custGeom>
              <a:avLst/>
              <a:gdLst>
                <a:gd name="T0" fmla="*/ 3 w 4"/>
                <a:gd name="T1" fmla="*/ 2 h 2"/>
                <a:gd name="T2" fmla="*/ 4 w 4"/>
                <a:gd name="T3" fmla="*/ 1 h 2"/>
                <a:gd name="T4" fmla="*/ 0 w 4"/>
                <a:gd name="T5" fmla="*/ 1 h 2"/>
                <a:gd name="T6" fmla="*/ 3 w 4"/>
                <a:gd name="T7" fmla="*/ 2 h 2"/>
              </a:gdLst>
              <a:ahLst/>
              <a:cxnLst>
                <a:cxn ang="0">
                  <a:pos x="T0" y="T1"/>
                </a:cxn>
                <a:cxn ang="0">
                  <a:pos x="T2" y="T3"/>
                </a:cxn>
                <a:cxn ang="0">
                  <a:pos x="T4" y="T5"/>
                </a:cxn>
                <a:cxn ang="0">
                  <a:pos x="T6" y="T7"/>
                </a:cxn>
              </a:cxnLst>
              <a:rect l="0" t="0" r="r" b="b"/>
              <a:pathLst>
                <a:path w="4" h="2">
                  <a:moveTo>
                    <a:pt x="3" y="2"/>
                  </a:moveTo>
                  <a:cubicBezTo>
                    <a:pt x="3" y="2"/>
                    <a:pt x="4" y="1"/>
                    <a:pt x="4" y="1"/>
                  </a:cubicBezTo>
                  <a:cubicBezTo>
                    <a:pt x="3" y="1"/>
                    <a:pt x="1" y="0"/>
                    <a:pt x="0" y="1"/>
                  </a:cubicBezTo>
                  <a:cubicBezTo>
                    <a:pt x="1" y="1"/>
                    <a:pt x="2" y="1"/>
                    <a:pt x="3" y="2"/>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39" name="Freeform 276"/>
            <p:cNvSpPr/>
            <p:nvPr/>
          </p:nvSpPr>
          <p:spPr bwMode="auto">
            <a:xfrm>
              <a:off x="6072719" y="3357493"/>
              <a:ext cx="1663" cy="4989"/>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1" y="0"/>
                  </a:cubicBezTo>
                  <a:cubicBezTo>
                    <a:pt x="0" y="0"/>
                    <a:pt x="0" y="1"/>
                    <a:pt x="0" y="2"/>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40" name="Freeform 277"/>
            <p:cNvSpPr/>
            <p:nvPr/>
          </p:nvSpPr>
          <p:spPr bwMode="auto">
            <a:xfrm>
              <a:off x="5967955" y="3443965"/>
              <a:ext cx="1663" cy="3326"/>
            </a:xfrm>
            <a:custGeom>
              <a:avLst/>
              <a:gdLst>
                <a:gd name="T0" fmla="*/ 1 w 1"/>
                <a:gd name="T1" fmla="*/ 1 h 2"/>
                <a:gd name="T2" fmla="*/ 1 w 1"/>
                <a:gd name="T3" fmla="*/ 0 h 2"/>
                <a:gd name="T4" fmla="*/ 1 w 1"/>
                <a:gd name="T5" fmla="*/ 1 h 2"/>
              </a:gdLst>
              <a:ahLst/>
              <a:cxnLst>
                <a:cxn ang="0">
                  <a:pos x="T0" y="T1"/>
                </a:cxn>
                <a:cxn ang="0">
                  <a:pos x="T2" y="T3"/>
                </a:cxn>
                <a:cxn ang="0">
                  <a:pos x="T4" y="T5"/>
                </a:cxn>
              </a:cxnLst>
              <a:rect l="0" t="0" r="r" b="b"/>
              <a:pathLst>
                <a:path w="1" h="2">
                  <a:moveTo>
                    <a:pt x="1" y="1"/>
                  </a:moveTo>
                  <a:cubicBezTo>
                    <a:pt x="1" y="1"/>
                    <a:pt x="1" y="0"/>
                    <a:pt x="1" y="0"/>
                  </a:cubicBezTo>
                  <a:cubicBezTo>
                    <a:pt x="0" y="1"/>
                    <a:pt x="1" y="2"/>
                    <a:pt x="1" y="1"/>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41" name="Freeform 278"/>
            <p:cNvSpPr/>
            <p:nvPr/>
          </p:nvSpPr>
          <p:spPr bwMode="auto">
            <a:xfrm>
              <a:off x="5967955" y="3440640"/>
              <a:ext cx="1663" cy="3326"/>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1" y="0"/>
                    <a:pt x="0" y="0"/>
                    <a:pt x="0" y="1"/>
                  </a:cubicBezTo>
                  <a:cubicBezTo>
                    <a:pt x="0" y="1"/>
                    <a:pt x="0" y="1"/>
                    <a:pt x="1" y="1"/>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42" name="Freeform 279"/>
            <p:cNvSpPr/>
            <p:nvPr/>
          </p:nvSpPr>
          <p:spPr bwMode="auto">
            <a:xfrm>
              <a:off x="5823280" y="3405719"/>
              <a:ext cx="71506" cy="113079"/>
            </a:xfrm>
            <a:custGeom>
              <a:avLst/>
              <a:gdLst>
                <a:gd name="T0" fmla="*/ 0 w 43"/>
                <a:gd name="T1" fmla="*/ 34 h 68"/>
                <a:gd name="T2" fmla="*/ 43 w 43"/>
                <a:gd name="T3" fmla="*/ 68 h 68"/>
                <a:gd name="T4" fmla="*/ 43 w 43"/>
                <a:gd name="T5" fmla="*/ 0 h 68"/>
                <a:gd name="T6" fmla="*/ 0 w 43"/>
                <a:gd name="T7" fmla="*/ 34 h 68"/>
              </a:gdLst>
              <a:ahLst/>
              <a:cxnLst>
                <a:cxn ang="0">
                  <a:pos x="T0" y="T1"/>
                </a:cxn>
                <a:cxn ang="0">
                  <a:pos x="T2" y="T3"/>
                </a:cxn>
                <a:cxn ang="0">
                  <a:pos x="T4" y="T5"/>
                </a:cxn>
                <a:cxn ang="0">
                  <a:pos x="T6" y="T7"/>
                </a:cxn>
              </a:cxnLst>
              <a:rect l="0" t="0" r="r" b="b"/>
              <a:pathLst>
                <a:path w="43" h="68">
                  <a:moveTo>
                    <a:pt x="0" y="34"/>
                  </a:moveTo>
                  <a:lnTo>
                    <a:pt x="43" y="68"/>
                  </a:lnTo>
                  <a:lnTo>
                    <a:pt x="43" y="0"/>
                  </a:lnTo>
                  <a:lnTo>
                    <a:pt x="0" y="34"/>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43" name="Freeform 280"/>
            <p:cNvSpPr/>
            <p:nvPr/>
          </p:nvSpPr>
          <p:spPr bwMode="auto">
            <a:xfrm>
              <a:off x="5886471" y="3438977"/>
              <a:ext cx="43236" cy="46562"/>
            </a:xfrm>
            <a:custGeom>
              <a:avLst/>
              <a:gdLst>
                <a:gd name="T0" fmla="*/ 26 w 26"/>
                <a:gd name="T1" fmla="*/ 28 h 28"/>
                <a:gd name="T2" fmla="*/ 0 w 26"/>
                <a:gd name="T3" fmla="*/ 28 h 28"/>
                <a:gd name="T4" fmla="*/ 0 w 26"/>
                <a:gd name="T5" fmla="*/ 0 h 28"/>
                <a:gd name="T6" fmla="*/ 26 w 26"/>
                <a:gd name="T7" fmla="*/ 0 h 28"/>
                <a:gd name="T8" fmla="*/ 26 w 26"/>
                <a:gd name="T9" fmla="*/ 28 h 28"/>
                <a:gd name="T10" fmla="*/ 26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26" y="28"/>
                  </a:moveTo>
                  <a:lnTo>
                    <a:pt x="0" y="28"/>
                  </a:lnTo>
                  <a:lnTo>
                    <a:pt x="0" y="0"/>
                  </a:lnTo>
                  <a:lnTo>
                    <a:pt x="26" y="0"/>
                  </a:lnTo>
                  <a:lnTo>
                    <a:pt x="26" y="28"/>
                  </a:lnTo>
                  <a:lnTo>
                    <a:pt x="26" y="28"/>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44" name="Freeform 281"/>
            <p:cNvSpPr/>
            <p:nvPr/>
          </p:nvSpPr>
          <p:spPr bwMode="auto">
            <a:xfrm>
              <a:off x="6318831" y="3405719"/>
              <a:ext cx="69843" cy="113079"/>
            </a:xfrm>
            <a:custGeom>
              <a:avLst/>
              <a:gdLst>
                <a:gd name="T0" fmla="*/ 42 w 42"/>
                <a:gd name="T1" fmla="*/ 34 h 68"/>
                <a:gd name="T2" fmla="*/ 0 w 42"/>
                <a:gd name="T3" fmla="*/ 68 h 68"/>
                <a:gd name="T4" fmla="*/ 0 w 42"/>
                <a:gd name="T5" fmla="*/ 0 h 68"/>
                <a:gd name="T6" fmla="*/ 42 w 42"/>
                <a:gd name="T7" fmla="*/ 34 h 68"/>
              </a:gdLst>
              <a:ahLst/>
              <a:cxnLst>
                <a:cxn ang="0">
                  <a:pos x="T0" y="T1"/>
                </a:cxn>
                <a:cxn ang="0">
                  <a:pos x="T2" y="T3"/>
                </a:cxn>
                <a:cxn ang="0">
                  <a:pos x="T4" y="T5"/>
                </a:cxn>
                <a:cxn ang="0">
                  <a:pos x="T6" y="T7"/>
                </a:cxn>
              </a:cxnLst>
              <a:rect l="0" t="0" r="r" b="b"/>
              <a:pathLst>
                <a:path w="42" h="68">
                  <a:moveTo>
                    <a:pt x="42" y="34"/>
                  </a:moveTo>
                  <a:lnTo>
                    <a:pt x="0" y="68"/>
                  </a:lnTo>
                  <a:lnTo>
                    <a:pt x="0" y="0"/>
                  </a:lnTo>
                  <a:lnTo>
                    <a:pt x="42" y="34"/>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45" name="Freeform 282"/>
            <p:cNvSpPr/>
            <p:nvPr/>
          </p:nvSpPr>
          <p:spPr bwMode="auto">
            <a:xfrm>
              <a:off x="6280585" y="3438977"/>
              <a:ext cx="43236" cy="46562"/>
            </a:xfrm>
            <a:custGeom>
              <a:avLst/>
              <a:gdLst>
                <a:gd name="T0" fmla="*/ 26 w 26"/>
                <a:gd name="T1" fmla="*/ 28 h 28"/>
                <a:gd name="T2" fmla="*/ 0 w 26"/>
                <a:gd name="T3" fmla="*/ 28 h 28"/>
                <a:gd name="T4" fmla="*/ 0 w 26"/>
                <a:gd name="T5" fmla="*/ 0 h 28"/>
                <a:gd name="T6" fmla="*/ 26 w 26"/>
                <a:gd name="T7" fmla="*/ 0 h 28"/>
                <a:gd name="T8" fmla="*/ 26 w 26"/>
                <a:gd name="T9" fmla="*/ 28 h 28"/>
                <a:gd name="T10" fmla="*/ 26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26" y="28"/>
                  </a:moveTo>
                  <a:lnTo>
                    <a:pt x="0" y="28"/>
                  </a:lnTo>
                  <a:lnTo>
                    <a:pt x="0" y="0"/>
                  </a:lnTo>
                  <a:lnTo>
                    <a:pt x="26" y="0"/>
                  </a:lnTo>
                  <a:lnTo>
                    <a:pt x="26" y="28"/>
                  </a:lnTo>
                  <a:lnTo>
                    <a:pt x="26" y="28"/>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46" name="Freeform 283"/>
            <p:cNvSpPr/>
            <p:nvPr/>
          </p:nvSpPr>
          <p:spPr bwMode="auto">
            <a:xfrm>
              <a:off x="6049438" y="3177898"/>
              <a:ext cx="113079" cy="71506"/>
            </a:xfrm>
            <a:custGeom>
              <a:avLst/>
              <a:gdLst>
                <a:gd name="T0" fmla="*/ 34 w 68"/>
                <a:gd name="T1" fmla="*/ 0 h 43"/>
                <a:gd name="T2" fmla="*/ 0 w 68"/>
                <a:gd name="T3" fmla="*/ 43 h 43"/>
                <a:gd name="T4" fmla="*/ 68 w 68"/>
                <a:gd name="T5" fmla="*/ 43 h 43"/>
                <a:gd name="T6" fmla="*/ 34 w 68"/>
                <a:gd name="T7" fmla="*/ 0 h 43"/>
              </a:gdLst>
              <a:ahLst/>
              <a:cxnLst>
                <a:cxn ang="0">
                  <a:pos x="T0" y="T1"/>
                </a:cxn>
                <a:cxn ang="0">
                  <a:pos x="T2" y="T3"/>
                </a:cxn>
                <a:cxn ang="0">
                  <a:pos x="T4" y="T5"/>
                </a:cxn>
                <a:cxn ang="0">
                  <a:pos x="T6" y="T7"/>
                </a:cxn>
              </a:cxnLst>
              <a:rect l="0" t="0" r="r" b="b"/>
              <a:pathLst>
                <a:path w="68" h="43">
                  <a:moveTo>
                    <a:pt x="34" y="0"/>
                  </a:moveTo>
                  <a:lnTo>
                    <a:pt x="0" y="43"/>
                  </a:lnTo>
                  <a:lnTo>
                    <a:pt x="68" y="43"/>
                  </a:lnTo>
                  <a:lnTo>
                    <a:pt x="34" y="0"/>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47" name="Freeform 284"/>
            <p:cNvSpPr/>
            <p:nvPr/>
          </p:nvSpPr>
          <p:spPr bwMode="auto">
            <a:xfrm>
              <a:off x="6082696" y="3242752"/>
              <a:ext cx="48225" cy="44899"/>
            </a:xfrm>
            <a:custGeom>
              <a:avLst/>
              <a:gdLst>
                <a:gd name="T0" fmla="*/ 29 w 29"/>
                <a:gd name="T1" fmla="*/ 27 h 27"/>
                <a:gd name="T2" fmla="*/ 0 w 29"/>
                <a:gd name="T3" fmla="*/ 27 h 27"/>
                <a:gd name="T4" fmla="*/ 0 w 29"/>
                <a:gd name="T5" fmla="*/ 0 h 27"/>
                <a:gd name="T6" fmla="*/ 29 w 29"/>
                <a:gd name="T7" fmla="*/ 0 h 27"/>
                <a:gd name="T8" fmla="*/ 29 w 29"/>
                <a:gd name="T9" fmla="*/ 27 h 27"/>
                <a:gd name="T10" fmla="*/ 29 w 29"/>
                <a:gd name="T11" fmla="*/ 27 h 27"/>
              </a:gdLst>
              <a:ahLst/>
              <a:cxnLst>
                <a:cxn ang="0">
                  <a:pos x="T0" y="T1"/>
                </a:cxn>
                <a:cxn ang="0">
                  <a:pos x="T2" y="T3"/>
                </a:cxn>
                <a:cxn ang="0">
                  <a:pos x="T4" y="T5"/>
                </a:cxn>
                <a:cxn ang="0">
                  <a:pos x="T6" y="T7"/>
                </a:cxn>
                <a:cxn ang="0">
                  <a:pos x="T8" y="T9"/>
                </a:cxn>
                <a:cxn ang="0">
                  <a:pos x="T10" y="T11"/>
                </a:cxn>
              </a:cxnLst>
              <a:rect l="0" t="0" r="r" b="b"/>
              <a:pathLst>
                <a:path w="29" h="27">
                  <a:moveTo>
                    <a:pt x="29" y="27"/>
                  </a:moveTo>
                  <a:lnTo>
                    <a:pt x="0" y="27"/>
                  </a:lnTo>
                  <a:lnTo>
                    <a:pt x="0" y="0"/>
                  </a:lnTo>
                  <a:lnTo>
                    <a:pt x="29" y="0"/>
                  </a:lnTo>
                  <a:lnTo>
                    <a:pt x="29" y="27"/>
                  </a:lnTo>
                  <a:lnTo>
                    <a:pt x="29" y="27"/>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48" name="Freeform 285"/>
            <p:cNvSpPr/>
            <p:nvPr/>
          </p:nvSpPr>
          <p:spPr bwMode="auto">
            <a:xfrm>
              <a:off x="6049438" y="3675112"/>
              <a:ext cx="113079" cy="71506"/>
            </a:xfrm>
            <a:custGeom>
              <a:avLst/>
              <a:gdLst>
                <a:gd name="T0" fmla="*/ 34 w 68"/>
                <a:gd name="T1" fmla="*/ 43 h 43"/>
                <a:gd name="T2" fmla="*/ 0 w 68"/>
                <a:gd name="T3" fmla="*/ 0 h 43"/>
                <a:gd name="T4" fmla="*/ 68 w 68"/>
                <a:gd name="T5" fmla="*/ 0 h 43"/>
                <a:gd name="T6" fmla="*/ 34 w 68"/>
                <a:gd name="T7" fmla="*/ 43 h 43"/>
              </a:gdLst>
              <a:ahLst/>
              <a:cxnLst>
                <a:cxn ang="0">
                  <a:pos x="T0" y="T1"/>
                </a:cxn>
                <a:cxn ang="0">
                  <a:pos x="T2" y="T3"/>
                </a:cxn>
                <a:cxn ang="0">
                  <a:pos x="T4" y="T5"/>
                </a:cxn>
                <a:cxn ang="0">
                  <a:pos x="T6" y="T7"/>
                </a:cxn>
              </a:cxnLst>
              <a:rect l="0" t="0" r="r" b="b"/>
              <a:pathLst>
                <a:path w="68" h="43">
                  <a:moveTo>
                    <a:pt x="34" y="43"/>
                  </a:moveTo>
                  <a:lnTo>
                    <a:pt x="0" y="0"/>
                  </a:lnTo>
                  <a:lnTo>
                    <a:pt x="68" y="0"/>
                  </a:lnTo>
                  <a:lnTo>
                    <a:pt x="34" y="43"/>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49" name="Freeform 286"/>
            <p:cNvSpPr/>
            <p:nvPr/>
          </p:nvSpPr>
          <p:spPr bwMode="auto">
            <a:xfrm>
              <a:off x="6082696" y="3636865"/>
              <a:ext cx="48225" cy="44899"/>
            </a:xfrm>
            <a:custGeom>
              <a:avLst/>
              <a:gdLst>
                <a:gd name="T0" fmla="*/ 29 w 29"/>
                <a:gd name="T1" fmla="*/ 27 h 27"/>
                <a:gd name="T2" fmla="*/ 0 w 29"/>
                <a:gd name="T3" fmla="*/ 27 h 27"/>
                <a:gd name="T4" fmla="*/ 0 w 29"/>
                <a:gd name="T5" fmla="*/ 0 h 27"/>
                <a:gd name="T6" fmla="*/ 29 w 29"/>
                <a:gd name="T7" fmla="*/ 0 h 27"/>
                <a:gd name="T8" fmla="*/ 29 w 29"/>
                <a:gd name="T9" fmla="*/ 27 h 27"/>
                <a:gd name="T10" fmla="*/ 29 w 29"/>
                <a:gd name="T11" fmla="*/ 27 h 27"/>
              </a:gdLst>
              <a:ahLst/>
              <a:cxnLst>
                <a:cxn ang="0">
                  <a:pos x="T0" y="T1"/>
                </a:cxn>
                <a:cxn ang="0">
                  <a:pos x="T2" y="T3"/>
                </a:cxn>
                <a:cxn ang="0">
                  <a:pos x="T4" y="T5"/>
                </a:cxn>
                <a:cxn ang="0">
                  <a:pos x="T6" y="T7"/>
                </a:cxn>
                <a:cxn ang="0">
                  <a:pos x="T8" y="T9"/>
                </a:cxn>
                <a:cxn ang="0">
                  <a:pos x="T10" y="T11"/>
                </a:cxn>
              </a:cxnLst>
              <a:rect l="0" t="0" r="r" b="b"/>
              <a:pathLst>
                <a:path w="29" h="27">
                  <a:moveTo>
                    <a:pt x="29" y="27"/>
                  </a:moveTo>
                  <a:lnTo>
                    <a:pt x="0" y="27"/>
                  </a:lnTo>
                  <a:lnTo>
                    <a:pt x="0" y="0"/>
                  </a:lnTo>
                  <a:lnTo>
                    <a:pt x="29" y="0"/>
                  </a:lnTo>
                  <a:lnTo>
                    <a:pt x="29" y="27"/>
                  </a:lnTo>
                  <a:lnTo>
                    <a:pt x="29" y="27"/>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50" name="Freeform 287"/>
            <p:cNvSpPr/>
            <p:nvPr/>
          </p:nvSpPr>
          <p:spPr bwMode="auto">
            <a:xfrm>
              <a:off x="5904764" y="3262707"/>
              <a:ext cx="91461" cy="89798"/>
            </a:xfrm>
            <a:custGeom>
              <a:avLst/>
              <a:gdLst>
                <a:gd name="T0" fmla="*/ 0 w 55"/>
                <a:gd name="T1" fmla="*/ 0 h 54"/>
                <a:gd name="T2" fmla="*/ 7 w 55"/>
                <a:gd name="T3" fmla="*/ 54 h 54"/>
                <a:gd name="T4" fmla="*/ 55 w 55"/>
                <a:gd name="T5" fmla="*/ 6 h 54"/>
                <a:gd name="T6" fmla="*/ 0 w 55"/>
                <a:gd name="T7" fmla="*/ 0 h 54"/>
              </a:gdLst>
              <a:ahLst/>
              <a:cxnLst>
                <a:cxn ang="0">
                  <a:pos x="T0" y="T1"/>
                </a:cxn>
                <a:cxn ang="0">
                  <a:pos x="T2" y="T3"/>
                </a:cxn>
                <a:cxn ang="0">
                  <a:pos x="T4" y="T5"/>
                </a:cxn>
                <a:cxn ang="0">
                  <a:pos x="T6" y="T7"/>
                </a:cxn>
              </a:cxnLst>
              <a:rect l="0" t="0" r="r" b="b"/>
              <a:pathLst>
                <a:path w="55" h="54">
                  <a:moveTo>
                    <a:pt x="0" y="0"/>
                  </a:moveTo>
                  <a:lnTo>
                    <a:pt x="7" y="54"/>
                  </a:lnTo>
                  <a:lnTo>
                    <a:pt x="55" y="6"/>
                  </a:lnTo>
                  <a:lnTo>
                    <a:pt x="0" y="0"/>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51" name="Freeform 288"/>
            <p:cNvSpPr/>
            <p:nvPr/>
          </p:nvSpPr>
          <p:spPr bwMode="auto">
            <a:xfrm>
              <a:off x="5934696" y="3290976"/>
              <a:ext cx="64855" cy="64855"/>
            </a:xfrm>
            <a:custGeom>
              <a:avLst/>
              <a:gdLst>
                <a:gd name="T0" fmla="*/ 19 w 39"/>
                <a:gd name="T1" fmla="*/ 39 h 39"/>
                <a:gd name="T2" fmla="*/ 0 w 39"/>
                <a:gd name="T3" fmla="*/ 20 h 39"/>
                <a:gd name="T4" fmla="*/ 20 w 39"/>
                <a:gd name="T5" fmla="*/ 0 h 39"/>
                <a:gd name="T6" fmla="*/ 39 w 39"/>
                <a:gd name="T7" fmla="*/ 19 h 39"/>
                <a:gd name="T8" fmla="*/ 19 w 39"/>
                <a:gd name="T9" fmla="*/ 39 h 39"/>
                <a:gd name="T10" fmla="*/ 19 w 39"/>
                <a:gd name="T11" fmla="*/ 39 h 39"/>
              </a:gdLst>
              <a:ahLst/>
              <a:cxnLst>
                <a:cxn ang="0">
                  <a:pos x="T0" y="T1"/>
                </a:cxn>
                <a:cxn ang="0">
                  <a:pos x="T2" y="T3"/>
                </a:cxn>
                <a:cxn ang="0">
                  <a:pos x="T4" y="T5"/>
                </a:cxn>
                <a:cxn ang="0">
                  <a:pos x="T6" y="T7"/>
                </a:cxn>
                <a:cxn ang="0">
                  <a:pos x="T8" y="T9"/>
                </a:cxn>
                <a:cxn ang="0">
                  <a:pos x="T10" y="T11"/>
                </a:cxn>
              </a:cxnLst>
              <a:rect l="0" t="0" r="r" b="b"/>
              <a:pathLst>
                <a:path w="39" h="39">
                  <a:moveTo>
                    <a:pt x="19" y="39"/>
                  </a:moveTo>
                  <a:lnTo>
                    <a:pt x="0" y="20"/>
                  </a:lnTo>
                  <a:lnTo>
                    <a:pt x="20" y="0"/>
                  </a:lnTo>
                  <a:lnTo>
                    <a:pt x="39" y="19"/>
                  </a:lnTo>
                  <a:lnTo>
                    <a:pt x="19" y="39"/>
                  </a:lnTo>
                  <a:lnTo>
                    <a:pt x="19" y="3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52" name="Freeform 289"/>
            <p:cNvSpPr/>
            <p:nvPr/>
          </p:nvSpPr>
          <p:spPr bwMode="auto">
            <a:xfrm>
              <a:off x="6215730" y="3572011"/>
              <a:ext cx="89798" cy="89798"/>
            </a:xfrm>
            <a:custGeom>
              <a:avLst/>
              <a:gdLst>
                <a:gd name="T0" fmla="*/ 54 w 54"/>
                <a:gd name="T1" fmla="*/ 54 h 54"/>
                <a:gd name="T2" fmla="*/ 0 w 54"/>
                <a:gd name="T3" fmla="*/ 48 h 54"/>
                <a:gd name="T4" fmla="*/ 48 w 54"/>
                <a:gd name="T5" fmla="*/ 0 h 54"/>
                <a:gd name="T6" fmla="*/ 54 w 54"/>
                <a:gd name="T7" fmla="*/ 54 h 54"/>
              </a:gdLst>
              <a:ahLst/>
              <a:cxnLst>
                <a:cxn ang="0">
                  <a:pos x="T0" y="T1"/>
                </a:cxn>
                <a:cxn ang="0">
                  <a:pos x="T2" y="T3"/>
                </a:cxn>
                <a:cxn ang="0">
                  <a:pos x="T4" y="T5"/>
                </a:cxn>
                <a:cxn ang="0">
                  <a:pos x="T6" y="T7"/>
                </a:cxn>
              </a:cxnLst>
              <a:rect l="0" t="0" r="r" b="b"/>
              <a:pathLst>
                <a:path w="54" h="54">
                  <a:moveTo>
                    <a:pt x="54" y="54"/>
                  </a:moveTo>
                  <a:lnTo>
                    <a:pt x="0" y="48"/>
                  </a:lnTo>
                  <a:lnTo>
                    <a:pt x="48" y="0"/>
                  </a:lnTo>
                  <a:lnTo>
                    <a:pt x="54" y="54"/>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53" name="Freeform 290"/>
            <p:cNvSpPr/>
            <p:nvPr/>
          </p:nvSpPr>
          <p:spPr bwMode="auto">
            <a:xfrm>
              <a:off x="6214068" y="3570348"/>
              <a:ext cx="64855" cy="63191"/>
            </a:xfrm>
            <a:custGeom>
              <a:avLst/>
              <a:gdLst>
                <a:gd name="T0" fmla="*/ 17 w 39"/>
                <a:gd name="T1" fmla="*/ 38 h 38"/>
                <a:gd name="T2" fmla="*/ 0 w 39"/>
                <a:gd name="T3" fmla="*/ 20 h 38"/>
                <a:gd name="T4" fmla="*/ 20 w 39"/>
                <a:gd name="T5" fmla="*/ 0 h 38"/>
                <a:gd name="T6" fmla="*/ 39 w 39"/>
                <a:gd name="T7" fmla="*/ 18 h 38"/>
                <a:gd name="T8" fmla="*/ 17 w 39"/>
                <a:gd name="T9" fmla="*/ 38 h 38"/>
                <a:gd name="T10" fmla="*/ 17 w 39"/>
                <a:gd name="T11" fmla="*/ 38 h 38"/>
              </a:gdLst>
              <a:ahLst/>
              <a:cxnLst>
                <a:cxn ang="0">
                  <a:pos x="T0" y="T1"/>
                </a:cxn>
                <a:cxn ang="0">
                  <a:pos x="T2" y="T3"/>
                </a:cxn>
                <a:cxn ang="0">
                  <a:pos x="T4" y="T5"/>
                </a:cxn>
                <a:cxn ang="0">
                  <a:pos x="T6" y="T7"/>
                </a:cxn>
                <a:cxn ang="0">
                  <a:pos x="T8" y="T9"/>
                </a:cxn>
                <a:cxn ang="0">
                  <a:pos x="T10" y="T11"/>
                </a:cxn>
              </a:cxnLst>
              <a:rect l="0" t="0" r="r" b="b"/>
              <a:pathLst>
                <a:path w="39" h="38">
                  <a:moveTo>
                    <a:pt x="17" y="38"/>
                  </a:moveTo>
                  <a:lnTo>
                    <a:pt x="0" y="20"/>
                  </a:lnTo>
                  <a:lnTo>
                    <a:pt x="20" y="0"/>
                  </a:lnTo>
                  <a:lnTo>
                    <a:pt x="39" y="18"/>
                  </a:lnTo>
                  <a:lnTo>
                    <a:pt x="17" y="38"/>
                  </a:lnTo>
                  <a:lnTo>
                    <a:pt x="17" y="38"/>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54" name="Freeform 291"/>
            <p:cNvSpPr/>
            <p:nvPr/>
          </p:nvSpPr>
          <p:spPr bwMode="auto">
            <a:xfrm>
              <a:off x="6215730" y="3262707"/>
              <a:ext cx="89798" cy="89798"/>
            </a:xfrm>
            <a:custGeom>
              <a:avLst/>
              <a:gdLst>
                <a:gd name="T0" fmla="*/ 54 w 54"/>
                <a:gd name="T1" fmla="*/ 0 h 54"/>
                <a:gd name="T2" fmla="*/ 0 w 54"/>
                <a:gd name="T3" fmla="*/ 6 h 54"/>
                <a:gd name="T4" fmla="*/ 48 w 54"/>
                <a:gd name="T5" fmla="*/ 54 h 54"/>
                <a:gd name="T6" fmla="*/ 54 w 54"/>
                <a:gd name="T7" fmla="*/ 0 h 54"/>
              </a:gdLst>
              <a:ahLst/>
              <a:cxnLst>
                <a:cxn ang="0">
                  <a:pos x="T0" y="T1"/>
                </a:cxn>
                <a:cxn ang="0">
                  <a:pos x="T2" y="T3"/>
                </a:cxn>
                <a:cxn ang="0">
                  <a:pos x="T4" y="T5"/>
                </a:cxn>
                <a:cxn ang="0">
                  <a:pos x="T6" y="T7"/>
                </a:cxn>
              </a:cxnLst>
              <a:rect l="0" t="0" r="r" b="b"/>
              <a:pathLst>
                <a:path w="54" h="54">
                  <a:moveTo>
                    <a:pt x="54" y="0"/>
                  </a:moveTo>
                  <a:lnTo>
                    <a:pt x="0" y="6"/>
                  </a:lnTo>
                  <a:lnTo>
                    <a:pt x="48" y="54"/>
                  </a:lnTo>
                  <a:lnTo>
                    <a:pt x="54" y="0"/>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55" name="Freeform 292"/>
            <p:cNvSpPr/>
            <p:nvPr/>
          </p:nvSpPr>
          <p:spPr bwMode="auto">
            <a:xfrm>
              <a:off x="6214068" y="3290976"/>
              <a:ext cx="61529" cy="64855"/>
            </a:xfrm>
            <a:custGeom>
              <a:avLst/>
              <a:gdLst>
                <a:gd name="T0" fmla="*/ 20 w 37"/>
                <a:gd name="T1" fmla="*/ 39 h 39"/>
                <a:gd name="T2" fmla="*/ 0 w 37"/>
                <a:gd name="T3" fmla="*/ 19 h 39"/>
                <a:gd name="T4" fmla="*/ 17 w 37"/>
                <a:gd name="T5" fmla="*/ 0 h 39"/>
                <a:gd name="T6" fmla="*/ 37 w 37"/>
                <a:gd name="T7" fmla="*/ 20 h 39"/>
                <a:gd name="T8" fmla="*/ 20 w 37"/>
                <a:gd name="T9" fmla="*/ 39 h 39"/>
                <a:gd name="T10" fmla="*/ 20 w 37"/>
                <a:gd name="T11" fmla="*/ 39 h 39"/>
              </a:gdLst>
              <a:ahLst/>
              <a:cxnLst>
                <a:cxn ang="0">
                  <a:pos x="T0" y="T1"/>
                </a:cxn>
                <a:cxn ang="0">
                  <a:pos x="T2" y="T3"/>
                </a:cxn>
                <a:cxn ang="0">
                  <a:pos x="T4" y="T5"/>
                </a:cxn>
                <a:cxn ang="0">
                  <a:pos x="T6" y="T7"/>
                </a:cxn>
                <a:cxn ang="0">
                  <a:pos x="T8" y="T9"/>
                </a:cxn>
                <a:cxn ang="0">
                  <a:pos x="T10" y="T11"/>
                </a:cxn>
              </a:cxnLst>
              <a:rect l="0" t="0" r="r" b="b"/>
              <a:pathLst>
                <a:path w="37" h="39">
                  <a:moveTo>
                    <a:pt x="20" y="39"/>
                  </a:moveTo>
                  <a:lnTo>
                    <a:pt x="0" y="19"/>
                  </a:lnTo>
                  <a:lnTo>
                    <a:pt x="17" y="0"/>
                  </a:lnTo>
                  <a:lnTo>
                    <a:pt x="37" y="20"/>
                  </a:lnTo>
                  <a:lnTo>
                    <a:pt x="20" y="39"/>
                  </a:lnTo>
                  <a:lnTo>
                    <a:pt x="20" y="39"/>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56" name="Freeform 293"/>
            <p:cNvSpPr/>
            <p:nvPr/>
          </p:nvSpPr>
          <p:spPr bwMode="auto">
            <a:xfrm>
              <a:off x="5904764" y="3572011"/>
              <a:ext cx="91461" cy="89798"/>
            </a:xfrm>
            <a:custGeom>
              <a:avLst/>
              <a:gdLst>
                <a:gd name="T0" fmla="*/ 0 w 55"/>
                <a:gd name="T1" fmla="*/ 54 h 54"/>
                <a:gd name="T2" fmla="*/ 7 w 55"/>
                <a:gd name="T3" fmla="*/ 0 h 54"/>
                <a:gd name="T4" fmla="*/ 55 w 55"/>
                <a:gd name="T5" fmla="*/ 48 h 54"/>
                <a:gd name="T6" fmla="*/ 0 w 55"/>
                <a:gd name="T7" fmla="*/ 54 h 54"/>
              </a:gdLst>
              <a:ahLst/>
              <a:cxnLst>
                <a:cxn ang="0">
                  <a:pos x="T0" y="T1"/>
                </a:cxn>
                <a:cxn ang="0">
                  <a:pos x="T2" y="T3"/>
                </a:cxn>
                <a:cxn ang="0">
                  <a:pos x="T4" y="T5"/>
                </a:cxn>
                <a:cxn ang="0">
                  <a:pos x="T6" y="T7"/>
                </a:cxn>
              </a:cxnLst>
              <a:rect l="0" t="0" r="r" b="b"/>
              <a:pathLst>
                <a:path w="55" h="54">
                  <a:moveTo>
                    <a:pt x="0" y="54"/>
                  </a:moveTo>
                  <a:lnTo>
                    <a:pt x="7" y="0"/>
                  </a:lnTo>
                  <a:lnTo>
                    <a:pt x="55" y="48"/>
                  </a:lnTo>
                  <a:lnTo>
                    <a:pt x="0" y="54"/>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sp>
          <p:nvSpPr>
            <p:cNvPr id="157" name="Freeform 294"/>
            <p:cNvSpPr/>
            <p:nvPr/>
          </p:nvSpPr>
          <p:spPr bwMode="auto">
            <a:xfrm>
              <a:off x="5934696" y="3570348"/>
              <a:ext cx="64855" cy="63191"/>
            </a:xfrm>
            <a:custGeom>
              <a:avLst/>
              <a:gdLst>
                <a:gd name="T0" fmla="*/ 20 w 39"/>
                <a:gd name="T1" fmla="*/ 38 h 38"/>
                <a:gd name="T2" fmla="*/ 0 w 39"/>
                <a:gd name="T3" fmla="*/ 18 h 38"/>
                <a:gd name="T4" fmla="*/ 19 w 39"/>
                <a:gd name="T5" fmla="*/ 0 h 38"/>
                <a:gd name="T6" fmla="*/ 39 w 39"/>
                <a:gd name="T7" fmla="*/ 20 h 38"/>
                <a:gd name="T8" fmla="*/ 20 w 39"/>
                <a:gd name="T9" fmla="*/ 38 h 38"/>
                <a:gd name="T10" fmla="*/ 20 w 39"/>
                <a:gd name="T11" fmla="*/ 38 h 38"/>
              </a:gdLst>
              <a:ahLst/>
              <a:cxnLst>
                <a:cxn ang="0">
                  <a:pos x="T0" y="T1"/>
                </a:cxn>
                <a:cxn ang="0">
                  <a:pos x="T2" y="T3"/>
                </a:cxn>
                <a:cxn ang="0">
                  <a:pos x="T4" y="T5"/>
                </a:cxn>
                <a:cxn ang="0">
                  <a:pos x="T6" y="T7"/>
                </a:cxn>
                <a:cxn ang="0">
                  <a:pos x="T8" y="T9"/>
                </a:cxn>
                <a:cxn ang="0">
                  <a:pos x="T10" y="T11"/>
                </a:cxn>
              </a:cxnLst>
              <a:rect l="0" t="0" r="r" b="b"/>
              <a:pathLst>
                <a:path w="39" h="38">
                  <a:moveTo>
                    <a:pt x="20" y="38"/>
                  </a:moveTo>
                  <a:lnTo>
                    <a:pt x="0" y="18"/>
                  </a:lnTo>
                  <a:lnTo>
                    <a:pt x="19" y="0"/>
                  </a:lnTo>
                  <a:lnTo>
                    <a:pt x="39" y="20"/>
                  </a:lnTo>
                  <a:lnTo>
                    <a:pt x="20" y="38"/>
                  </a:lnTo>
                  <a:lnTo>
                    <a:pt x="20" y="38"/>
                  </a:ln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a typeface="微软雅黑" panose="020B0503020204020204" pitchFamily="34" charset="-122"/>
              </a:endParaRPr>
            </a:p>
          </p:txBody>
        </p:sp>
      </p:grpSp>
      <p:sp>
        <p:nvSpPr>
          <p:cNvPr id="4" name="任意多边形 3"/>
          <p:cNvSpPr/>
          <p:nvPr/>
        </p:nvSpPr>
        <p:spPr>
          <a:xfrm>
            <a:off x="1485900" y="334522"/>
            <a:ext cx="10103180" cy="4996281"/>
          </a:xfrm>
          <a:custGeom>
            <a:avLst/>
            <a:gdLst>
              <a:gd name="connsiteX0" fmla="*/ 0 w 10103180"/>
              <a:gd name="connsiteY0" fmla="*/ 3799328 h 4996281"/>
              <a:gd name="connsiteX1" fmla="*/ 1524000 w 10103180"/>
              <a:gd name="connsiteY1" fmla="*/ 4847078 h 4996281"/>
              <a:gd name="connsiteX2" fmla="*/ 2228850 w 10103180"/>
              <a:gd name="connsiteY2" fmla="*/ 4828028 h 4996281"/>
              <a:gd name="connsiteX3" fmla="*/ 4286250 w 10103180"/>
              <a:gd name="connsiteY3" fmla="*/ 3342128 h 4996281"/>
              <a:gd name="connsiteX4" fmla="*/ 8953500 w 10103180"/>
              <a:gd name="connsiteY4" fmla="*/ 84578 h 4996281"/>
              <a:gd name="connsiteX5" fmla="*/ 10096500 w 10103180"/>
              <a:gd name="connsiteY5" fmla="*/ 1246628 h 4996281"/>
              <a:gd name="connsiteX6" fmla="*/ 8648700 w 10103180"/>
              <a:gd name="connsiteY6" fmla="*/ 4351778 h 4996281"/>
              <a:gd name="connsiteX7" fmla="*/ 7677150 w 10103180"/>
              <a:gd name="connsiteY7" fmla="*/ 4808978 h 4996281"/>
              <a:gd name="connsiteX8" fmla="*/ 7677150 w 10103180"/>
              <a:gd name="connsiteY8" fmla="*/ 4808978 h 4996281"/>
              <a:gd name="connsiteX9" fmla="*/ 7677150 w 10103180"/>
              <a:gd name="connsiteY9" fmla="*/ 4808978 h 4996281"/>
              <a:gd name="connsiteX10" fmla="*/ 7677150 w 10103180"/>
              <a:gd name="connsiteY10" fmla="*/ 4789928 h 499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03180" h="4996281">
                <a:moveTo>
                  <a:pt x="0" y="3799328"/>
                </a:moveTo>
                <a:cubicBezTo>
                  <a:pt x="576262" y="4237478"/>
                  <a:pt x="1152525" y="4675628"/>
                  <a:pt x="1524000" y="4847078"/>
                </a:cubicBezTo>
                <a:cubicBezTo>
                  <a:pt x="1895475" y="5018528"/>
                  <a:pt x="1768475" y="5078853"/>
                  <a:pt x="2228850" y="4828028"/>
                </a:cubicBezTo>
                <a:cubicBezTo>
                  <a:pt x="2689225" y="4577203"/>
                  <a:pt x="4286250" y="3342128"/>
                  <a:pt x="4286250" y="3342128"/>
                </a:cubicBezTo>
                <a:cubicBezTo>
                  <a:pt x="5407025" y="2551553"/>
                  <a:pt x="7985125" y="433828"/>
                  <a:pt x="8953500" y="84578"/>
                </a:cubicBezTo>
                <a:cubicBezTo>
                  <a:pt x="9921875" y="-264672"/>
                  <a:pt x="10147300" y="535428"/>
                  <a:pt x="10096500" y="1246628"/>
                </a:cubicBezTo>
                <a:cubicBezTo>
                  <a:pt x="10045700" y="1957828"/>
                  <a:pt x="9051925" y="3758053"/>
                  <a:pt x="8648700" y="4351778"/>
                </a:cubicBezTo>
                <a:cubicBezTo>
                  <a:pt x="8245475" y="4945503"/>
                  <a:pt x="7677150" y="4808978"/>
                  <a:pt x="7677150" y="4808978"/>
                </a:cubicBezTo>
                <a:lnTo>
                  <a:pt x="7677150" y="4808978"/>
                </a:lnTo>
                <a:lnTo>
                  <a:pt x="7677150" y="4808978"/>
                </a:lnTo>
                <a:lnTo>
                  <a:pt x="7677150" y="4789928"/>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a typeface="微软雅黑" panose="020B0503020204020204" pitchFamily="34" charset="-122"/>
            </a:endParaRPr>
          </a:p>
        </p:txBody>
      </p:sp>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486" y="1526201"/>
            <a:ext cx="716201" cy="716201"/>
          </a:xfrm>
          <a:prstGeom prst="rect">
            <a:avLst/>
          </a:prstGeom>
        </p:spPr>
      </p:pic>
      <p:pic>
        <p:nvPicPr>
          <p:cNvPr id="62" name="图片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835" y="405260"/>
            <a:ext cx="716201" cy="716201"/>
          </a:xfrm>
          <a:prstGeom prst="rect">
            <a:avLst/>
          </a:prstGeom>
        </p:spPr>
      </p:pic>
      <p:pic>
        <p:nvPicPr>
          <p:cNvPr id="63"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6177" y="1620932"/>
            <a:ext cx="716201" cy="716201"/>
          </a:xfrm>
          <a:prstGeom prst="rect">
            <a:avLst/>
          </a:prstGeom>
        </p:spPr>
      </p:pic>
      <p:pic>
        <p:nvPicPr>
          <p:cNvPr id="64" name="图片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8830" y="4633226"/>
            <a:ext cx="716201" cy="716201"/>
          </a:xfrm>
          <a:prstGeom prst="rect">
            <a:avLst/>
          </a:prstGeom>
        </p:spPr>
      </p:pic>
      <p:pic>
        <p:nvPicPr>
          <p:cNvPr id="65" name="图片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5911" y="4618719"/>
            <a:ext cx="716201" cy="71620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7264" y="504000"/>
            <a:ext cx="5777473" cy="471365"/>
          </a:xfrm>
        </p:spPr>
        <p:txBody>
          <a:bodyPr/>
          <a:lstStyle/>
          <a:p>
            <a:r>
              <a:rPr lang="zh-CN" altLang="en-US" sz="3000" b="0" dirty="0">
                <a:solidFill>
                  <a:schemeClr val="bg1"/>
                </a:solidFill>
                <a:ea typeface="微软雅黑" panose="020B0503020204020204" pitchFamily="34" charset="-122"/>
              </a:rPr>
              <a:t>解放</a:t>
            </a:r>
            <a:r>
              <a:rPr lang="zh-CN" altLang="en-US" sz="3000" b="0" dirty="0" smtClean="0">
                <a:solidFill>
                  <a:schemeClr val="bg1"/>
                </a:solidFill>
                <a:ea typeface="微软雅黑" panose="020B0503020204020204" pitchFamily="34" charset="-122"/>
              </a:rPr>
              <a:t>号 （</a:t>
            </a:r>
            <a:r>
              <a:rPr lang="zh-CN" altLang="en-US" sz="3000" b="0" dirty="0">
                <a:solidFill>
                  <a:schemeClr val="bg1"/>
                </a:solidFill>
                <a:ea typeface="微软雅黑" panose="020B0503020204020204" pitchFamily="34" charset="-122"/>
              </a:rPr>
              <a:t>共享程序员经济</a:t>
            </a:r>
            <a:r>
              <a:rPr lang="zh-CN" altLang="en-US" sz="3000" b="0" dirty="0" smtClean="0">
                <a:solidFill>
                  <a:schemeClr val="bg1"/>
                </a:solidFill>
                <a:ea typeface="微软雅黑" panose="020B0503020204020204" pitchFamily="34" charset="-122"/>
              </a:rPr>
              <a:t>）</a:t>
            </a:r>
            <a:endParaRPr lang="en-US" sz="3000" b="0" dirty="0">
              <a:solidFill>
                <a:schemeClr val="bg1"/>
              </a:solidFill>
              <a:ea typeface="微软雅黑" panose="020B0503020204020204" pitchFamily="34" charset="-122"/>
            </a:endParaRPr>
          </a:p>
        </p:txBody>
      </p:sp>
      <p:sp>
        <p:nvSpPr>
          <p:cNvPr id="4" name="Slide Number Placeholder 3"/>
          <p:cNvSpPr>
            <a:spLocks noGrp="1"/>
          </p:cNvSpPr>
          <p:nvPr>
            <p:ph type="sldNum" sz="quarter" idx="4294967295"/>
          </p:nvPr>
        </p:nvSpPr>
        <p:spPr>
          <a:xfrm>
            <a:off x="11580813" y="6340475"/>
            <a:ext cx="611187" cy="366713"/>
          </a:xfrm>
        </p:spPr>
        <p:txBody>
          <a:bodyPr/>
          <a:lstStyle/>
          <a:p>
            <a:fld id="{C136B7D2-B98C-44FD-8D04-7EC62A564975}" type="slidenum">
              <a:rPr lang="en-US" smtClean="0">
                <a:ea typeface="微软雅黑" panose="020B0503020204020204" pitchFamily="34" charset="-122"/>
              </a:rPr>
            </a:fld>
            <a:endParaRPr lang="en-US" dirty="0">
              <a:ea typeface="微软雅黑" panose="020B0503020204020204" pitchFamily="34" charset="-122"/>
            </a:endParaRPr>
          </a:p>
        </p:txBody>
      </p:sp>
      <p:pic>
        <p:nvPicPr>
          <p:cNvPr id="42" name="image2.png" descr="未标题-1.png"/>
          <p:cNvPicPr/>
          <p:nvPr/>
        </p:nvPicPr>
        <p:blipFill>
          <a:blip r:embed="rId1" cstate="email"/>
          <a:stretch>
            <a:fillRect/>
          </a:stretch>
        </p:blipFill>
        <p:spPr>
          <a:xfrm>
            <a:off x="5510894" y="2757832"/>
            <a:ext cx="3098465" cy="1198073"/>
          </a:xfrm>
          <a:prstGeom prst="rect">
            <a:avLst/>
          </a:prstGeom>
          <a:ln w="12700">
            <a:miter lim="400000"/>
            <a:headEnd/>
            <a:tailEnd/>
          </a:ln>
        </p:spPr>
      </p:pic>
      <p:grpSp>
        <p:nvGrpSpPr>
          <p:cNvPr id="37" name="PA-888-888063-Building-478749"/>
          <p:cNvGrpSpPr/>
          <p:nvPr>
            <p:custDataLst>
              <p:tags r:id="rId2"/>
            </p:custDataLst>
          </p:nvPr>
        </p:nvGrpSpPr>
        <p:grpSpPr>
          <a:xfrm>
            <a:off x="2973205" y="1318025"/>
            <a:ext cx="1019442" cy="949136"/>
            <a:chOff x="9143151" y="12148452"/>
            <a:chExt cx="1524000" cy="1418897"/>
          </a:xfrm>
        </p:grpSpPr>
        <p:sp>
          <p:nvSpPr>
            <p:cNvPr id="38" name="PA-任意多边形 2221"/>
            <p:cNvSpPr/>
            <p:nvPr>
              <p:custDataLst>
                <p:tags r:id="rId3"/>
              </p:custDataLst>
            </p:nvPr>
          </p:nvSpPr>
          <p:spPr>
            <a:xfrm>
              <a:off x="9616116" y="12253556"/>
              <a:ext cx="578069" cy="1313793"/>
            </a:xfrm>
            <a:custGeom>
              <a:avLst/>
              <a:gdLst>
                <a:gd name="connsiteX0" fmla="*/ 849 w 578068"/>
                <a:gd name="connsiteY0" fmla="*/ 849 h 1313793"/>
                <a:gd name="connsiteX1" fmla="*/ 578918 w 578068"/>
                <a:gd name="connsiteY1" fmla="*/ 849 h 1313793"/>
                <a:gd name="connsiteX2" fmla="*/ 578918 w 578068"/>
                <a:gd name="connsiteY2" fmla="*/ 1314643 h 1313793"/>
                <a:gd name="connsiteX3" fmla="*/ 849 w 578068"/>
                <a:gd name="connsiteY3" fmla="*/ 1314643 h 1313793"/>
                <a:gd name="connsiteX4" fmla="*/ 849 w 578068"/>
                <a:gd name="connsiteY4" fmla="*/ 849 h 1313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68" h="1313793">
                  <a:moveTo>
                    <a:pt x="849" y="849"/>
                  </a:moveTo>
                  <a:lnTo>
                    <a:pt x="578918" y="849"/>
                  </a:lnTo>
                  <a:lnTo>
                    <a:pt x="578918" y="1314643"/>
                  </a:lnTo>
                  <a:lnTo>
                    <a:pt x="849" y="1314643"/>
                  </a:lnTo>
                  <a:lnTo>
                    <a:pt x="849" y="849"/>
                  </a:lnTo>
                  <a:close/>
                </a:path>
              </a:pathLst>
            </a:custGeom>
            <a:solidFill>
              <a:srgbClr val="FDBD40"/>
            </a:solidFill>
            <a:ln w="328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9" name="PA-任意多边形 2222"/>
            <p:cNvSpPr/>
            <p:nvPr>
              <p:custDataLst>
                <p:tags r:id="rId4"/>
              </p:custDataLst>
            </p:nvPr>
          </p:nvSpPr>
          <p:spPr>
            <a:xfrm>
              <a:off x="9826323" y="13252038"/>
              <a:ext cx="157655" cy="315310"/>
            </a:xfrm>
            <a:custGeom>
              <a:avLst/>
              <a:gdLst>
                <a:gd name="connsiteX0" fmla="*/ 849 w 157655"/>
                <a:gd name="connsiteY0" fmla="*/ 849 h 315310"/>
                <a:gd name="connsiteX1" fmla="*/ 158505 w 157655"/>
                <a:gd name="connsiteY1" fmla="*/ 849 h 315310"/>
                <a:gd name="connsiteX2" fmla="*/ 158505 w 157655"/>
                <a:gd name="connsiteY2" fmla="*/ 316160 h 315310"/>
                <a:gd name="connsiteX3" fmla="*/ 849 w 157655"/>
                <a:gd name="connsiteY3" fmla="*/ 316160 h 315310"/>
                <a:gd name="connsiteX4" fmla="*/ 849 w 157655"/>
                <a:gd name="connsiteY4" fmla="*/ 849 h 3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655" h="315310">
                  <a:moveTo>
                    <a:pt x="849" y="849"/>
                  </a:moveTo>
                  <a:lnTo>
                    <a:pt x="158505" y="849"/>
                  </a:lnTo>
                  <a:lnTo>
                    <a:pt x="158505" y="316160"/>
                  </a:lnTo>
                  <a:lnTo>
                    <a:pt x="849" y="316160"/>
                  </a:lnTo>
                  <a:lnTo>
                    <a:pt x="849" y="849"/>
                  </a:lnTo>
                  <a:close/>
                </a:path>
              </a:pathLst>
            </a:custGeom>
            <a:solidFill>
              <a:srgbClr val="5A6470"/>
            </a:solidFill>
            <a:ln w="328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40" name="PA-任意多边形 2223"/>
            <p:cNvSpPr/>
            <p:nvPr>
              <p:custDataLst>
                <p:tags r:id="rId5"/>
              </p:custDataLst>
            </p:nvPr>
          </p:nvSpPr>
          <p:spPr>
            <a:xfrm>
              <a:off x="9143151" y="12831625"/>
              <a:ext cx="472966" cy="683172"/>
            </a:xfrm>
            <a:custGeom>
              <a:avLst/>
              <a:gdLst>
                <a:gd name="connsiteX0" fmla="*/ 849 w 472965"/>
                <a:gd name="connsiteY0" fmla="*/ 849 h 683172"/>
                <a:gd name="connsiteX1" fmla="*/ 473815 w 472965"/>
                <a:gd name="connsiteY1" fmla="*/ 849 h 683172"/>
                <a:gd name="connsiteX2" fmla="*/ 473815 w 472965"/>
                <a:gd name="connsiteY2" fmla="*/ 684022 h 683172"/>
                <a:gd name="connsiteX3" fmla="*/ 849 w 472965"/>
                <a:gd name="connsiteY3" fmla="*/ 684022 h 683172"/>
                <a:gd name="connsiteX4" fmla="*/ 849 w 472965"/>
                <a:gd name="connsiteY4" fmla="*/ 849 h 683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965" h="683172">
                  <a:moveTo>
                    <a:pt x="849" y="849"/>
                  </a:moveTo>
                  <a:lnTo>
                    <a:pt x="473815" y="849"/>
                  </a:lnTo>
                  <a:lnTo>
                    <a:pt x="473815" y="684022"/>
                  </a:lnTo>
                  <a:lnTo>
                    <a:pt x="849" y="684022"/>
                  </a:lnTo>
                  <a:lnTo>
                    <a:pt x="849" y="849"/>
                  </a:lnTo>
                  <a:close/>
                </a:path>
              </a:pathLst>
            </a:custGeom>
            <a:solidFill>
              <a:srgbClr val="A7C6D3"/>
            </a:solidFill>
            <a:ln w="328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41" name="PA-任意多边形 2224"/>
            <p:cNvSpPr/>
            <p:nvPr>
              <p:custDataLst>
                <p:tags r:id="rId6"/>
              </p:custDataLst>
            </p:nvPr>
          </p:nvSpPr>
          <p:spPr>
            <a:xfrm>
              <a:off x="9195702" y="12516314"/>
              <a:ext cx="315310" cy="315310"/>
            </a:xfrm>
            <a:custGeom>
              <a:avLst/>
              <a:gdLst>
                <a:gd name="connsiteX0" fmla="*/ 849 w 315310"/>
                <a:gd name="connsiteY0" fmla="*/ 849 h 315310"/>
                <a:gd name="connsiteX1" fmla="*/ 316160 w 315310"/>
                <a:gd name="connsiteY1" fmla="*/ 849 h 315310"/>
                <a:gd name="connsiteX2" fmla="*/ 316160 w 315310"/>
                <a:gd name="connsiteY2" fmla="*/ 316160 h 315310"/>
                <a:gd name="connsiteX3" fmla="*/ 849 w 315310"/>
                <a:gd name="connsiteY3" fmla="*/ 316160 h 315310"/>
                <a:gd name="connsiteX4" fmla="*/ 849 w 315310"/>
                <a:gd name="connsiteY4" fmla="*/ 849 h 3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310" h="315310">
                  <a:moveTo>
                    <a:pt x="849" y="849"/>
                  </a:moveTo>
                  <a:lnTo>
                    <a:pt x="316160" y="849"/>
                  </a:lnTo>
                  <a:lnTo>
                    <a:pt x="316160" y="316160"/>
                  </a:lnTo>
                  <a:lnTo>
                    <a:pt x="849" y="316160"/>
                  </a:lnTo>
                  <a:lnTo>
                    <a:pt x="849" y="849"/>
                  </a:lnTo>
                  <a:close/>
                </a:path>
              </a:pathLst>
            </a:custGeom>
            <a:solidFill>
              <a:srgbClr val="CFDFE8"/>
            </a:solidFill>
            <a:ln w="328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43" name="PA-任意多边形 2225"/>
            <p:cNvSpPr/>
            <p:nvPr>
              <p:custDataLst>
                <p:tags r:id="rId7"/>
              </p:custDataLst>
            </p:nvPr>
          </p:nvSpPr>
          <p:spPr>
            <a:xfrm>
              <a:off x="9248254" y="12332383"/>
              <a:ext cx="210207" cy="183931"/>
            </a:xfrm>
            <a:custGeom>
              <a:avLst/>
              <a:gdLst>
                <a:gd name="connsiteX0" fmla="*/ 849 w 210206"/>
                <a:gd name="connsiteY0" fmla="*/ 849 h 183931"/>
                <a:gd name="connsiteX1" fmla="*/ 211056 w 210206"/>
                <a:gd name="connsiteY1" fmla="*/ 849 h 183931"/>
                <a:gd name="connsiteX2" fmla="*/ 211056 w 210206"/>
                <a:gd name="connsiteY2" fmla="*/ 184780 h 183931"/>
                <a:gd name="connsiteX3" fmla="*/ 849 w 210206"/>
                <a:gd name="connsiteY3" fmla="*/ 184780 h 183931"/>
                <a:gd name="connsiteX4" fmla="*/ 849 w 210206"/>
                <a:gd name="connsiteY4" fmla="*/ 849 h 18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06" h="183931">
                  <a:moveTo>
                    <a:pt x="849" y="849"/>
                  </a:moveTo>
                  <a:lnTo>
                    <a:pt x="211056" y="849"/>
                  </a:lnTo>
                  <a:lnTo>
                    <a:pt x="211056" y="184780"/>
                  </a:lnTo>
                  <a:lnTo>
                    <a:pt x="849" y="184780"/>
                  </a:lnTo>
                  <a:lnTo>
                    <a:pt x="849" y="849"/>
                  </a:lnTo>
                  <a:close/>
                </a:path>
              </a:pathLst>
            </a:custGeom>
            <a:solidFill>
              <a:srgbClr val="A7C6D3"/>
            </a:solidFill>
            <a:ln w="328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44" name="PA-任意多边形 2226"/>
            <p:cNvSpPr/>
            <p:nvPr>
              <p:custDataLst>
                <p:tags r:id="rId8"/>
              </p:custDataLst>
            </p:nvPr>
          </p:nvSpPr>
          <p:spPr>
            <a:xfrm>
              <a:off x="9327082" y="12148452"/>
              <a:ext cx="52552" cy="183931"/>
            </a:xfrm>
            <a:custGeom>
              <a:avLst/>
              <a:gdLst>
                <a:gd name="connsiteX0" fmla="*/ 849 w 52551"/>
                <a:gd name="connsiteY0" fmla="*/ 849 h 183931"/>
                <a:gd name="connsiteX1" fmla="*/ 53401 w 52551"/>
                <a:gd name="connsiteY1" fmla="*/ 849 h 183931"/>
                <a:gd name="connsiteX2" fmla="*/ 53401 w 52551"/>
                <a:gd name="connsiteY2" fmla="*/ 184780 h 183931"/>
                <a:gd name="connsiteX3" fmla="*/ 849 w 52551"/>
                <a:gd name="connsiteY3" fmla="*/ 184780 h 183931"/>
                <a:gd name="connsiteX4" fmla="*/ 849 w 52551"/>
                <a:gd name="connsiteY4" fmla="*/ 849 h 18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51" h="183931">
                  <a:moveTo>
                    <a:pt x="849" y="849"/>
                  </a:moveTo>
                  <a:lnTo>
                    <a:pt x="53401" y="849"/>
                  </a:lnTo>
                  <a:lnTo>
                    <a:pt x="53401" y="184780"/>
                  </a:lnTo>
                  <a:lnTo>
                    <a:pt x="849" y="184780"/>
                  </a:lnTo>
                  <a:lnTo>
                    <a:pt x="849" y="849"/>
                  </a:lnTo>
                  <a:close/>
                </a:path>
              </a:pathLst>
            </a:custGeom>
            <a:solidFill>
              <a:srgbClr val="5A6470"/>
            </a:solidFill>
            <a:ln w="328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45" name="PA-任意多边形 2227"/>
            <p:cNvSpPr/>
            <p:nvPr>
              <p:custDataLst>
                <p:tags r:id="rId9"/>
              </p:custDataLst>
            </p:nvPr>
          </p:nvSpPr>
          <p:spPr>
            <a:xfrm>
              <a:off x="10194185" y="12831625"/>
              <a:ext cx="472966" cy="683172"/>
            </a:xfrm>
            <a:custGeom>
              <a:avLst/>
              <a:gdLst>
                <a:gd name="connsiteX0" fmla="*/ 849 w 472965"/>
                <a:gd name="connsiteY0" fmla="*/ 849 h 683172"/>
                <a:gd name="connsiteX1" fmla="*/ 473815 w 472965"/>
                <a:gd name="connsiteY1" fmla="*/ 849 h 683172"/>
                <a:gd name="connsiteX2" fmla="*/ 473815 w 472965"/>
                <a:gd name="connsiteY2" fmla="*/ 684022 h 683172"/>
                <a:gd name="connsiteX3" fmla="*/ 849 w 472965"/>
                <a:gd name="connsiteY3" fmla="*/ 684022 h 683172"/>
                <a:gd name="connsiteX4" fmla="*/ 849 w 472965"/>
                <a:gd name="connsiteY4" fmla="*/ 849 h 683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965" h="683172">
                  <a:moveTo>
                    <a:pt x="849" y="849"/>
                  </a:moveTo>
                  <a:lnTo>
                    <a:pt x="473815" y="849"/>
                  </a:lnTo>
                  <a:lnTo>
                    <a:pt x="473815" y="684022"/>
                  </a:lnTo>
                  <a:lnTo>
                    <a:pt x="849" y="684022"/>
                  </a:lnTo>
                  <a:lnTo>
                    <a:pt x="849" y="849"/>
                  </a:lnTo>
                  <a:close/>
                </a:path>
              </a:pathLst>
            </a:custGeom>
            <a:solidFill>
              <a:srgbClr val="E9686A"/>
            </a:solidFill>
            <a:ln w="328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46" name="PA-任意多边形 2228"/>
            <p:cNvSpPr/>
            <p:nvPr>
              <p:custDataLst>
                <p:tags r:id="rId10"/>
              </p:custDataLst>
            </p:nvPr>
          </p:nvSpPr>
          <p:spPr>
            <a:xfrm>
              <a:off x="10299288" y="12332383"/>
              <a:ext cx="315310" cy="499241"/>
            </a:xfrm>
            <a:custGeom>
              <a:avLst/>
              <a:gdLst>
                <a:gd name="connsiteX0" fmla="*/ 316160 w 315310"/>
                <a:gd name="connsiteY0" fmla="*/ 500091 h 499241"/>
                <a:gd name="connsiteX1" fmla="*/ 849 w 315310"/>
                <a:gd name="connsiteY1" fmla="*/ 500091 h 499241"/>
                <a:gd name="connsiteX2" fmla="*/ 849 w 315310"/>
                <a:gd name="connsiteY2" fmla="*/ 849 h 499241"/>
                <a:gd name="connsiteX3" fmla="*/ 316160 w 315310"/>
                <a:gd name="connsiteY3" fmla="*/ 105953 h 499241"/>
                <a:gd name="connsiteX4" fmla="*/ 316160 w 315310"/>
                <a:gd name="connsiteY4" fmla="*/ 500091 h 49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310" h="499241">
                  <a:moveTo>
                    <a:pt x="316160" y="500091"/>
                  </a:moveTo>
                  <a:lnTo>
                    <a:pt x="849" y="500091"/>
                  </a:lnTo>
                  <a:lnTo>
                    <a:pt x="849" y="849"/>
                  </a:lnTo>
                  <a:lnTo>
                    <a:pt x="316160" y="105953"/>
                  </a:lnTo>
                  <a:lnTo>
                    <a:pt x="316160" y="500091"/>
                  </a:lnTo>
                  <a:close/>
                </a:path>
              </a:pathLst>
            </a:custGeom>
            <a:solidFill>
              <a:srgbClr val="F98C96"/>
            </a:solidFill>
            <a:ln w="328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47" name="PA-任意多边形 2229"/>
            <p:cNvSpPr/>
            <p:nvPr>
              <p:custDataLst>
                <p:tags r:id="rId11"/>
              </p:custDataLst>
            </p:nvPr>
          </p:nvSpPr>
          <p:spPr>
            <a:xfrm>
              <a:off x="10376502" y="12488425"/>
              <a:ext cx="55836" cy="344871"/>
            </a:xfrm>
            <a:custGeom>
              <a:avLst/>
              <a:gdLst>
                <a:gd name="connsiteX0" fmla="*/ 2463 w 55836"/>
                <a:gd name="connsiteY0" fmla="*/ 2463 h 344870"/>
                <a:gd name="connsiteX1" fmla="*/ 55015 w 55836"/>
                <a:gd name="connsiteY1" fmla="*/ 2463 h 344870"/>
                <a:gd name="connsiteX2" fmla="*/ 55015 w 55836"/>
                <a:gd name="connsiteY2" fmla="*/ 344050 h 344870"/>
                <a:gd name="connsiteX3" fmla="*/ 2463 w 55836"/>
                <a:gd name="connsiteY3" fmla="*/ 344050 h 344870"/>
                <a:gd name="connsiteX4" fmla="*/ 2463 w 55836"/>
                <a:gd name="connsiteY4" fmla="*/ 2463 h 344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6" h="344870">
                  <a:moveTo>
                    <a:pt x="2463" y="2463"/>
                  </a:moveTo>
                  <a:lnTo>
                    <a:pt x="55015" y="2463"/>
                  </a:lnTo>
                  <a:lnTo>
                    <a:pt x="55015" y="344050"/>
                  </a:lnTo>
                  <a:lnTo>
                    <a:pt x="2463" y="344050"/>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48" name="PA-任意多边形 2230"/>
            <p:cNvSpPr/>
            <p:nvPr>
              <p:custDataLst>
                <p:tags r:id="rId12"/>
              </p:custDataLst>
            </p:nvPr>
          </p:nvSpPr>
          <p:spPr>
            <a:xfrm>
              <a:off x="10481606" y="12488425"/>
              <a:ext cx="55836" cy="344871"/>
            </a:xfrm>
            <a:custGeom>
              <a:avLst/>
              <a:gdLst>
                <a:gd name="connsiteX0" fmla="*/ 2463 w 55836"/>
                <a:gd name="connsiteY0" fmla="*/ 2463 h 344870"/>
                <a:gd name="connsiteX1" fmla="*/ 55015 w 55836"/>
                <a:gd name="connsiteY1" fmla="*/ 2463 h 344870"/>
                <a:gd name="connsiteX2" fmla="*/ 55015 w 55836"/>
                <a:gd name="connsiteY2" fmla="*/ 344050 h 344870"/>
                <a:gd name="connsiteX3" fmla="*/ 2463 w 55836"/>
                <a:gd name="connsiteY3" fmla="*/ 344050 h 344870"/>
                <a:gd name="connsiteX4" fmla="*/ 2463 w 55836"/>
                <a:gd name="connsiteY4" fmla="*/ 2463 h 344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6" h="344870">
                  <a:moveTo>
                    <a:pt x="2463" y="2463"/>
                  </a:moveTo>
                  <a:lnTo>
                    <a:pt x="55015" y="2463"/>
                  </a:lnTo>
                  <a:lnTo>
                    <a:pt x="55015" y="344050"/>
                  </a:lnTo>
                  <a:lnTo>
                    <a:pt x="2463" y="344050"/>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49" name="PA-任意多边形 2231"/>
            <p:cNvSpPr/>
            <p:nvPr>
              <p:custDataLst>
                <p:tags r:id="rId13"/>
              </p:custDataLst>
            </p:nvPr>
          </p:nvSpPr>
          <p:spPr>
            <a:xfrm>
              <a:off x="9220364" y="12908838"/>
              <a:ext cx="318595" cy="55836"/>
            </a:xfrm>
            <a:custGeom>
              <a:avLst/>
              <a:gdLst>
                <a:gd name="connsiteX0" fmla="*/ 2463 w 318594"/>
                <a:gd name="connsiteY0" fmla="*/ 2463 h 55836"/>
                <a:gd name="connsiteX1" fmla="*/ 317774 w 318594"/>
                <a:gd name="connsiteY1" fmla="*/ 2463 h 55836"/>
                <a:gd name="connsiteX2" fmla="*/ 317774 w 318594"/>
                <a:gd name="connsiteY2" fmla="*/ 55015 h 55836"/>
                <a:gd name="connsiteX3" fmla="*/ 2463 w 318594"/>
                <a:gd name="connsiteY3" fmla="*/ 55015 h 55836"/>
                <a:gd name="connsiteX4" fmla="*/ 2463 w 318594"/>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94" h="55836">
                  <a:moveTo>
                    <a:pt x="2463" y="2463"/>
                  </a:moveTo>
                  <a:lnTo>
                    <a:pt x="317774" y="2463"/>
                  </a:lnTo>
                  <a:lnTo>
                    <a:pt x="317774"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0" name="PA-任意多边形 2232"/>
            <p:cNvSpPr/>
            <p:nvPr>
              <p:custDataLst>
                <p:tags r:id="rId14"/>
              </p:custDataLst>
            </p:nvPr>
          </p:nvSpPr>
          <p:spPr>
            <a:xfrm>
              <a:off x="9220364" y="13013942"/>
              <a:ext cx="318595" cy="55836"/>
            </a:xfrm>
            <a:custGeom>
              <a:avLst/>
              <a:gdLst>
                <a:gd name="connsiteX0" fmla="*/ 2463 w 318594"/>
                <a:gd name="connsiteY0" fmla="*/ 2463 h 55836"/>
                <a:gd name="connsiteX1" fmla="*/ 317774 w 318594"/>
                <a:gd name="connsiteY1" fmla="*/ 2463 h 55836"/>
                <a:gd name="connsiteX2" fmla="*/ 317774 w 318594"/>
                <a:gd name="connsiteY2" fmla="*/ 55015 h 55836"/>
                <a:gd name="connsiteX3" fmla="*/ 2463 w 318594"/>
                <a:gd name="connsiteY3" fmla="*/ 55015 h 55836"/>
                <a:gd name="connsiteX4" fmla="*/ 2463 w 318594"/>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94" h="55836">
                  <a:moveTo>
                    <a:pt x="2463" y="2463"/>
                  </a:moveTo>
                  <a:lnTo>
                    <a:pt x="317774" y="2463"/>
                  </a:lnTo>
                  <a:lnTo>
                    <a:pt x="317774"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 name="PA-任意多边形 2233"/>
            <p:cNvSpPr/>
            <p:nvPr>
              <p:custDataLst>
                <p:tags r:id="rId15"/>
              </p:custDataLst>
            </p:nvPr>
          </p:nvSpPr>
          <p:spPr>
            <a:xfrm>
              <a:off x="9220364" y="13119045"/>
              <a:ext cx="318595" cy="55836"/>
            </a:xfrm>
            <a:custGeom>
              <a:avLst/>
              <a:gdLst>
                <a:gd name="connsiteX0" fmla="*/ 2463 w 318594"/>
                <a:gd name="connsiteY0" fmla="*/ 2463 h 55836"/>
                <a:gd name="connsiteX1" fmla="*/ 317774 w 318594"/>
                <a:gd name="connsiteY1" fmla="*/ 2463 h 55836"/>
                <a:gd name="connsiteX2" fmla="*/ 317774 w 318594"/>
                <a:gd name="connsiteY2" fmla="*/ 55015 h 55836"/>
                <a:gd name="connsiteX3" fmla="*/ 2463 w 318594"/>
                <a:gd name="connsiteY3" fmla="*/ 55015 h 55836"/>
                <a:gd name="connsiteX4" fmla="*/ 2463 w 318594"/>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94" h="55836">
                  <a:moveTo>
                    <a:pt x="2463" y="2463"/>
                  </a:moveTo>
                  <a:lnTo>
                    <a:pt x="317774" y="2463"/>
                  </a:lnTo>
                  <a:lnTo>
                    <a:pt x="317774"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 name="PA-任意多边形 2234"/>
            <p:cNvSpPr/>
            <p:nvPr>
              <p:custDataLst>
                <p:tags r:id="rId16"/>
              </p:custDataLst>
            </p:nvPr>
          </p:nvSpPr>
          <p:spPr>
            <a:xfrm>
              <a:off x="9220364" y="13224149"/>
              <a:ext cx="318595" cy="55836"/>
            </a:xfrm>
            <a:custGeom>
              <a:avLst/>
              <a:gdLst>
                <a:gd name="connsiteX0" fmla="*/ 2463 w 318594"/>
                <a:gd name="connsiteY0" fmla="*/ 2463 h 55836"/>
                <a:gd name="connsiteX1" fmla="*/ 317774 w 318594"/>
                <a:gd name="connsiteY1" fmla="*/ 2463 h 55836"/>
                <a:gd name="connsiteX2" fmla="*/ 317774 w 318594"/>
                <a:gd name="connsiteY2" fmla="*/ 55015 h 55836"/>
                <a:gd name="connsiteX3" fmla="*/ 2463 w 318594"/>
                <a:gd name="connsiteY3" fmla="*/ 55015 h 55836"/>
                <a:gd name="connsiteX4" fmla="*/ 2463 w 318594"/>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94" h="55836">
                  <a:moveTo>
                    <a:pt x="2463" y="2463"/>
                  </a:moveTo>
                  <a:lnTo>
                    <a:pt x="317774" y="2463"/>
                  </a:lnTo>
                  <a:lnTo>
                    <a:pt x="317774"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 name="PA-任意多边形 2235"/>
            <p:cNvSpPr/>
            <p:nvPr>
              <p:custDataLst>
                <p:tags r:id="rId17"/>
              </p:custDataLst>
            </p:nvPr>
          </p:nvSpPr>
          <p:spPr>
            <a:xfrm>
              <a:off x="9745881" y="12409597"/>
              <a:ext cx="108388" cy="108388"/>
            </a:xfrm>
            <a:custGeom>
              <a:avLst/>
              <a:gdLst>
                <a:gd name="connsiteX0" fmla="*/ 2463 w 108387"/>
                <a:gd name="connsiteY0" fmla="*/ 2463 h 108387"/>
                <a:gd name="connsiteX1" fmla="*/ 107567 w 108387"/>
                <a:gd name="connsiteY1" fmla="*/ 2463 h 108387"/>
                <a:gd name="connsiteX2" fmla="*/ 107567 w 108387"/>
                <a:gd name="connsiteY2" fmla="*/ 107567 h 108387"/>
                <a:gd name="connsiteX3" fmla="*/ 2463 w 108387"/>
                <a:gd name="connsiteY3" fmla="*/ 107567 h 108387"/>
                <a:gd name="connsiteX4" fmla="*/ 2463 w 108387"/>
                <a:gd name="connsiteY4" fmla="*/ 2463 h 10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108387">
                  <a:moveTo>
                    <a:pt x="2463" y="2463"/>
                  </a:moveTo>
                  <a:lnTo>
                    <a:pt x="107567" y="2463"/>
                  </a:lnTo>
                  <a:lnTo>
                    <a:pt x="107567" y="107567"/>
                  </a:lnTo>
                  <a:lnTo>
                    <a:pt x="2463" y="107567"/>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4" name="PA-任意多边形 2236"/>
            <p:cNvSpPr/>
            <p:nvPr>
              <p:custDataLst>
                <p:tags r:id="rId18"/>
              </p:custDataLst>
            </p:nvPr>
          </p:nvSpPr>
          <p:spPr>
            <a:xfrm>
              <a:off x="9956088" y="12409597"/>
              <a:ext cx="108388" cy="108388"/>
            </a:xfrm>
            <a:custGeom>
              <a:avLst/>
              <a:gdLst>
                <a:gd name="connsiteX0" fmla="*/ 2463 w 108387"/>
                <a:gd name="connsiteY0" fmla="*/ 2463 h 108387"/>
                <a:gd name="connsiteX1" fmla="*/ 107567 w 108387"/>
                <a:gd name="connsiteY1" fmla="*/ 2463 h 108387"/>
                <a:gd name="connsiteX2" fmla="*/ 107567 w 108387"/>
                <a:gd name="connsiteY2" fmla="*/ 107567 h 108387"/>
                <a:gd name="connsiteX3" fmla="*/ 2463 w 108387"/>
                <a:gd name="connsiteY3" fmla="*/ 107567 h 108387"/>
                <a:gd name="connsiteX4" fmla="*/ 2463 w 108387"/>
                <a:gd name="connsiteY4" fmla="*/ 2463 h 10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108387">
                  <a:moveTo>
                    <a:pt x="2463" y="2463"/>
                  </a:moveTo>
                  <a:lnTo>
                    <a:pt x="107567" y="2463"/>
                  </a:lnTo>
                  <a:lnTo>
                    <a:pt x="107567" y="107567"/>
                  </a:lnTo>
                  <a:lnTo>
                    <a:pt x="2463" y="107567"/>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5" name="PA-任意多边形 2237"/>
            <p:cNvSpPr/>
            <p:nvPr>
              <p:custDataLst>
                <p:tags r:id="rId19"/>
              </p:custDataLst>
            </p:nvPr>
          </p:nvSpPr>
          <p:spPr>
            <a:xfrm>
              <a:off x="9745881" y="12619804"/>
              <a:ext cx="108388" cy="108388"/>
            </a:xfrm>
            <a:custGeom>
              <a:avLst/>
              <a:gdLst>
                <a:gd name="connsiteX0" fmla="*/ 2463 w 108387"/>
                <a:gd name="connsiteY0" fmla="*/ 2463 h 108387"/>
                <a:gd name="connsiteX1" fmla="*/ 107567 w 108387"/>
                <a:gd name="connsiteY1" fmla="*/ 2463 h 108387"/>
                <a:gd name="connsiteX2" fmla="*/ 107567 w 108387"/>
                <a:gd name="connsiteY2" fmla="*/ 107567 h 108387"/>
                <a:gd name="connsiteX3" fmla="*/ 2463 w 108387"/>
                <a:gd name="connsiteY3" fmla="*/ 107567 h 108387"/>
                <a:gd name="connsiteX4" fmla="*/ 2463 w 108387"/>
                <a:gd name="connsiteY4" fmla="*/ 2463 h 10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108387">
                  <a:moveTo>
                    <a:pt x="2463" y="2463"/>
                  </a:moveTo>
                  <a:lnTo>
                    <a:pt x="107567" y="2463"/>
                  </a:lnTo>
                  <a:lnTo>
                    <a:pt x="107567" y="107567"/>
                  </a:lnTo>
                  <a:lnTo>
                    <a:pt x="2463" y="107567"/>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6" name="PA-任意多边形 2238"/>
            <p:cNvSpPr/>
            <p:nvPr>
              <p:custDataLst>
                <p:tags r:id="rId20"/>
              </p:custDataLst>
            </p:nvPr>
          </p:nvSpPr>
          <p:spPr>
            <a:xfrm>
              <a:off x="9956088" y="12619804"/>
              <a:ext cx="108388" cy="108388"/>
            </a:xfrm>
            <a:custGeom>
              <a:avLst/>
              <a:gdLst>
                <a:gd name="connsiteX0" fmla="*/ 2463 w 108387"/>
                <a:gd name="connsiteY0" fmla="*/ 2463 h 108387"/>
                <a:gd name="connsiteX1" fmla="*/ 107567 w 108387"/>
                <a:gd name="connsiteY1" fmla="*/ 2463 h 108387"/>
                <a:gd name="connsiteX2" fmla="*/ 107567 w 108387"/>
                <a:gd name="connsiteY2" fmla="*/ 107567 h 108387"/>
                <a:gd name="connsiteX3" fmla="*/ 2463 w 108387"/>
                <a:gd name="connsiteY3" fmla="*/ 107567 h 108387"/>
                <a:gd name="connsiteX4" fmla="*/ 2463 w 108387"/>
                <a:gd name="connsiteY4" fmla="*/ 2463 h 10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108387">
                  <a:moveTo>
                    <a:pt x="2463" y="2463"/>
                  </a:moveTo>
                  <a:lnTo>
                    <a:pt x="107567" y="2463"/>
                  </a:lnTo>
                  <a:lnTo>
                    <a:pt x="107567" y="107567"/>
                  </a:lnTo>
                  <a:lnTo>
                    <a:pt x="2463" y="107567"/>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7" name="PA-任意多边形 2239"/>
            <p:cNvSpPr/>
            <p:nvPr>
              <p:custDataLst>
                <p:tags r:id="rId21"/>
              </p:custDataLst>
            </p:nvPr>
          </p:nvSpPr>
          <p:spPr>
            <a:xfrm>
              <a:off x="9745881" y="12830011"/>
              <a:ext cx="108388" cy="108388"/>
            </a:xfrm>
            <a:custGeom>
              <a:avLst/>
              <a:gdLst>
                <a:gd name="connsiteX0" fmla="*/ 2463 w 108387"/>
                <a:gd name="connsiteY0" fmla="*/ 2463 h 108387"/>
                <a:gd name="connsiteX1" fmla="*/ 107567 w 108387"/>
                <a:gd name="connsiteY1" fmla="*/ 2463 h 108387"/>
                <a:gd name="connsiteX2" fmla="*/ 107567 w 108387"/>
                <a:gd name="connsiteY2" fmla="*/ 107567 h 108387"/>
                <a:gd name="connsiteX3" fmla="*/ 2463 w 108387"/>
                <a:gd name="connsiteY3" fmla="*/ 107567 h 108387"/>
                <a:gd name="connsiteX4" fmla="*/ 2463 w 108387"/>
                <a:gd name="connsiteY4" fmla="*/ 2463 h 10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108387">
                  <a:moveTo>
                    <a:pt x="2463" y="2463"/>
                  </a:moveTo>
                  <a:lnTo>
                    <a:pt x="107567" y="2463"/>
                  </a:lnTo>
                  <a:lnTo>
                    <a:pt x="107567" y="107567"/>
                  </a:lnTo>
                  <a:lnTo>
                    <a:pt x="2463" y="107567"/>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8" name="PA-任意多边形 2240"/>
            <p:cNvSpPr/>
            <p:nvPr>
              <p:custDataLst>
                <p:tags r:id="rId22"/>
              </p:custDataLst>
            </p:nvPr>
          </p:nvSpPr>
          <p:spPr>
            <a:xfrm>
              <a:off x="9956088" y="12830011"/>
              <a:ext cx="108388" cy="108388"/>
            </a:xfrm>
            <a:custGeom>
              <a:avLst/>
              <a:gdLst>
                <a:gd name="connsiteX0" fmla="*/ 2463 w 108387"/>
                <a:gd name="connsiteY0" fmla="*/ 2463 h 108387"/>
                <a:gd name="connsiteX1" fmla="*/ 107567 w 108387"/>
                <a:gd name="connsiteY1" fmla="*/ 2463 h 108387"/>
                <a:gd name="connsiteX2" fmla="*/ 107567 w 108387"/>
                <a:gd name="connsiteY2" fmla="*/ 107567 h 108387"/>
                <a:gd name="connsiteX3" fmla="*/ 2463 w 108387"/>
                <a:gd name="connsiteY3" fmla="*/ 107567 h 108387"/>
                <a:gd name="connsiteX4" fmla="*/ 2463 w 108387"/>
                <a:gd name="connsiteY4" fmla="*/ 2463 h 10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108387">
                  <a:moveTo>
                    <a:pt x="2463" y="2463"/>
                  </a:moveTo>
                  <a:lnTo>
                    <a:pt x="107567" y="2463"/>
                  </a:lnTo>
                  <a:lnTo>
                    <a:pt x="107567" y="107567"/>
                  </a:lnTo>
                  <a:lnTo>
                    <a:pt x="2463" y="107567"/>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9" name="PA-任意多边形 2241"/>
            <p:cNvSpPr/>
            <p:nvPr>
              <p:custDataLst>
                <p:tags r:id="rId23"/>
              </p:custDataLst>
            </p:nvPr>
          </p:nvSpPr>
          <p:spPr>
            <a:xfrm>
              <a:off x="9745881" y="13040218"/>
              <a:ext cx="108388" cy="108388"/>
            </a:xfrm>
            <a:custGeom>
              <a:avLst/>
              <a:gdLst>
                <a:gd name="connsiteX0" fmla="*/ 2463 w 108387"/>
                <a:gd name="connsiteY0" fmla="*/ 2463 h 108387"/>
                <a:gd name="connsiteX1" fmla="*/ 107567 w 108387"/>
                <a:gd name="connsiteY1" fmla="*/ 2463 h 108387"/>
                <a:gd name="connsiteX2" fmla="*/ 107567 w 108387"/>
                <a:gd name="connsiteY2" fmla="*/ 107567 h 108387"/>
                <a:gd name="connsiteX3" fmla="*/ 2463 w 108387"/>
                <a:gd name="connsiteY3" fmla="*/ 107567 h 108387"/>
                <a:gd name="connsiteX4" fmla="*/ 2463 w 108387"/>
                <a:gd name="connsiteY4" fmla="*/ 2463 h 10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108387">
                  <a:moveTo>
                    <a:pt x="2463" y="2463"/>
                  </a:moveTo>
                  <a:lnTo>
                    <a:pt x="107567" y="2463"/>
                  </a:lnTo>
                  <a:lnTo>
                    <a:pt x="107567" y="107567"/>
                  </a:lnTo>
                  <a:lnTo>
                    <a:pt x="2463" y="107567"/>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0" name="PA-任意多边形 2242"/>
            <p:cNvSpPr/>
            <p:nvPr>
              <p:custDataLst>
                <p:tags r:id="rId24"/>
              </p:custDataLst>
            </p:nvPr>
          </p:nvSpPr>
          <p:spPr>
            <a:xfrm>
              <a:off x="9956088" y="13040218"/>
              <a:ext cx="108388" cy="108388"/>
            </a:xfrm>
            <a:custGeom>
              <a:avLst/>
              <a:gdLst>
                <a:gd name="connsiteX0" fmla="*/ 2463 w 108387"/>
                <a:gd name="connsiteY0" fmla="*/ 2463 h 108387"/>
                <a:gd name="connsiteX1" fmla="*/ 107567 w 108387"/>
                <a:gd name="connsiteY1" fmla="*/ 2463 h 108387"/>
                <a:gd name="connsiteX2" fmla="*/ 107567 w 108387"/>
                <a:gd name="connsiteY2" fmla="*/ 107567 h 108387"/>
                <a:gd name="connsiteX3" fmla="*/ 2463 w 108387"/>
                <a:gd name="connsiteY3" fmla="*/ 107567 h 108387"/>
                <a:gd name="connsiteX4" fmla="*/ 2463 w 108387"/>
                <a:gd name="connsiteY4" fmla="*/ 2463 h 10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108387">
                  <a:moveTo>
                    <a:pt x="2463" y="2463"/>
                  </a:moveTo>
                  <a:lnTo>
                    <a:pt x="107567" y="2463"/>
                  </a:lnTo>
                  <a:lnTo>
                    <a:pt x="107567" y="107567"/>
                  </a:lnTo>
                  <a:lnTo>
                    <a:pt x="2463" y="107567"/>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1" name="PA-任意多边形 2243"/>
            <p:cNvSpPr/>
            <p:nvPr>
              <p:custDataLst>
                <p:tags r:id="rId25"/>
              </p:custDataLst>
            </p:nvPr>
          </p:nvSpPr>
          <p:spPr>
            <a:xfrm>
              <a:off x="10350226" y="13355528"/>
              <a:ext cx="160940" cy="160940"/>
            </a:xfrm>
            <a:custGeom>
              <a:avLst/>
              <a:gdLst>
                <a:gd name="connsiteX0" fmla="*/ 2463 w 160939"/>
                <a:gd name="connsiteY0" fmla="*/ 2463 h 160939"/>
                <a:gd name="connsiteX1" fmla="*/ 160119 w 160939"/>
                <a:gd name="connsiteY1" fmla="*/ 2463 h 160939"/>
                <a:gd name="connsiteX2" fmla="*/ 160119 w 160939"/>
                <a:gd name="connsiteY2" fmla="*/ 160119 h 160939"/>
                <a:gd name="connsiteX3" fmla="*/ 2463 w 160939"/>
                <a:gd name="connsiteY3" fmla="*/ 160119 h 160939"/>
                <a:gd name="connsiteX4" fmla="*/ 2463 w 160939"/>
                <a:gd name="connsiteY4" fmla="*/ 2463 h 16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39" h="160939">
                  <a:moveTo>
                    <a:pt x="2463" y="2463"/>
                  </a:moveTo>
                  <a:lnTo>
                    <a:pt x="160119" y="2463"/>
                  </a:lnTo>
                  <a:lnTo>
                    <a:pt x="160119" y="160119"/>
                  </a:lnTo>
                  <a:lnTo>
                    <a:pt x="2463" y="160119"/>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2" name="PA-任意多边形 2244"/>
            <p:cNvSpPr/>
            <p:nvPr>
              <p:custDataLst>
                <p:tags r:id="rId26"/>
              </p:custDataLst>
            </p:nvPr>
          </p:nvSpPr>
          <p:spPr>
            <a:xfrm>
              <a:off x="10271399" y="12908838"/>
              <a:ext cx="55836" cy="55836"/>
            </a:xfrm>
            <a:custGeom>
              <a:avLst/>
              <a:gdLst>
                <a:gd name="connsiteX0" fmla="*/ 2463 w 55836"/>
                <a:gd name="connsiteY0" fmla="*/ 2463 h 55836"/>
                <a:gd name="connsiteX1" fmla="*/ 55015 w 55836"/>
                <a:gd name="connsiteY1" fmla="*/ 2463 h 55836"/>
                <a:gd name="connsiteX2" fmla="*/ 55015 w 55836"/>
                <a:gd name="connsiteY2" fmla="*/ 55015 h 55836"/>
                <a:gd name="connsiteX3" fmla="*/ 2463 w 55836"/>
                <a:gd name="connsiteY3" fmla="*/ 55015 h 55836"/>
                <a:gd name="connsiteX4" fmla="*/ 2463 w 55836"/>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6" h="55836">
                  <a:moveTo>
                    <a:pt x="2463" y="2463"/>
                  </a:moveTo>
                  <a:lnTo>
                    <a:pt x="55015" y="2463"/>
                  </a:lnTo>
                  <a:lnTo>
                    <a:pt x="55015"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3" name="PA-任意多边形 2245"/>
            <p:cNvSpPr/>
            <p:nvPr>
              <p:custDataLst>
                <p:tags r:id="rId27"/>
              </p:custDataLst>
            </p:nvPr>
          </p:nvSpPr>
          <p:spPr>
            <a:xfrm>
              <a:off x="10376502" y="12908838"/>
              <a:ext cx="108388" cy="55836"/>
            </a:xfrm>
            <a:custGeom>
              <a:avLst/>
              <a:gdLst>
                <a:gd name="connsiteX0" fmla="*/ 2463 w 108387"/>
                <a:gd name="connsiteY0" fmla="*/ 2463 h 55836"/>
                <a:gd name="connsiteX1" fmla="*/ 107567 w 108387"/>
                <a:gd name="connsiteY1" fmla="*/ 2463 h 55836"/>
                <a:gd name="connsiteX2" fmla="*/ 107567 w 108387"/>
                <a:gd name="connsiteY2" fmla="*/ 55015 h 55836"/>
                <a:gd name="connsiteX3" fmla="*/ 2463 w 108387"/>
                <a:gd name="connsiteY3" fmla="*/ 55015 h 55836"/>
                <a:gd name="connsiteX4" fmla="*/ 2463 w 108387"/>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55836">
                  <a:moveTo>
                    <a:pt x="2463" y="2463"/>
                  </a:moveTo>
                  <a:lnTo>
                    <a:pt x="107567" y="2463"/>
                  </a:lnTo>
                  <a:lnTo>
                    <a:pt x="107567"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4" name="PA-任意多边形 2246"/>
            <p:cNvSpPr/>
            <p:nvPr>
              <p:custDataLst>
                <p:tags r:id="rId28"/>
              </p:custDataLst>
            </p:nvPr>
          </p:nvSpPr>
          <p:spPr>
            <a:xfrm>
              <a:off x="10534157" y="12908838"/>
              <a:ext cx="55836" cy="55836"/>
            </a:xfrm>
            <a:custGeom>
              <a:avLst/>
              <a:gdLst>
                <a:gd name="connsiteX0" fmla="*/ 2463 w 55836"/>
                <a:gd name="connsiteY0" fmla="*/ 2463 h 55836"/>
                <a:gd name="connsiteX1" fmla="*/ 55015 w 55836"/>
                <a:gd name="connsiteY1" fmla="*/ 2463 h 55836"/>
                <a:gd name="connsiteX2" fmla="*/ 55015 w 55836"/>
                <a:gd name="connsiteY2" fmla="*/ 55015 h 55836"/>
                <a:gd name="connsiteX3" fmla="*/ 2463 w 55836"/>
                <a:gd name="connsiteY3" fmla="*/ 55015 h 55836"/>
                <a:gd name="connsiteX4" fmla="*/ 2463 w 55836"/>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6" h="55836">
                  <a:moveTo>
                    <a:pt x="2463" y="2463"/>
                  </a:moveTo>
                  <a:lnTo>
                    <a:pt x="55015" y="2463"/>
                  </a:lnTo>
                  <a:lnTo>
                    <a:pt x="55015"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5" name="PA-任意多边形 2247"/>
            <p:cNvSpPr/>
            <p:nvPr>
              <p:custDataLst>
                <p:tags r:id="rId29"/>
              </p:custDataLst>
            </p:nvPr>
          </p:nvSpPr>
          <p:spPr>
            <a:xfrm>
              <a:off x="10271399" y="13013942"/>
              <a:ext cx="55836" cy="55836"/>
            </a:xfrm>
            <a:custGeom>
              <a:avLst/>
              <a:gdLst>
                <a:gd name="connsiteX0" fmla="*/ 2463 w 55836"/>
                <a:gd name="connsiteY0" fmla="*/ 2463 h 55836"/>
                <a:gd name="connsiteX1" fmla="*/ 55015 w 55836"/>
                <a:gd name="connsiteY1" fmla="*/ 2463 h 55836"/>
                <a:gd name="connsiteX2" fmla="*/ 55015 w 55836"/>
                <a:gd name="connsiteY2" fmla="*/ 55015 h 55836"/>
                <a:gd name="connsiteX3" fmla="*/ 2463 w 55836"/>
                <a:gd name="connsiteY3" fmla="*/ 55015 h 55836"/>
                <a:gd name="connsiteX4" fmla="*/ 2463 w 55836"/>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6" h="55836">
                  <a:moveTo>
                    <a:pt x="2463" y="2463"/>
                  </a:moveTo>
                  <a:lnTo>
                    <a:pt x="55015" y="2463"/>
                  </a:lnTo>
                  <a:lnTo>
                    <a:pt x="55015"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6" name="PA-任意多边形 2248"/>
            <p:cNvSpPr/>
            <p:nvPr>
              <p:custDataLst>
                <p:tags r:id="rId30"/>
              </p:custDataLst>
            </p:nvPr>
          </p:nvSpPr>
          <p:spPr>
            <a:xfrm>
              <a:off x="10376502" y="13013942"/>
              <a:ext cx="108388" cy="55836"/>
            </a:xfrm>
            <a:custGeom>
              <a:avLst/>
              <a:gdLst>
                <a:gd name="connsiteX0" fmla="*/ 2463 w 108387"/>
                <a:gd name="connsiteY0" fmla="*/ 2463 h 55836"/>
                <a:gd name="connsiteX1" fmla="*/ 107567 w 108387"/>
                <a:gd name="connsiteY1" fmla="*/ 2463 h 55836"/>
                <a:gd name="connsiteX2" fmla="*/ 107567 w 108387"/>
                <a:gd name="connsiteY2" fmla="*/ 55015 h 55836"/>
                <a:gd name="connsiteX3" fmla="*/ 2463 w 108387"/>
                <a:gd name="connsiteY3" fmla="*/ 55015 h 55836"/>
                <a:gd name="connsiteX4" fmla="*/ 2463 w 108387"/>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55836">
                  <a:moveTo>
                    <a:pt x="2463" y="2463"/>
                  </a:moveTo>
                  <a:lnTo>
                    <a:pt x="107567" y="2463"/>
                  </a:lnTo>
                  <a:lnTo>
                    <a:pt x="107567"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7" name="PA-任意多边形 2249"/>
            <p:cNvSpPr/>
            <p:nvPr>
              <p:custDataLst>
                <p:tags r:id="rId31"/>
              </p:custDataLst>
            </p:nvPr>
          </p:nvSpPr>
          <p:spPr>
            <a:xfrm>
              <a:off x="10534157" y="13013942"/>
              <a:ext cx="55836" cy="55836"/>
            </a:xfrm>
            <a:custGeom>
              <a:avLst/>
              <a:gdLst>
                <a:gd name="connsiteX0" fmla="*/ 2463 w 55836"/>
                <a:gd name="connsiteY0" fmla="*/ 2463 h 55836"/>
                <a:gd name="connsiteX1" fmla="*/ 55015 w 55836"/>
                <a:gd name="connsiteY1" fmla="*/ 2463 h 55836"/>
                <a:gd name="connsiteX2" fmla="*/ 55015 w 55836"/>
                <a:gd name="connsiteY2" fmla="*/ 55015 h 55836"/>
                <a:gd name="connsiteX3" fmla="*/ 2463 w 55836"/>
                <a:gd name="connsiteY3" fmla="*/ 55015 h 55836"/>
                <a:gd name="connsiteX4" fmla="*/ 2463 w 55836"/>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6" h="55836">
                  <a:moveTo>
                    <a:pt x="2463" y="2463"/>
                  </a:moveTo>
                  <a:lnTo>
                    <a:pt x="55015" y="2463"/>
                  </a:lnTo>
                  <a:lnTo>
                    <a:pt x="55015"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8" name="PA-任意多边形 2250"/>
            <p:cNvSpPr/>
            <p:nvPr>
              <p:custDataLst>
                <p:tags r:id="rId32"/>
              </p:custDataLst>
            </p:nvPr>
          </p:nvSpPr>
          <p:spPr>
            <a:xfrm>
              <a:off x="10271399" y="13119045"/>
              <a:ext cx="55836" cy="55836"/>
            </a:xfrm>
            <a:custGeom>
              <a:avLst/>
              <a:gdLst>
                <a:gd name="connsiteX0" fmla="*/ 2463 w 55836"/>
                <a:gd name="connsiteY0" fmla="*/ 2463 h 55836"/>
                <a:gd name="connsiteX1" fmla="*/ 55015 w 55836"/>
                <a:gd name="connsiteY1" fmla="*/ 2463 h 55836"/>
                <a:gd name="connsiteX2" fmla="*/ 55015 w 55836"/>
                <a:gd name="connsiteY2" fmla="*/ 55015 h 55836"/>
                <a:gd name="connsiteX3" fmla="*/ 2463 w 55836"/>
                <a:gd name="connsiteY3" fmla="*/ 55015 h 55836"/>
                <a:gd name="connsiteX4" fmla="*/ 2463 w 55836"/>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6" h="55836">
                  <a:moveTo>
                    <a:pt x="2463" y="2463"/>
                  </a:moveTo>
                  <a:lnTo>
                    <a:pt x="55015" y="2463"/>
                  </a:lnTo>
                  <a:lnTo>
                    <a:pt x="55015"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69" name="PA-任意多边形 2251"/>
            <p:cNvSpPr/>
            <p:nvPr>
              <p:custDataLst>
                <p:tags r:id="rId33"/>
              </p:custDataLst>
            </p:nvPr>
          </p:nvSpPr>
          <p:spPr>
            <a:xfrm>
              <a:off x="10376502" y="13119045"/>
              <a:ext cx="108388" cy="55836"/>
            </a:xfrm>
            <a:custGeom>
              <a:avLst/>
              <a:gdLst>
                <a:gd name="connsiteX0" fmla="*/ 2463 w 108387"/>
                <a:gd name="connsiteY0" fmla="*/ 2463 h 55836"/>
                <a:gd name="connsiteX1" fmla="*/ 107567 w 108387"/>
                <a:gd name="connsiteY1" fmla="*/ 2463 h 55836"/>
                <a:gd name="connsiteX2" fmla="*/ 107567 w 108387"/>
                <a:gd name="connsiteY2" fmla="*/ 55015 h 55836"/>
                <a:gd name="connsiteX3" fmla="*/ 2463 w 108387"/>
                <a:gd name="connsiteY3" fmla="*/ 55015 h 55836"/>
                <a:gd name="connsiteX4" fmla="*/ 2463 w 108387"/>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55836">
                  <a:moveTo>
                    <a:pt x="2463" y="2463"/>
                  </a:moveTo>
                  <a:lnTo>
                    <a:pt x="107567" y="2463"/>
                  </a:lnTo>
                  <a:lnTo>
                    <a:pt x="107567"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70" name="PA-任意多边形 2252"/>
            <p:cNvSpPr/>
            <p:nvPr>
              <p:custDataLst>
                <p:tags r:id="rId34"/>
              </p:custDataLst>
            </p:nvPr>
          </p:nvSpPr>
          <p:spPr>
            <a:xfrm>
              <a:off x="10534157" y="13119045"/>
              <a:ext cx="55836" cy="55836"/>
            </a:xfrm>
            <a:custGeom>
              <a:avLst/>
              <a:gdLst>
                <a:gd name="connsiteX0" fmla="*/ 2463 w 55836"/>
                <a:gd name="connsiteY0" fmla="*/ 2463 h 55836"/>
                <a:gd name="connsiteX1" fmla="*/ 55015 w 55836"/>
                <a:gd name="connsiteY1" fmla="*/ 2463 h 55836"/>
                <a:gd name="connsiteX2" fmla="*/ 55015 w 55836"/>
                <a:gd name="connsiteY2" fmla="*/ 55015 h 55836"/>
                <a:gd name="connsiteX3" fmla="*/ 2463 w 55836"/>
                <a:gd name="connsiteY3" fmla="*/ 55015 h 55836"/>
                <a:gd name="connsiteX4" fmla="*/ 2463 w 55836"/>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6" h="55836">
                  <a:moveTo>
                    <a:pt x="2463" y="2463"/>
                  </a:moveTo>
                  <a:lnTo>
                    <a:pt x="55015" y="2463"/>
                  </a:lnTo>
                  <a:lnTo>
                    <a:pt x="55015"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71" name="PA-任意多边形 2253"/>
            <p:cNvSpPr/>
            <p:nvPr>
              <p:custDataLst>
                <p:tags r:id="rId35"/>
              </p:custDataLst>
            </p:nvPr>
          </p:nvSpPr>
          <p:spPr>
            <a:xfrm>
              <a:off x="10271399" y="13224149"/>
              <a:ext cx="55836" cy="55836"/>
            </a:xfrm>
            <a:custGeom>
              <a:avLst/>
              <a:gdLst>
                <a:gd name="connsiteX0" fmla="*/ 2463 w 55836"/>
                <a:gd name="connsiteY0" fmla="*/ 2463 h 55836"/>
                <a:gd name="connsiteX1" fmla="*/ 55015 w 55836"/>
                <a:gd name="connsiteY1" fmla="*/ 2463 h 55836"/>
                <a:gd name="connsiteX2" fmla="*/ 55015 w 55836"/>
                <a:gd name="connsiteY2" fmla="*/ 55015 h 55836"/>
                <a:gd name="connsiteX3" fmla="*/ 2463 w 55836"/>
                <a:gd name="connsiteY3" fmla="*/ 55015 h 55836"/>
                <a:gd name="connsiteX4" fmla="*/ 2463 w 55836"/>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6" h="55836">
                  <a:moveTo>
                    <a:pt x="2463" y="2463"/>
                  </a:moveTo>
                  <a:lnTo>
                    <a:pt x="55015" y="2463"/>
                  </a:lnTo>
                  <a:lnTo>
                    <a:pt x="55015"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72" name="PA-任意多边形 2254"/>
            <p:cNvSpPr/>
            <p:nvPr>
              <p:custDataLst>
                <p:tags r:id="rId36"/>
              </p:custDataLst>
            </p:nvPr>
          </p:nvSpPr>
          <p:spPr>
            <a:xfrm>
              <a:off x="10376502" y="13224149"/>
              <a:ext cx="108388" cy="55836"/>
            </a:xfrm>
            <a:custGeom>
              <a:avLst/>
              <a:gdLst>
                <a:gd name="connsiteX0" fmla="*/ 2463 w 108387"/>
                <a:gd name="connsiteY0" fmla="*/ 2463 h 55836"/>
                <a:gd name="connsiteX1" fmla="*/ 107567 w 108387"/>
                <a:gd name="connsiteY1" fmla="*/ 2463 h 55836"/>
                <a:gd name="connsiteX2" fmla="*/ 107567 w 108387"/>
                <a:gd name="connsiteY2" fmla="*/ 55015 h 55836"/>
                <a:gd name="connsiteX3" fmla="*/ 2463 w 108387"/>
                <a:gd name="connsiteY3" fmla="*/ 55015 h 55836"/>
                <a:gd name="connsiteX4" fmla="*/ 2463 w 108387"/>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7" h="55836">
                  <a:moveTo>
                    <a:pt x="2463" y="2463"/>
                  </a:moveTo>
                  <a:lnTo>
                    <a:pt x="107567" y="2463"/>
                  </a:lnTo>
                  <a:lnTo>
                    <a:pt x="107567"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73" name="PA-任意多边形 2255"/>
            <p:cNvSpPr/>
            <p:nvPr>
              <p:custDataLst>
                <p:tags r:id="rId37"/>
              </p:custDataLst>
            </p:nvPr>
          </p:nvSpPr>
          <p:spPr>
            <a:xfrm>
              <a:off x="10534157" y="13224149"/>
              <a:ext cx="55836" cy="55836"/>
            </a:xfrm>
            <a:custGeom>
              <a:avLst/>
              <a:gdLst>
                <a:gd name="connsiteX0" fmla="*/ 2463 w 55836"/>
                <a:gd name="connsiteY0" fmla="*/ 2463 h 55836"/>
                <a:gd name="connsiteX1" fmla="*/ 55015 w 55836"/>
                <a:gd name="connsiteY1" fmla="*/ 2463 h 55836"/>
                <a:gd name="connsiteX2" fmla="*/ 55015 w 55836"/>
                <a:gd name="connsiteY2" fmla="*/ 55015 h 55836"/>
                <a:gd name="connsiteX3" fmla="*/ 2463 w 55836"/>
                <a:gd name="connsiteY3" fmla="*/ 55015 h 55836"/>
                <a:gd name="connsiteX4" fmla="*/ 2463 w 55836"/>
                <a:gd name="connsiteY4" fmla="*/ 2463 h 55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36" h="55836">
                  <a:moveTo>
                    <a:pt x="2463" y="2463"/>
                  </a:moveTo>
                  <a:lnTo>
                    <a:pt x="55015" y="2463"/>
                  </a:lnTo>
                  <a:lnTo>
                    <a:pt x="55015" y="55015"/>
                  </a:lnTo>
                  <a:lnTo>
                    <a:pt x="2463" y="55015"/>
                  </a:lnTo>
                  <a:lnTo>
                    <a:pt x="2463" y="2463"/>
                  </a:lnTo>
                  <a:close/>
                </a:path>
              </a:pathLst>
            </a:custGeom>
            <a:solidFill>
              <a:srgbClr val="5A647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grpSp>
      <p:grpSp>
        <p:nvGrpSpPr>
          <p:cNvPr id="74" name="PA-602-602182-Building-456891"/>
          <p:cNvGrpSpPr/>
          <p:nvPr>
            <p:custDataLst>
              <p:tags r:id="rId38"/>
            </p:custDataLst>
          </p:nvPr>
        </p:nvGrpSpPr>
        <p:grpSpPr>
          <a:xfrm>
            <a:off x="10537714" y="1060453"/>
            <a:ext cx="938294" cy="978687"/>
            <a:chOff x="6124782" y="24096018"/>
            <a:chExt cx="1464469" cy="1527515"/>
          </a:xfrm>
        </p:grpSpPr>
        <p:sp>
          <p:nvSpPr>
            <p:cNvPr id="75" name="PA-任意多边形: 形状 3064"/>
            <p:cNvSpPr/>
            <p:nvPr>
              <p:custDataLst>
                <p:tags r:id="rId39"/>
              </p:custDataLst>
            </p:nvPr>
          </p:nvSpPr>
          <p:spPr>
            <a:xfrm>
              <a:off x="6251923" y="24833144"/>
              <a:ext cx="202406" cy="142875"/>
            </a:xfrm>
            <a:custGeom>
              <a:avLst/>
              <a:gdLst>
                <a:gd name="connsiteX0" fmla="*/ 192665 w 202406"/>
                <a:gd name="connsiteY0" fmla="*/ 698 h 142875"/>
                <a:gd name="connsiteX1" fmla="*/ 11017 w 202406"/>
                <a:gd name="connsiteY1" fmla="*/ 698 h 142875"/>
                <a:gd name="connsiteX2" fmla="*/ 698 w 202406"/>
                <a:gd name="connsiteY2" fmla="*/ 11017 h 142875"/>
                <a:gd name="connsiteX3" fmla="*/ 698 w 202406"/>
                <a:gd name="connsiteY3" fmla="*/ 131887 h 142875"/>
                <a:gd name="connsiteX4" fmla="*/ 11017 w 202406"/>
                <a:gd name="connsiteY4" fmla="*/ 142206 h 142875"/>
                <a:gd name="connsiteX5" fmla="*/ 192665 w 202406"/>
                <a:gd name="connsiteY5" fmla="*/ 142206 h 142875"/>
                <a:gd name="connsiteX6" fmla="*/ 202985 w 202406"/>
                <a:gd name="connsiteY6" fmla="*/ 131887 h 142875"/>
                <a:gd name="connsiteX7" fmla="*/ 202985 w 202406"/>
                <a:gd name="connsiteY7" fmla="*/ 11017 h 142875"/>
                <a:gd name="connsiteX8" fmla="*/ 192665 w 202406"/>
                <a:gd name="connsiteY8" fmla="*/ 6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06" h="142875">
                  <a:moveTo>
                    <a:pt x="192665" y="698"/>
                  </a:moveTo>
                  <a:lnTo>
                    <a:pt x="11017" y="698"/>
                  </a:lnTo>
                  <a:cubicBezTo>
                    <a:pt x="5317" y="698"/>
                    <a:pt x="698" y="5317"/>
                    <a:pt x="698" y="11017"/>
                  </a:cubicBezTo>
                  <a:lnTo>
                    <a:pt x="698" y="131887"/>
                  </a:lnTo>
                  <a:cubicBezTo>
                    <a:pt x="698" y="137587"/>
                    <a:pt x="5317" y="142206"/>
                    <a:pt x="11017" y="142206"/>
                  </a:cubicBezTo>
                  <a:lnTo>
                    <a:pt x="192665" y="142206"/>
                  </a:lnTo>
                  <a:cubicBezTo>
                    <a:pt x="198365" y="142206"/>
                    <a:pt x="202985" y="137587"/>
                    <a:pt x="202985" y="131887"/>
                  </a:cubicBezTo>
                  <a:lnTo>
                    <a:pt x="202985" y="11017"/>
                  </a:lnTo>
                  <a:cubicBezTo>
                    <a:pt x="202985" y="5317"/>
                    <a:pt x="198365" y="698"/>
                    <a:pt x="192665" y="698"/>
                  </a:cubicBezTo>
                  <a:close/>
                </a:path>
              </a:pathLst>
            </a:custGeom>
            <a:solidFill>
              <a:srgbClr val="55A2F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76" name="PA-任意多边形: 形状 3065"/>
            <p:cNvSpPr/>
            <p:nvPr>
              <p:custDataLst>
                <p:tags r:id="rId40"/>
              </p:custDataLst>
            </p:nvPr>
          </p:nvSpPr>
          <p:spPr>
            <a:xfrm>
              <a:off x="6353123" y="24833144"/>
              <a:ext cx="101203" cy="142875"/>
            </a:xfrm>
            <a:custGeom>
              <a:avLst/>
              <a:gdLst>
                <a:gd name="connsiteX0" fmla="*/ 91465 w 101203"/>
                <a:gd name="connsiteY0" fmla="*/ 698 h 142875"/>
                <a:gd name="connsiteX1" fmla="*/ 698 w 101203"/>
                <a:gd name="connsiteY1" fmla="*/ 698 h 142875"/>
                <a:gd name="connsiteX2" fmla="*/ 698 w 101203"/>
                <a:gd name="connsiteY2" fmla="*/ 142206 h 142875"/>
                <a:gd name="connsiteX3" fmla="*/ 91465 w 101203"/>
                <a:gd name="connsiteY3" fmla="*/ 142206 h 142875"/>
                <a:gd name="connsiteX4" fmla="*/ 101785 w 101203"/>
                <a:gd name="connsiteY4" fmla="*/ 131887 h 142875"/>
                <a:gd name="connsiteX5" fmla="*/ 101785 w 101203"/>
                <a:gd name="connsiteY5" fmla="*/ 11017 h 142875"/>
                <a:gd name="connsiteX6" fmla="*/ 91465 w 101203"/>
                <a:gd name="connsiteY6" fmla="*/ 6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03" h="142875">
                  <a:moveTo>
                    <a:pt x="91465" y="698"/>
                  </a:moveTo>
                  <a:lnTo>
                    <a:pt x="698" y="698"/>
                  </a:lnTo>
                  <a:lnTo>
                    <a:pt x="698" y="142206"/>
                  </a:lnTo>
                  <a:lnTo>
                    <a:pt x="91465" y="142206"/>
                  </a:lnTo>
                  <a:cubicBezTo>
                    <a:pt x="97165" y="142206"/>
                    <a:pt x="101785" y="137587"/>
                    <a:pt x="101785" y="131887"/>
                  </a:cubicBezTo>
                  <a:lnTo>
                    <a:pt x="101785" y="11017"/>
                  </a:lnTo>
                  <a:cubicBezTo>
                    <a:pt x="101785" y="5317"/>
                    <a:pt x="97165" y="698"/>
                    <a:pt x="91465" y="698"/>
                  </a:cubicBezTo>
                  <a:close/>
                </a:path>
              </a:pathLst>
            </a:custGeom>
            <a:solidFill>
              <a:srgbClr val="4B9EE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77" name="PA-任意多边形: 形状 3066"/>
            <p:cNvSpPr/>
            <p:nvPr>
              <p:custDataLst>
                <p:tags r:id="rId41"/>
              </p:custDataLst>
            </p:nvPr>
          </p:nvSpPr>
          <p:spPr>
            <a:xfrm>
              <a:off x="7272539" y="24271199"/>
              <a:ext cx="44648" cy="273844"/>
            </a:xfrm>
            <a:custGeom>
              <a:avLst/>
              <a:gdLst>
                <a:gd name="connsiteX0" fmla="*/ 23331 w 44648"/>
                <a:gd name="connsiteY0" fmla="*/ 698 h 273843"/>
                <a:gd name="connsiteX1" fmla="*/ 698 w 44648"/>
                <a:gd name="connsiteY1" fmla="*/ 23331 h 273843"/>
                <a:gd name="connsiteX2" fmla="*/ 698 w 44648"/>
                <a:gd name="connsiteY2" fmla="*/ 251321 h 273843"/>
                <a:gd name="connsiteX3" fmla="*/ 23331 w 44648"/>
                <a:gd name="connsiteY3" fmla="*/ 273955 h 273843"/>
                <a:gd name="connsiteX4" fmla="*/ 45965 w 44648"/>
                <a:gd name="connsiteY4" fmla="*/ 251321 h 273843"/>
                <a:gd name="connsiteX5" fmla="*/ 45965 w 44648"/>
                <a:gd name="connsiteY5" fmla="*/ 23331 h 273843"/>
                <a:gd name="connsiteX6" fmla="*/ 23331 w 44648"/>
                <a:gd name="connsiteY6" fmla="*/ 698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48" h="273843">
                  <a:moveTo>
                    <a:pt x="23331" y="698"/>
                  </a:moveTo>
                  <a:cubicBezTo>
                    <a:pt x="10830" y="698"/>
                    <a:pt x="698" y="10830"/>
                    <a:pt x="698" y="23331"/>
                  </a:cubicBezTo>
                  <a:lnTo>
                    <a:pt x="698" y="251321"/>
                  </a:lnTo>
                  <a:cubicBezTo>
                    <a:pt x="698" y="263823"/>
                    <a:pt x="10830" y="273955"/>
                    <a:pt x="23331" y="273955"/>
                  </a:cubicBezTo>
                  <a:cubicBezTo>
                    <a:pt x="35833" y="273955"/>
                    <a:pt x="45965" y="263823"/>
                    <a:pt x="45965" y="251321"/>
                  </a:cubicBezTo>
                  <a:lnTo>
                    <a:pt x="45965" y="23331"/>
                  </a:lnTo>
                  <a:cubicBezTo>
                    <a:pt x="45965" y="10833"/>
                    <a:pt x="35833" y="698"/>
                    <a:pt x="23331" y="698"/>
                  </a:cubicBezTo>
                  <a:close/>
                </a:path>
              </a:pathLst>
            </a:custGeom>
            <a:solidFill>
              <a:srgbClr val="2D587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78" name="PA-任意多边形: 形状 3067"/>
            <p:cNvSpPr/>
            <p:nvPr>
              <p:custDataLst>
                <p:tags r:id="rId42"/>
              </p:custDataLst>
            </p:nvPr>
          </p:nvSpPr>
          <p:spPr>
            <a:xfrm>
              <a:off x="7233290" y="24477112"/>
              <a:ext cx="125016" cy="130969"/>
            </a:xfrm>
            <a:custGeom>
              <a:avLst/>
              <a:gdLst>
                <a:gd name="connsiteX0" fmla="*/ 100668 w 125015"/>
                <a:gd name="connsiteY0" fmla="*/ 131529 h 130968"/>
                <a:gd name="connsiteX1" fmla="*/ 24492 w 125015"/>
                <a:gd name="connsiteY1" fmla="*/ 131529 h 130968"/>
                <a:gd name="connsiteX2" fmla="*/ 698 w 125015"/>
                <a:gd name="connsiteY2" fmla="*/ 107735 h 130968"/>
                <a:gd name="connsiteX3" fmla="*/ 698 w 125015"/>
                <a:gd name="connsiteY3" fmla="*/ 24492 h 130968"/>
                <a:gd name="connsiteX4" fmla="*/ 24492 w 125015"/>
                <a:gd name="connsiteY4" fmla="*/ 698 h 130968"/>
                <a:gd name="connsiteX5" fmla="*/ 100668 w 125015"/>
                <a:gd name="connsiteY5" fmla="*/ 698 h 130968"/>
                <a:gd name="connsiteX6" fmla="*/ 124463 w 125015"/>
                <a:gd name="connsiteY6" fmla="*/ 24492 h 130968"/>
                <a:gd name="connsiteX7" fmla="*/ 124463 w 125015"/>
                <a:gd name="connsiteY7" fmla="*/ 107735 h 130968"/>
                <a:gd name="connsiteX8" fmla="*/ 100668 w 125015"/>
                <a:gd name="connsiteY8" fmla="*/ 131529 h 1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 h="130968">
                  <a:moveTo>
                    <a:pt x="100668" y="131529"/>
                  </a:moveTo>
                  <a:lnTo>
                    <a:pt x="24492" y="131529"/>
                  </a:lnTo>
                  <a:cubicBezTo>
                    <a:pt x="11351" y="131529"/>
                    <a:pt x="698" y="120876"/>
                    <a:pt x="698" y="107735"/>
                  </a:cubicBezTo>
                  <a:lnTo>
                    <a:pt x="698" y="24492"/>
                  </a:lnTo>
                  <a:cubicBezTo>
                    <a:pt x="698" y="11351"/>
                    <a:pt x="11351" y="698"/>
                    <a:pt x="24492" y="698"/>
                  </a:cubicBezTo>
                  <a:lnTo>
                    <a:pt x="100668" y="698"/>
                  </a:lnTo>
                  <a:cubicBezTo>
                    <a:pt x="113810" y="698"/>
                    <a:pt x="124463" y="11351"/>
                    <a:pt x="124463" y="24492"/>
                  </a:cubicBezTo>
                  <a:lnTo>
                    <a:pt x="124463" y="107735"/>
                  </a:lnTo>
                  <a:cubicBezTo>
                    <a:pt x="124463" y="120876"/>
                    <a:pt x="113810" y="131529"/>
                    <a:pt x="100668" y="131529"/>
                  </a:cubicBezTo>
                  <a:close/>
                </a:path>
              </a:pathLst>
            </a:custGeom>
            <a:solidFill>
              <a:srgbClr val="FF4C4C"/>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79" name="PA-任意多边形: 形状 3068"/>
            <p:cNvSpPr/>
            <p:nvPr>
              <p:custDataLst>
                <p:tags r:id="rId43"/>
              </p:custDataLst>
            </p:nvPr>
          </p:nvSpPr>
          <p:spPr>
            <a:xfrm>
              <a:off x="7126916" y="24584167"/>
              <a:ext cx="336352" cy="264914"/>
            </a:xfrm>
            <a:custGeom>
              <a:avLst/>
              <a:gdLst>
                <a:gd name="connsiteX0" fmla="*/ 314540 w 336351"/>
                <a:gd name="connsiteY0" fmla="*/ 265802 h 264914"/>
                <a:gd name="connsiteX1" fmla="*/ 23367 w 336351"/>
                <a:gd name="connsiteY1" fmla="*/ 265802 h 264914"/>
                <a:gd name="connsiteX2" fmla="*/ 698 w 336351"/>
                <a:gd name="connsiteY2" fmla="*/ 243136 h 264914"/>
                <a:gd name="connsiteX3" fmla="*/ 698 w 336351"/>
                <a:gd name="connsiteY3" fmla="*/ 23364 h 264914"/>
                <a:gd name="connsiteX4" fmla="*/ 23367 w 336351"/>
                <a:gd name="connsiteY4" fmla="*/ 698 h 264914"/>
                <a:gd name="connsiteX5" fmla="*/ 314540 w 336351"/>
                <a:gd name="connsiteY5" fmla="*/ 698 h 264914"/>
                <a:gd name="connsiteX6" fmla="*/ 337207 w 336351"/>
                <a:gd name="connsiteY6" fmla="*/ 23364 h 264914"/>
                <a:gd name="connsiteX7" fmla="*/ 337207 w 336351"/>
                <a:gd name="connsiteY7" fmla="*/ 243136 h 264914"/>
                <a:gd name="connsiteX8" fmla="*/ 314540 w 336351"/>
                <a:gd name="connsiteY8" fmla="*/ 265802 h 26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51" h="264914">
                  <a:moveTo>
                    <a:pt x="314540" y="265802"/>
                  </a:moveTo>
                  <a:lnTo>
                    <a:pt x="23367" y="265802"/>
                  </a:lnTo>
                  <a:cubicBezTo>
                    <a:pt x="10848" y="265802"/>
                    <a:pt x="698" y="255652"/>
                    <a:pt x="698" y="243136"/>
                  </a:cubicBezTo>
                  <a:lnTo>
                    <a:pt x="698" y="23364"/>
                  </a:lnTo>
                  <a:cubicBezTo>
                    <a:pt x="698" y="10845"/>
                    <a:pt x="10848" y="698"/>
                    <a:pt x="23367" y="698"/>
                  </a:cubicBezTo>
                  <a:lnTo>
                    <a:pt x="314540" y="698"/>
                  </a:lnTo>
                  <a:cubicBezTo>
                    <a:pt x="327060" y="698"/>
                    <a:pt x="337207" y="10848"/>
                    <a:pt x="337207" y="23364"/>
                  </a:cubicBezTo>
                  <a:lnTo>
                    <a:pt x="337207" y="243136"/>
                  </a:lnTo>
                  <a:cubicBezTo>
                    <a:pt x="337207" y="255652"/>
                    <a:pt x="327060" y="265802"/>
                    <a:pt x="314540" y="265802"/>
                  </a:cubicBezTo>
                  <a:close/>
                </a:path>
              </a:pathLst>
            </a:custGeom>
            <a:solidFill>
              <a:srgbClr val="F33A3A"/>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80" name="PA-任意多边形: 形状 3069"/>
            <p:cNvSpPr/>
            <p:nvPr>
              <p:custDataLst>
                <p:tags r:id="rId44"/>
              </p:custDataLst>
            </p:nvPr>
          </p:nvSpPr>
          <p:spPr>
            <a:xfrm>
              <a:off x="7023076" y="24692654"/>
              <a:ext cx="511969" cy="928688"/>
            </a:xfrm>
            <a:custGeom>
              <a:avLst/>
              <a:gdLst>
                <a:gd name="connsiteX0" fmla="*/ 511639 w 511968"/>
                <a:gd name="connsiteY0" fmla="*/ 929596 h 928687"/>
                <a:gd name="connsiteX1" fmla="*/ 698 w 511968"/>
                <a:gd name="connsiteY1" fmla="*/ 929596 h 928687"/>
                <a:gd name="connsiteX2" fmla="*/ 698 w 511968"/>
                <a:gd name="connsiteY2" fmla="*/ 698 h 928687"/>
                <a:gd name="connsiteX3" fmla="*/ 499093 w 511968"/>
                <a:gd name="connsiteY3" fmla="*/ 698 h 928687"/>
                <a:gd name="connsiteX4" fmla="*/ 511639 w 511968"/>
                <a:gd name="connsiteY4" fmla="*/ 13244 h 928687"/>
                <a:gd name="connsiteX5" fmla="*/ 511639 w 511968"/>
                <a:gd name="connsiteY5" fmla="*/ 929596 h 9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968" h="928687">
                  <a:moveTo>
                    <a:pt x="511639" y="929596"/>
                  </a:moveTo>
                  <a:lnTo>
                    <a:pt x="698" y="929596"/>
                  </a:lnTo>
                  <a:lnTo>
                    <a:pt x="698" y="698"/>
                  </a:lnTo>
                  <a:lnTo>
                    <a:pt x="499093" y="698"/>
                  </a:lnTo>
                  <a:cubicBezTo>
                    <a:pt x="506023" y="698"/>
                    <a:pt x="511639" y="6314"/>
                    <a:pt x="511639" y="13244"/>
                  </a:cubicBezTo>
                  <a:lnTo>
                    <a:pt x="511639" y="929596"/>
                  </a:lnTo>
                  <a:close/>
                </a:path>
              </a:pathLst>
            </a:custGeom>
            <a:solidFill>
              <a:srgbClr val="FF4C4C"/>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81" name="PA-任意多边形: 形状 3070"/>
            <p:cNvSpPr/>
            <p:nvPr>
              <p:custDataLst>
                <p:tags r:id="rId45"/>
              </p:custDataLst>
            </p:nvPr>
          </p:nvSpPr>
          <p:spPr>
            <a:xfrm>
              <a:off x="7382689" y="24692654"/>
              <a:ext cx="151805" cy="928688"/>
            </a:xfrm>
            <a:custGeom>
              <a:avLst/>
              <a:gdLst>
                <a:gd name="connsiteX0" fmla="*/ 139480 w 151804"/>
                <a:gd name="connsiteY0" fmla="*/ 698 h 928687"/>
                <a:gd name="connsiteX1" fmla="*/ 698 w 151804"/>
                <a:gd name="connsiteY1" fmla="*/ 698 h 928687"/>
                <a:gd name="connsiteX2" fmla="*/ 13244 w 151804"/>
                <a:gd name="connsiteY2" fmla="*/ 13244 h 928687"/>
                <a:gd name="connsiteX3" fmla="*/ 13244 w 151804"/>
                <a:gd name="connsiteY3" fmla="*/ 929596 h 928687"/>
                <a:gd name="connsiteX4" fmla="*/ 152026 w 151804"/>
                <a:gd name="connsiteY4" fmla="*/ 929596 h 928687"/>
                <a:gd name="connsiteX5" fmla="*/ 152026 w 151804"/>
                <a:gd name="connsiteY5" fmla="*/ 13244 h 928687"/>
                <a:gd name="connsiteX6" fmla="*/ 139480 w 151804"/>
                <a:gd name="connsiteY6" fmla="*/ 698 h 9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804" h="928687">
                  <a:moveTo>
                    <a:pt x="139480" y="698"/>
                  </a:moveTo>
                  <a:lnTo>
                    <a:pt x="698" y="698"/>
                  </a:lnTo>
                  <a:cubicBezTo>
                    <a:pt x="7627" y="698"/>
                    <a:pt x="13244" y="6314"/>
                    <a:pt x="13244" y="13244"/>
                  </a:cubicBezTo>
                  <a:lnTo>
                    <a:pt x="13244" y="929596"/>
                  </a:lnTo>
                  <a:lnTo>
                    <a:pt x="152026" y="929596"/>
                  </a:lnTo>
                  <a:lnTo>
                    <a:pt x="152026" y="13244"/>
                  </a:lnTo>
                  <a:cubicBezTo>
                    <a:pt x="152026" y="6314"/>
                    <a:pt x="146409" y="698"/>
                    <a:pt x="139480" y="698"/>
                  </a:cubicBezTo>
                  <a:close/>
                </a:path>
              </a:pathLst>
            </a:custGeom>
            <a:solidFill>
              <a:srgbClr val="F33A3A"/>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82" name="PA-任意多边形: 形状 3071"/>
            <p:cNvSpPr/>
            <p:nvPr>
              <p:custDataLst>
                <p:tags r:id="rId46"/>
              </p:custDataLst>
            </p:nvPr>
          </p:nvSpPr>
          <p:spPr>
            <a:xfrm>
              <a:off x="7125385" y="24831612"/>
              <a:ext cx="333375" cy="83344"/>
            </a:xfrm>
            <a:custGeom>
              <a:avLst/>
              <a:gdLst>
                <a:gd name="connsiteX0" fmla="*/ 313777 w 333375"/>
                <a:gd name="connsiteY0" fmla="*/ 83156 h 83343"/>
                <a:gd name="connsiteX1" fmla="*/ 20997 w 333375"/>
                <a:gd name="connsiteY1" fmla="*/ 83156 h 83343"/>
                <a:gd name="connsiteX2" fmla="*/ 2232 w 333375"/>
                <a:gd name="connsiteY2" fmla="*/ 64392 h 83343"/>
                <a:gd name="connsiteX3" fmla="*/ 2232 w 333375"/>
                <a:gd name="connsiteY3" fmla="*/ 20997 h 83343"/>
                <a:gd name="connsiteX4" fmla="*/ 20997 w 333375"/>
                <a:gd name="connsiteY4" fmla="*/ 2232 h 83343"/>
                <a:gd name="connsiteX5" fmla="*/ 313777 w 333375"/>
                <a:gd name="connsiteY5" fmla="*/ 2232 h 83343"/>
                <a:gd name="connsiteX6" fmla="*/ 332542 w 333375"/>
                <a:gd name="connsiteY6" fmla="*/ 20997 h 83343"/>
                <a:gd name="connsiteX7" fmla="*/ 332542 w 333375"/>
                <a:gd name="connsiteY7" fmla="*/ 64392 h 83343"/>
                <a:gd name="connsiteX8" fmla="*/ 313777 w 333375"/>
                <a:gd name="connsiteY8" fmla="*/ 83156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 h="83343">
                  <a:moveTo>
                    <a:pt x="313777" y="83156"/>
                  </a:moveTo>
                  <a:lnTo>
                    <a:pt x="20997" y="83156"/>
                  </a:lnTo>
                  <a:cubicBezTo>
                    <a:pt x="10632" y="83156"/>
                    <a:pt x="2232" y="74753"/>
                    <a:pt x="2232" y="64392"/>
                  </a:cubicBezTo>
                  <a:lnTo>
                    <a:pt x="2232" y="20997"/>
                  </a:lnTo>
                  <a:cubicBezTo>
                    <a:pt x="2232" y="10632"/>
                    <a:pt x="10635" y="2232"/>
                    <a:pt x="20997" y="2232"/>
                  </a:cubicBezTo>
                  <a:lnTo>
                    <a:pt x="313777" y="2232"/>
                  </a:lnTo>
                  <a:cubicBezTo>
                    <a:pt x="324142" y="2232"/>
                    <a:pt x="332542" y="10635"/>
                    <a:pt x="332542" y="20997"/>
                  </a:cubicBezTo>
                  <a:lnTo>
                    <a:pt x="332542" y="64392"/>
                  </a:lnTo>
                  <a:cubicBezTo>
                    <a:pt x="332542" y="74753"/>
                    <a:pt x="324142" y="83156"/>
                    <a:pt x="313777" y="83156"/>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83" name="PA-任意多边形: 形状 3072"/>
            <p:cNvSpPr/>
            <p:nvPr>
              <p:custDataLst>
                <p:tags r:id="rId47"/>
              </p:custDataLst>
            </p:nvPr>
          </p:nvSpPr>
          <p:spPr>
            <a:xfrm>
              <a:off x="7125385" y="25017148"/>
              <a:ext cx="333375" cy="83344"/>
            </a:xfrm>
            <a:custGeom>
              <a:avLst/>
              <a:gdLst>
                <a:gd name="connsiteX0" fmla="*/ 313777 w 333375"/>
                <a:gd name="connsiteY0" fmla="*/ 83156 h 83343"/>
                <a:gd name="connsiteX1" fmla="*/ 20997 w 333375"/>
                <a:gd name="connsiteY1" fmla="*/ 83156 h 83343"/>
                <a:gd name="connsiteX2" fmla="*/ 2232 w 333375"/>
                <a:gd name="connsiteY2" fmla="*/ 64392 h 83343"/>
                <a:gd name="connsiteX3" fmla="*/ 2232 w 333375"/>
                <a:gd name="connsiteY3" fmla="*/ 20997 h 83343"/>
                <a:gd name="connsiteX4" fmla="*/ 20997 w 333375"/>
                <a:gd name="connsiteY4" fmla="*/ 2232 h 83343"/>
                <a:gd name="connsiteX5" fmla="*/ 313777 w 333375"/>
                <a:gd name="connsiteY5" fmla="*/ 2232 h 83343"/>
                <a:gd name="connsiteX6" fmla="*/ 332542 w 333375"/>
                <a:gd name="connsiteY6" fmla="*/ 20997 h 83343"/>
                <a:gd name="connsiteX7" fmla="*/ 332542 w 333375"/>
                <a:gd name="connsiteY7" fmla="*/ 64392 h 83343"/>
                <a:gd name="connsiteX8" fmla="*/ 313777 w 333375"/>
                <a:gd name="connsiteY8" fmla="*/ 83156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 h="83343">
                  <a:moveTo>
                    <a:pt x="313777" y="83156"/>
                  </a:moveTo>
                  <a:lnTo>
                    <a:pt x="20997" y="83156"/>
                  </a:lnTo>
                  <a:cubicBezTo>
                    <a:pt x="10632" y="83156"/>
                    <a:pt x="2232" y="74753"/>
                    <a:pt x="2232" y="64392"/>
                  </a:cubicBezTo>
                  <a:lnTo>
                    <a:pt x="2232" y="20997"/>
                  </a:lnTo>
                  <a:cubicBezTo>
                    <a:pt x="2232" y="10632"/>
                    <a:pt x="10635" y="2232"/>
                    <a:pt x="20997" y="2232"/>
                  </a:cubicBezTo>
                  <a:lnTo>
                    <a:pt x="313777" y="2232"/>
                  </a:lnTo>
                  <a:cubicBezTo>
                    <a:pt x="324142" y="2232"/>
                    <a:pt x="332542" y="10635"/>
                    <a:pt x="332542" y="20997"/>
                  </a:cubicBezTo>
                  <a:lnTo>
                    <a:pt x="332542" y="64392"/>
                  </a:lnTo>
                  <a:cubicBezTo>
                    <a:pt x="332542" y="74753"/>
                    <a:pt x="324142" y="83156"/>
                    <a:pt x="313777" y="83156"/>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84" name="PA-任意多边形: 形状 3073"/>
            <p:cNvSpPr/>
            <p:nvPr>
              <p:custDataLst>
                <p:tags r:id="rId48"/>
              </p:custDataLst>
            </p:nvPr>
          </p:nvSpPr>
          <p:spPr>
            <a:xfrm>
              <a:off x="7125385" y="25202683"/>
              <a:ext cx="333375" cy="83344"/>
            </a:xfrm>
            <a:custGeom>
              <a:avLst/>
              <a:gdLst>
                <a:gd name="connsiteX0" fmla="*/ 313777 w 333375"/>
                <a:gd name="connsiteY0" fmla="*/ 83156 h 83343"/>
                <a:gd name="connsiteX1" fmla="*/ 20997 w 333375"/>
                <a:gd name="connsiteY1" fmla="*/ 83156 h 83343"/>
                <a:gd name="connsiteX2" fmla="*/ 2232 w 333375"/>
                <a:gd name="connsiteY2" fmla="*/ 64392 h 83343"/>
                <a:gd name="connsiteX3" fmla="*/ 2232 w 333375"/>
                <a:gd name="connsiteY3" fmla="*/ 20997 h 83343"/>
                <a:gd name="connsiteX4" fmla="*/ 20997 w 333375"/>
                <a:gd name="connsiteY4" fmla="*/ 2232 h 83343"/>
                <a:gd name="connsiteX5" fmla="*/ 313777 w 333375"/>
                <a:gd name="connsiteY5" fmla="*/ 2232 h 83343"/>
                <a:gd name="connsiteX6" fmla="*/ 332542 w 333375"/>
                <a:gd name="connsiteY6" fmla="*/ 20997 h 83343"/>
                <a:gd name="connsiteX7" fmla="*/ 332542 w 333375"/>
                <a:gd name="connsiteY7" fmla="*/ 64392 h 83343"/>
                <a:gd name="connsiteX8" fmla="*/ 313777 w 333375"/>
                <a:gd name="connsiteY8" fmla="*/ 83156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 h="83343">
                  <a:moveTo>
                    <a:pt x="313777" y="83156"/>
                  </a:moveTo>
                  <a:lnTo>
                    <a:pt x="20997" y="83156"/>
                  </a:lnTo>
                  <a:cubicBezTo>
                    <a:pt x="10632" y="83156"/>
                    <a:pt x="2232" y="74753"/>
                    <a:pt x="2232" y="64392"/>
                  </a:cubicBezTo>
                  <a:lnTo>
                    <a:pt x="2232" y="20997"/>
                  </a:lnTo>
                  <a:cubicBezTo>
                    <a:pt x="2232" y="10632"/>
                    <a:pt x="10635" y="2232"/>
                    <a:pt x="20997" y="2232"/>
                  </a:cubicBezTo>
                  <a:lnTo>
                    <a:pt x="313777" y="2232"/>
                  </a:lnTo>
                  <a:cubicBezTo>
                    <a:pt x="324142" y="2232"/>
                    <a:pt x="332542" y="10635"/>
                    <a:pt x="332542" y="20997"/>
                  </a:cubicBezTo>
                  <a:lnTo>
                    <a:pt x="332542" y="64392"/>
                  </a:lnTo>
                  <a:cubicBezTo>
                    <a:pt x="332542" y="74753"/>
                    <a:pt x="324142" y="83156"/>
                    <a:pt x="313777" y="83156"/>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85" name="PA-任意多边形: 形状 3074"/>
            <p:cNvSpPr/>
            <p:nvPr>
              <p:custDataLst>
                <p:tags r:id="rId49"/>
              </p:custDataLst>
            </p:nvPr>
          </p:nvSpPr>
          <p:spPr>
            <a:xfrm>
              <a:off x="7125385" y="25388218"/>
              <a:ext cx="333375" cy="83344"/>
            </a:xfrm>
            <a:custGeom>
              <a:avLst/>
              <a:gdLst>
                <a:gd name="connsiteX0" fmla="*/ 313777 w 333375"/>
                <a:gd name="connsiteY0" fmla="*/ 83156 h 83343"/>
                <a:gd name="connsiteX1" fmla="*/ 20997 w 333375"/>
                <a:gd name="connsiteY1" fmla="*/ 83156 h 83343"/>
                <a:gd name="connsiteX2" fmla="*/ 2232 w 333375"/>
                <a:gd name="connsiteY2" fmla="*/ 64392 h 83343"/>
                <a:gd name="connsiteX3" fmla="*/ 2232 w 333375"/>
                <a:gd name="connsiteY3" fmla="*/ 20997 h 83343"/>
                <a:gd name="connsiteX4" fmla="*/ 20997 w 333375"/>
                <a:gd name="connsiteY4" fmla="*/ 2232 h 83343"/>
                <a:gd name="connsiteX5" fmla="*/ 313777 w 333375"/>
                <a:gd name="connsiteY5" fmla="*/ 2232 h 83343"/>
                <a:gd name="connsiteX6" fmla="*/ 332542 w 333375"/>
                <a:gd name="connsiteY6" fmla="*/ 20997 h 83343"/>
                <a:gd name="connsiteX7" fmla="*/ 332542 w 333375"/>
                <a:gd name="connsiteY7" fmla="*/ 64392 h 83343"/>
                <a:gd name="connsiteX8" fmla="*/ 313777 w 333375"/>
                <a:gd name="connsiteY8" fmla="*/ 83156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 h="83343">
                  <a:moveTo>
                    <a:pt x="313777" y="83156"/>
                  </a:moveTo>
                  <a:lnTo>
                    <a:pt x="20997" y="83156"/>
                  </a:lnTo>
                  <a:cubicBezTo>
                    <a:pt x="10632" y="83156"/>
                    <a:pt x="2232" y="74753"/>
                    <a:pt x="2232" y="64392"/>
                  </a:cubicBezTo>
                  <a:lnTo>
                    <a:pt x="2232" y="20997"/>
                  </a:lnTo>
                  <a:cubicBezTo>
                    <a:pt x="2232" y="10632"/>
                    <a:pt x="10635" y="2232"/>
                    <a:pt x="20997" y="2232"/>
                  </a:cubicBezTo>
                  <a:lnTo>
                    <a:pt x="313777" y="2232"/>
                  </a:lnTo>
                  <a:cubicBezTo>
                    <a:pt x="324142" y="2232"/>
                    <a:pt x="332542" y="10635"/>
                    <a:pt x="332542" y="20997"/>
                  </a:cubicBezTo>
                  <a:lnTo>
                    <a:pt x="332542" y="64392"/>
                  </a:lnTo>
                  <a:cubicBezTo>
                    <a:pt x="332542" y="74756"/>
                    <a:pt x="324142" y="83156"/>
                    <a:pt x="313777" y="83156"/>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86" name="PA-任意多边形: 形状 3075"/>
            <p:cNvSpPr/>
            <p:nvPr>
              <p:custDataLst>
                <p:tags r:id="rId50"/>
              </p:custDataLst>
            </p:nvPr>
          </p:nvSpPr>
          <p:spPr>
            <a:xfrm>
              <a:off x="6548811" y="24124880"/>
              <a:ext cx="625078" cy="1497211"/>
            </a:xfrm>
            <a:custGeom>
              <a:avLst/>
              <a:gdLst>
                <a:gd name="connsiteX0" fmla="*/ 607794 w 625078"/>
                <a:gd name="connsiteY0" fmla="*/ 1497370 h 1497210"/>
                <a:gd name="connsiteX1" fmla="*/ 17780 w 625078"/>
                <a:gd name="connsiteY1" fmla="*/ 1497370 h 1497210"/>
                <a:gd name="connsiteX2" fmla="*/ 698 w 625078"/>
                <a:gd name="connsiteY2" fmla="*/ 1480287 h 1497210"/>
                <a:gd name="connsiteX3" fmla="*/ 698 w 625078"/>
                <a:gd name="connsiteY3" fmla="*/ 17780 h 1497210"/>
                <a:gd name="connsiteX4" fmla="*/ 17780 w 625078"/>
                <a:gd name="connsiteY4" fmla="*/ 698 h 1497210"/>
                <a:gd name="connsiteX5" fmla="*/ 607794 w 625078"/>
                <a:gd name="connsiteY5" fmla="*/ 698 h 1497210"/>
                <a:gd name="connsiteX6" fmla="*/ 624877 w 625078"/>
                <a:gd name="connsiteY6" fmla="*/ 17780 h 1497210"/>
                <a:gd name="connsiteX7" fmla="*/ 624877 w 625078"/>
                <a:gd name="connsiteY7" fmla="*/ 1480287 h 1497210"/>
                <a:gd name="connsiteX8" fmla="*/ 607794 w 625078"/>
                <a:gd name="connsiteY8" fmla="*/ 1497370 h 149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078" h="1497210">
                  <a:moveTo>
                    <a:pt x="607794" y="1497370"/>
                  </a:moveTo>
                  <a:lnTo>
                    <a:pt x="17780" y="1497370"/>
                  </a:lnTo>
                  <a:cubicBezTo>
                    <a:pt x="8344" y="1497370"/>
                    <a:pt x="698" y="1489723"/>
                    <a:pt x="698" y="1480287"/>
                  </a:cubicBezTo>
                  <a:lnTo>
                    <a:pt x="698" y="17780"/>
                  </a:lnTo>
                  <a:cubicBezTo>
                    <a:pt x="698" y="8344"/>
                    <a:pt x="8344" y="698"/>
                    <a:pt x="17780" y="698"/>
                  </a:cubicBezTo>
                  <a:lnTo>
                    <a:pt x="607794" y="698"/>
                  </a:lnTo>
                  <a:cubicBezTo>
                    <a:pt x="617230" y="698"/>
                    <a:pt x="624877" y="8344"/>
                    <a:pt x="624877" y="17780"/>
                  </a:cubicBezTo>
                  <a:lnTo>
                    <a:pt x="624877" y="1480287"/>
                  </a:lnTo>
                  <a:cubicBezTo>
                    <a:pt x="624877" y="1489723"/>
                    <a:pt x="617230" y="1497370"/>
                    <a:pt x="607794" y="1497370"/>
                  </a:cubicBezTo>
                  <a:close/>
                </a:path>
              </a:pathLst>
            </a:custGeom>
            <a:solidFill>
              <a:srgbClr val="FFB125"/>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87" name="PA-任意多边形: 形状 3076"/>
            <p:cNvSpPr/>
            <p:nvPr>
              <p:custDataLst>
                <p:tags r:id="rId51"/>
              </p:custDataLst>
            </p:nvPr>
          </p:nvSpPr>
          <p:spPr>
            <a:xfrm>
              <a:off x="7015594" y="24123345"/>
              <a:ext cx="157758" cy="1500188"/>
            </a:xfrm>
            <a:custGeom>
              <a:avLst/>
              <a:gdLst>
                <a:gd name="connsiteX0" fmla="*/ 141015 w 157757"/>
                <a:gd name="connsiteY0" fmla="*/ 2232 h 1500187"/>
                <a:gd name="connsiteX1" fmla="*/ 2232 w 157757"/>
                <a:gd name="connsiteY1" fmla="*/ 2232 h 1500187"/>
                <a:gd name="connsiteX2" fmla="*/ 19315 w 157757"/>
                <a:gd name="connsiteY2" fmla="*/ 19315 h 1500187"/>
                <a:gd name="connsiteX3" fmla="*/ 19315 w 157757"/>
                <a:gd name="connsiteY3" fmla="*/ 1481822 h 1500187"/>
                <a:gd name="connsiteX4" fmla="*/ 2232 w 157757"/>
                <a:gd name="connsiteY4" fmla="*/ 1498905 h 1500187"/>
                <a:gd name="connsiteX5" fmla="*/ 141015 w 157757"/>
                <a:gd name="connsiteY5" fmla="*/ 1498905 h 1500187"/>
                <a:gd name="connsiteX6" fmla="*/ 158097 w 157757"/>
                <a:gd name="connsiteY6" fmla="*/ 1481822 h 1500187"/>
                <a:gd name="connsiteX7" fmla="*/ 158097 w 157757"/>
                <a:gd name="connsiteY7" fmla="*/ 19315 h 1500187"/>
                <a:gd name="connsiteX8" fmla="*/ 141015 w 157757"/>
                <a:gd name="connsiteY8" fmla="*/ 2232 h 150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757" h="1500187">
                  <a:moveTo>
                    <a:pt x="141015" y="2232"/>
                  </a:moveTo>
                  <a:lnTo>
                    <a:pt x="2232" y="2232"/>
                  </a:lnTo>
                  <a:cubicBezTo>
                    <a:pt x="11668" y="2232"/>
                    <a:pt x="19315" y="9879"/>
                    <a:pt x="19315" y="19315"/>
                  </a:cubicBezTo>
                  <a:lnTo>
                    <a:pt x="19315" y="1481822"/>
                  </a:lnTo>
                  <a:cubicBezTo>
                    <a:pt x="19315" y="1491258"/>
                    <a:pt x="11668" y="1498905"/>
                    <a:pt x="2232" y="1498905"/>
                  </a:cubicBezTo>
                  <a:lnTo>
                    <a:pt x="141015" y="1498905"/>
                  </a:lnTo>
                  <a:cubicBezTo>
                    <a:pt x="150450" y="1498905"/>
                    <a:pt x="158097" y="1491258"/>
                    <a:pt x="158097" y="1481822"/>
                  </a:cubicBezTo>
                  <a:lnTo>
                    <a:pt x="158097" y="19315"/>
                  </a:lnTo>
                  <a:cubicBezTo>
                    <a:pt x="158097" y="9879"/>
                    <a:pt x="150447" y="2232"/>
                    <a:pt x="141015" y="2232"/>
                  </a:cubicBezTo>
                  <a:close/>
                </a:path>
              </a:pathLst>
            </a:custGeom>
            <a:solidFill>
              <a:srgbClr val="FF901D"/>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88" name="PA-任意多边形: 形状 3077"/>
            <p:cNvSpPr/>
            <p:nvPr>
              <p:custDataLst>
                <p:tags r:id="rId52"/>
              </p:custDataLst>
            </p:nvPr>
          </p:nvSpPr>
          <p:spPr>
            <a:xfrm>
              <a:off x="6504780" y="24096018"/>
              <a:ext cx="705445" cy="77391"/>
            </a:xfrm>
            <a:custGeom>
              <a:avLst/>
              <a:gdLst>
                <a:gd name="connsiteX0" fmla="*/ 695727 w 705445"/>
                <a:gd name="connsiteY0" fmla="*/ 2232 h 77390"/>
                <a:gd name="connsiteX1" fmla="*/ 10713 w 705445"/>
                <a:gd name="connsiteY1" fmla="*/ 2232 h 77390"/>
                <a:gd name="connsiteX2" fmla="*/ 2232 w 705445"/>
                <a:gd name="connsiteY2" fmla="*/ 10713 h 77390"/>
                <a:gd name="connsiteX3" fmla="*/ 2232 w 705445"/>
                <a:gd name="connsiteY3" fmla="*/ 68208 h 77390"/>
                <a:gd name="connsiteX4" fmla="*/ 10713 w 705445"/>
                <a:gd name="connsiteY4" fmla="*/ 76688 h 77390"/>
                <a:gd name="connsiteX5" fmla="*/ 695727 w 705445"/>
                <a:gd name="connsiteY5" fmla="*/ 76688 h 77390"/>
                <a:gd name="connsiteX6" fmla="*/ 704207 w 705445"/>
                <a:gd name="connsiteY6" fmla="*/ 68208 h 77390"/>
                <a:gd name="connsiteX7" fmla="*/ 704207 w 705445"/>
                <a:gd name="connsiteY7" fmla="*/ 10713 h 77390"/>
                <a:gd name="connsiteX8" fmla="*/ 695727 w 705445"/>
                <a:gd name="connsiteY8" fmla="*/ 2232 h 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445" h="77390">
                  <a:moveTo>
                    <a:pt x="695727" y="2232"/>
                  </a:moveTo>
                  <a:lnTo>
                    <a:pt x="10713" y="2232"/>
                  </a:lnTo>
                  <a:cubicBezTo>
                    <a:pt x="6031" y="2232"/>
                    <a:pt x="2232" y="6028"/>
                    <a:pt x="2232" y="10713"/>
                  </a:cubicBezTo>
                  <a:lnTo>
                    <a:pt x="2232" y="68208"/>
                  </a:lnTo>
                  <a:cubicBezTo>
                    <a:pt x="2232" y="72890"/>
                    <a:pt x="6028" y="76688"/>
                    <a:pt x="10713" y="76688"/>
                  </a:cubicBezTo>
                  <a:lnTo>
                    <a:pt x="695727" y="76688"/>
                  </a:lnTo>
                  <a:cubicBezTo>
                    <a:pt x="700409" y="76688"/>
                    <a:pt x="704207" y="72893"/>
                    <a:pt x="704207" y="68208"/>
                  </a:cubicBezTo>
                  <a:lnTo>
                    <a:pt x="704207" y="10713"/>
                  </a:lnTo>
                  <a:cubicBezTo>
                    <a:pt x="704207" y="6028"/>
                    <a:pt x="700409" y="2232"/>
                    <a:pt x="695727" y="2232"/>
                  </a:cubicBezTo>
                  <a:close/>
                </a:path>
              </a:pathLst>
            </a:custGeom>
            <a:solidFill>
              <a:srgbClr val="FF901D"/>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89" name="PA-任意多边形: 形状 3078"/>
            <p:cNvSpPr/>
            <p:nvPr>
              <p:custDataLst>
                <p:tags r:id="rId53"/>
              </p:custDataLst>
            </p:nvPr>
          </p:nvSpPr>
          <p:spPr>
            <a:xfrm>
              <a:off x="6624849" y="24252990"/>
              <a:ext cx="107156" cy="125016"/>
            </a:xfrm>
            <a:custGeom>
              <a:avLst/>
              <a:gdLst>
                <a:gd name="connsiteX0" fmla="*/ 95827 w 107156"/>
                <a:gd name="connsiteY0" fmla="*/ 124760 h 125015"/>
                <a:gd name="connsiteX1" fmla="*/ 12820 w 107156"/>
                <a:gd name="connsiteY1" fmla="*/ 124760 h 125015"/>
                <a:gd name="connsiteX2" fmla="*/ 2232 w 107156"/>
                <a:gd name="connsiteY2" fmla="*/ 114172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0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0"/>
                  </a:moveTo>
                  <a:lnTo>
                    <a:pt x="12820" y="124760"/>
                  </a:lnTo>
                  <a:cubicBezTo>
                    <a:pt x="6974" y="124760"/>
                    <a:pt x="2232" y="120021"/>
                    <a:pt x="2232" y="114172"/>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1"/>
                    <a:pt x="101673" y="124760"/>
                    <a:pt x="95827" y="124760"/>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90" name="PA-任意多边形: 形状 3079"/>
            <p:cNvSpPr/>
            <p:nvPr>
              <p:custDataLst>
                <p:tags r:id="rId54"/>
              </p:custDataLst>
            </p:nvPr>
          </p:nvSpPr>
          <p:spPr>
            <a:xfrm>
              <a:off x="6807276" y="24252990"/>
              <a:ext cx="107156" cy="125016"/>
            </a:xfrm>
            <a:custGeom>
              <a:avLst/>
              <a:gdLst>
                <a:gd name="connsiteX0" fmla="*/ 95828 w 107156"/>
                <a:gd name="connsiteY0" fmla="*/ 124760 h 125015"/>
                <a:gd name="connsiteX1" fmla="*/ 12820 w 107156"/>
                <a:gd name="connsiteY1" fmla="*/ 124760 h 125015"/>
                <a:gd name="connsiteX2" fmla="*/ 2232 w 107156"/>
                <a:gd name="connsiteY2" fmla="*/ 114172 h 125015"/>
                <a:gd name="connsiteX3" fmla="*/ 2232 w 107156"/>
                <a:gd name="connsiteY3" fmla="*/ 12820 h 125015"/>
                <a:gd name="connsiteX4" fmla="*/ 12820 w 107156"/>
                <a:gd name="connsiteY4" fmla="*/ 2232 h 125015"/>
                <a:gd name="connsiteX5" fmla="*/ 95828 w 107156"/>
                <a:gd name="connsiteY5" fmla="*/ 2232 h 125015"/>
                <a:gd name="connsiteX6" fmla="*/ 106415 w 107156"/>
                <a:gd name="connsiteY6" fmla="*/ 12820 h 125015"/>
                <a:gd name="connsiteX7" fmla="*/ 106415 w 107156"/>
                <a:gd name="connsiteY7" fmla="*/ 114175 h 125015"/>
                <a:gd name="connsiteX8" fmla="*/ 95828 w 107156"/>
                <a:gd name="connsiteY8" fmla="*/ 124760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8" y="124760"/>
                  </a:moveTo>
                  <a:lnTo>
                    <a:pt x="12820" y="124760"/>
                  </a:lnTo>
                  <a:cubicBezTo>
                    <a:pt x="6974" y="124760"/>
                    <a:pt x="2232" y="120021"/>
                    <a:pt x="2232" y="114172"/>
                  </a:cubicBezTo>
                  <a:lnTo>
                    <a:pt x="2232" y="12820"/>
                  </a:lnTo>
                  <a:cubicBezTo>
                    <a:pt x="2232" y="6974"/>
                    <a:pt x="6971" y="2232"/>
                    <a:pt x="12820" y="2232"/>
                  </a:cubicBezTo>
                  <a:lnTo>
                    <a:pt x="95828" y="2232"/>
                  </a:lnTo>
                  <a:cubicBezTo>
                    <a:pt x="101673" y="2232"/>
                    <a:pt x="106415" y="6971"/>
                    <a:pt x="106415" y="12820"/>
                  </a:cubicBezTo>
                  <a:lnTo>
                    <a:pt x="106415" y="114175"/>
                  </a:lnTo>
                  <a:cubicBezTo>
                    <a:pt x="106412" y="120021"/>
                    <a:pt x="101673" y="124760"/>
                    <a:pt x="95828" y="124760"/>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91" name="PA-任意多边形: 形状 3080"/>
            <p:cNvSpPr/>
            <p:nvPr>
              <p:custDataLst>
                <p:tags r:id="rId55"/>
              </p:custDataLst>
            </p:nvPr>
          </p:nvSpPr>
          <p:spPr>
            <a:xfrm>
              <a:off x="6989701" y="24252990"/>
              <a:ext cx="107156" cy="125016"/>
            </a:xfrm>
            <a:custGeom>
              <a:avLst/>
              <a:gdLst>
                <a:gd name="connsiteX0" fmla="*/ 95827 w 107156"/>
                <a:gd name="connsiteY0" fmla="*/ 124760 h 125015"/>
                <a:gd name="connsiteX1" fmla="*/ 12820 w 107156"/>
                <a:gd name="connsiteY1" fmla="*/ 124760 h 125015"/>
                <a:gd name="connsiteX2" fmla="*/ 2232 w 107156"/>
                <a:gd name="connsiteY2" fmla="*/ 114172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0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0"/>
                  </a:moveTo>
                  <a:lnTo>
                    <a:pt x="12820" y="124760"/>
                  </a:lnTo>
                  <a:cubicBezTo>
                    <a:pt x="6974" y="124760"/>
                    <a:pt x="2232" y="120021"/>
                    <a:pt x="2232" y="114172"/>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1"/>
                    <a:pt x="101676" y="124760"/>
                    <a:pt x="95827" y="124760"/>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92" name="PA-任意多边形: 形状 3081"/>
            <p:cNvSpPr/>
            <p:nvPr>
              <p:custDataLst>
                <p:tags r:id="rId56"/>
              </p:custDataLst>
            </p:nvPr>
          </p:nvSpPr>
          <p:spPr>
            <a:xfrm>
              <a:off x="6624849" y="24526393"/>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3"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93" name="PA-任意多边形: 形状 3082"/>
            <p:cNvSpPr/>
            <p:nvPr>
              <p:custDataLst>
                <p:tags r:id="rId57"/>
              </p:custDataLst>
            </p:nvPr>
          </p:nvSpPr>
          <p:spPr>
            <a:xfrm>
              <a:off x="6807276" y="24526393"/>
              <a:ext cx="107156" cy="125016"/>
            </a:xfrm>
            <a:custGeom>
              <a:avLst/>
              <a:gdLst>
                <a:gd name="connsiteX0" fmla="*/ 95828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8 w 107156"/>
                <a:gd name="connsiteY5" fmla="*/ 2232 h 125015"/>
                <a:gd name="connsiteX6" fmla="*/ 106415 w 107156"/>
                <a:gd name="connsiteY6" fmla="*/ 12820 h 125015"/>
                <a:gd name="connsiteX7" fmla="*/ 106415 w 107156"/>
                <a:gd name="connsiteY7" fmla="*/ 114175 h 125015"/>
                <a:gd name="connsiteX8" fmla="*/ 95828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8" y="124763"/>
                  </a:moveTo>
                  <a:lnTo>
                    <a:pt x="12820" y="124763"/>
                  </a:lnTo>
                  <a:cubicBezTo>
                    <a:pt x="6974" y="124763"/>
                    <a:pt x="2232" y="120024"/>
                    <a:pt x="2232" y="114175"/>
                  </a:cubicBezTo>
                  <a:lnTo>
                    <a:pt x="2232" y="12820"/>
                  </a:lnTo>
                  <a:cubicBezTo>
                    <a:pt x="2232" y="6974"/>
                    <a:pt x="6971" y="2232"/>
                    <a:pt x="12820" y="2232"/>
                  </a:cubicBezTo>
                  <a:lnTo>
                    <a:pt x="95828" y="2232"/>
                  </a:lnTo>
                  <a:cubicBezTo>
                    <a:pt x="101673" y="2232"/>
                    <a:pt x="106415" y="6971"/>
                    <a:pt x="106415" y="12820"/>
                  </a:cubicBezTo>
                  <a:lnTo>
                    <a:pt x="106415" y="114175"/>
                  </a:lnTo>
                  <a:cubicBezTo>
                    <a:pt x="106412" y="120024"/>
                    <a:pt x="101673" y="124763"/>
                    <a:pt x="95828"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94" name="PA-任意多边形: 形状 3083"/>
            <p:cNvSpPr/>
            <p:nvPr>
              <p:custDataLst>
                <p:tags r:id="rId58"/>
              </p:custDataLst>
            </p:nvPr>
          </p:nvSpPr>
          <p:spPr>
            <a:xfrm>
              <a:off x="6989701" y="24526393"/>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6"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95" name="PA-任意多边形: 形状 3084"/>
            <p:cNvSpPr/>
            <p:nvPr>
              <p:custDataLst>
                <p:tags r:id="rId59"/>
              </p:custDataLst>
            </p:nvPr>
          </p:nvSpPr>
          <p:spPr>
            <a:xfrm>
              <a:off x="6624849" y="24799799"/>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3"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96" name="PA-任意多边形: 形状 3085"/>
            <p:cNvSpPr/>
            <p:nvPr>
              <p:custDataLst>
                <p:tags r:id="rId60"/>
              </p:custDataLst>
            </p:nvPr>
          </p:nvSpPr>
          <p:spPr>
            <a:xfrm>
              <a:off x="6807276" y="24799799"/>
              <a:ext cx="107156" cy="125016"/>
            </a:xfrm>
            <a:custGeom>
              <a:avLst/>
              <a:gdLst>
                <a:gd name="connsiteX0" fmla="*/ 95828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8 w 107156"/>
                <a:gd name="connsiteY5" fmla="*/ 2232 h 125015"/>
                <a:gd name="connsiteX6" fmla="*/ 106415 w 107156"/>
                <a:gd name="connsiteY6" fmla="*/ 12820 h 125015"/>
                <a:gd name="connsiteX7" fmla="*/ 106415 w 107156"/>
                <a:gd name="connsiteY7" fmla="*/ 114175 h 125015"/>
                <a:gd name="connsiteX8" fmla="*/ 95828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8" y="124763"/>
                  </a:moveTo>
                  <a:lnTo>
                    <a:pt x="12820" y="124763"/>
                  </a:lnTo>
                  <a:cubicBezTo>
                    <a:pt x="6974" y="124763"/>
                    <a:pt x="2232" y="120024"/>
                    <a:pt x="2232" y="114175"/>
                  </a:cubicBezTo>
                  <a:lnTo>
                    <a:pt x="2232" y="12820"/>
                  </a:lnTo>
                  <a:cubicBezTo>
                    <a:pt x="2232" y="6974"/>
                    <a:pt x="6971" y="2232"/>
                    <a:pt x="12820" y="2232"/>
                  </a:cubicBezTo>
                  <a:lnTo>
                    <a:pt x="95828" y="2232"/>
                  </a:lnTo>
                  <a:cubicBezTo>
                    <a:pt x="101673" y="2232"/>
                    <a:pt x="106415" y="6971"/>
                    <a:pt x="106415" y="12820"/>
                  </a:cubicBezTo>
                  <a:lnTo>
                    <a:pt x="106415" y="114175"/>
                  </a:lnTo>
                  <a:cubicBezTo>
                    <a:pt x="106412" y="120024"/>
                    <a:pt x="101673" y="124763"/>
                    <a:pt x="95828"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97" name="PA-任意多边形: 形状 3086"/>
            <p:cNvSpPr/>
            <p:nvPr>
              <p:custDataLst>
                <p:tags r:id="rId61"/>
              </p:custDataLst>
            </p:nvPr>
          </p:nvSpPr>
          <p:spPr>
            <a:xfrm>
              <a:off x="6989701" y="24799799"/>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6"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98" name="PA-任意多边形: 形状 3087"/>
            <p:cNvSpPr/>
            <p:nvPr>
              <p:custDataLst>
                <p:tags r:id="rId62"/>
              </p:custDataLst>
            </p:nvPr>
          </p:nvSpPr>
          <p:spPr>
            <a:xfrm>
              <a:off x="6807276" y="25073205"/>
              <a:ext cx="107156" cy="125016"/>
            </a:xfrm>
            <a:custGeom>
              <a:avLst/>
              <a:gdLst>
                <a:gd name="connsiteX0" fmla="*/ 95828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8 w 107156"/>
                <a:gd name="connsiteY5" fmla="*/ 2232 h 125015"/>
                <a:gd name="connsiteX6" fmla="*/ 106415 w 107156"/>
                <a:gd name="connsiteY6" fmla="*/ 12820 h 125015"/>
                <a:gd name="connsiteX7" fmla="*/ 106415 w 107156"/>
                <a:gd name="connsiteY7" fmla="*/ 114175 h 125015"/>
                <a:gd name="connsiteX8" fmla="*/ 95828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8" y="124763"/>
                  </a:moveTo>
                  <a:lnTo>
                    <a:pt x="12820" y="124763"/>
                  </a:lnTo>
                  <a:cubicBezTo>
                    <a:pt x="6974" y="124763"/>
                    <a:pt x="2232" y="120024"/>
                    <a:pt x="2232" y="114175"/>
                  </a:cubicBezTo>
                  <a:lnTo>
                    <a:pt x="2232" y="12820"/>
                  </a:lnTo>
                  <a:cubicBezTo>
                    <a:pt x="2232" y="6974"/>
                    <a:pt x="6971" y="2232"/>
                    <a:pt x="12820" y="2232"/>
                  </a:cubicBezTo>
                  <a:lnTo>
                    <a:pt x="95828" y="2232"/>
                  </a:lnTo>
                  <a:cubicBezTo>
                    <a:pt x="101673" y="2232"/>
                    <a:pt x="106415" y="6971"/>
                    <a:pt x="106415" y="12820"/>
                  </a:cubicBezTo>
                  <a:lnTo>
                    <a:pt x="106415" y="114175"/>
                  </a:lnTo>
                  <a:cubicBezTo>
                    <a:pt x="106412" y="120024"/>
                    <a:pt x="101673" y="124763"/>
                    <a:pt x="95828"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99" name="PA-任意多边形: 形状 3088"/>
            <p:cNvSpPr/>
            <p:nvPr>
              <p:custDataLst>
                <p:tags r:id="rId63"/>
              </p:custDataLst>
            </p:nvPr>
          </p:nvSpPr>
          <p:spPr>
            <a:xfrm>
              <a:off x="6989701" y="25073205"/>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6"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00" name="PA-任意多边形: 形状 3089"/>
            <p:cNvSpPr/>
            <p:nvPr>
              <p:custDataLst>
                <p:tags r:id="rId64"/>
              </p:custDataLst>
            </p:nvPr>
          </p:nvSpPr>
          <p:spPr>
            <a:xfrm>
              <a:off x="6807276" y="25346611"/>
              <a:ext cx="107156" cy="125016"/>
            </a:xfrm>
            <a:custGeom>
              <a:avLst/>
              <a:gdLst>
                <a:gd name="connsiteX0" fmla="*/ 95828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8 w 107156"/>
                <a:gd name="connsiteY5" fmla="*/ 2232 h 125015"/>
                <a:gd name="connsiteX6" fmla="*/ 106415 w 107156"/>
                <a:gd name="connsiteY6" fmla="*/ 12820 h 125015"/>
                <a:gd name="connsiteX7" fmla="*/ 106415 w 107156"/>
                <a:gd name="connsiteY7" fmla="*/ 114175 h 125015"/>
                <a:gd name="connsiteX8" fmla="*/ 95828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8" y="124763"/>
                  </a:moveTo>
                  <a:lnTo>
                    <a:pt x="12820" y="124763"/>
                  </a:lnTo>
                  <a:cubicBezTo>
                    <a:pt x="6974" y="124763"/>
                    <a:pt x="2232" y="120024"/>
                    <a:pt x="2232" y="114175"/>
                  </a:cubicBezTo>
                  <a:lnTo>
                    <a:pt x="2232" y="12820"/>
                  </a:lnTo>
                  <a:cubicBezTo>
                    <a:pt x="2232" y="6974"/>
                    <a:pt x="6971" y="2232"/>
                    <a:pt x="12820" y="2232"/>
                  </a:cubicBezTo>
                  <a:lnTo>
                    <a:pt x="95828" y="2232"/>
                  </a:lnTo>
                  <a:cubicBezTo>
                    <a:pt x="101673" y="2232"/>
                    <a:pt x="106415" y="6971"/>
                    <a:pt x="106415" y="12820"/>
                  </a:cubicBezTo>
                  <a:lnTo>
                    <a:pt x="106415" y="114175"/>
                  </a:lnTo>
                  <a:cubicBezTo>
                    <a:pt x="106412" y="120024"/>
                    <a:pt x="101673" y="124763"/>
                    <a:pt x="95828"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01" name="PA-任意多边形: 形状 3090"/>
            <p:cNvSpPr/>
            <p:nvPr>
              <p:custDataLst>
                <p:tags r:id="rId65"/>
              </p:custDataLst>
            </p:nvPr>
          </p:nvSpPr>
          <p:spPr>
            <a:xfrm>
              <a:off x="6989701" y="25346611"/>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6"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02" name="PA-任意多边形: 形状 3091"/>
            <p:cNvSpPr/>
            <p:nvPr>
              <p:custDataLst>
                <p:tags r:id="rId66"/>
              </p:custDataLst>
            </p:nvPr>
          </p:nvSpPr>
          <p:spPr>
            <a:xfrm>
              <a:off x="6180587" y="24930398"/>
              <a:ext cx="654844" cy="690563"/>
            </a:xfrm>
            <a:custGeom>
              <a:avLst/>
              <a:gdLst>
                <a:gd name="connsiteX0" fmla="*/ 641480 w 654843"/>
                <a:gd name="connsiteY0" fmla="*/ 691853 h 690562"/>
                <a:gd name="connsiteX1" fmla="*/ 13744 w 654843"/>
                <a:gd name="connsiteY1" fmla="*/ 691853 h 690562"/>
                <a:gd name="connsiteX2" fmla="*/ 698 w 654843"/>
                <a:gd name="connsiteY2" fmla="*/ 678806 h 690562"/>
                <a:gd name="connsiteX3" fmla="*/ 698 w 654843"/>
                <a:gd name="connsiteY3" fmla="*/ 13744 h 690562"/>
                <a:gd name="connsiteX4" fmla="*/ 13744 w 654843"/>
                <a:gd name="connsiteY4" fmla="*/ 698 h 690562"/>
                <a:gd name="connsiteX5" fmla="*/ 641480 w 654843"/>
                <a:gd name="connsiteY5" fmla="*/ 698 h 690562"/>
                <a:gd name="connsiteX6" fmla="*/ 654526 w 654843"/>
                <a:gd name="connsiteY6" fmla="*/ 13744 h 690562"/>
                <a:gd name="connsiteX7" fmla="*/ 654526 w 654843"/>
                <a:gd name="connsiteY7" fmla="*/ 678809 h 690562"/>
                <a:gd name="connsiteX8" fmla="*/ 641480 w 654843"/>
                <a:gd name="connsiteY8" fmla="*/ 691853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843" h="690562">
                  <a:moveTo>
                    <a:pt x="641480" y="691853"/>
                  </a:moveTo>
                  <a:lnTo>
                    <a:pt x="13744" y="691853"/>
                  </a:lnTo>
                  <a:cubicBezTo>
                    <a:pt x="6538" y="691853"/>
                    <a:pt x="698" y="686012"/>
                    <a:pt x="698" y="678806"/>
                  </a:cubicBezTo>
                  <a:lnTo>
                    <a:pt x="698" y="13744"/>
                  </a:lnTo>
                  <a:cubicBezTo>
                    <a:pt x="698" y="6538"/>
                    <a:pt x="6538" y="698"/>
                    <a:pt x="13744" y="698"/>
                  </a:cubicBezTo>
                  <a:lnTo>
                    <a:pt x="641480" y="698"/>
                  </a:lnTo>
                  <a:cubicBezTo>
                    <a:pt x="648686" y="698"/>
                    <a:pt x="654526" y="6538"/>
                    <a:pt x="654526" y="13744"/>
                  </a:cubicBezTo>
                  <a:lnTo>
                    <a:pt x="654526" y="678809"/>
                  </a:lnTo>
                  <a:cubicBezTo>
                    <a:pt x="654526" y="686012"/>
                    <a:pt x="648686" y="691853"/>
                    <a:pt x="641480" y="691853"/>
                  </a:cubicBezTo>
                  <a:close/>
                </a:path>
              </a:pathLst>
            </a:custGeom>
            <a:solidFill>
              <a:srgbClr val="61AFF6"/>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03" name="PA-任意多边形: 形状 3092"/>
            <p:cNvSpPr/>
            <p:nvPr>
              <p:custDataLst>
                <p:tags r:id="rId67"/>
              </p:custDataLst>
            </p:nvPr>
          </p:nvSpPr>
          <p:spPr>
            <a:xfrm>
              <a:off x="6680090" y="24930398"/>
              <a:ext cx="154781" cy="690563"/>
            </a:xfrm>
            <a:custGeom>
              <a:avLst/>
              <a:gdLst>
                <a:gd name="connsiteX0" fmla="*/ 141977 w 154781"/>
                <a:gd name="connsiteY0" fmla="*/ 698 h 690562"/>
                <a:gd name="connsiteX1" fmla="*/ 698 w 154781"/>
                <a:gd name="connsiteY1" fmla="*/ 698 h 690562"/>
                <a:gd name="connsiteX2" fmla="*/ 13744 w 154781"/>
                <a:gd name="connsiteY2" fmla="*/ 13744 h 690562"/>
                <a:gd name="connsiteX3" fmla="*/ 13744 w 154781"/>
                <a:gd name="connsiteY3" fmla="*/ 678809 h 690562"/>
                <a:gd name="connsiteX4" fmla="*/ 698 w 154781"/>
                <a:gd name="connsiteY4" fmla="*/ 691855 h 690562"/>
                <a:gd name="connsiteX5" fmla="*/ 141977 w 154781"/>
                <a:gd name="connsiteY5" fmla="*/ 691855 h 690562"/>
                <a:gd name="connsiteX6" fmla="*/ 155023 w 154781"/>
                <a:gd name="connsiteY6" fmla="*/ 678809 h 690562"/>
                <a:gd name="connsiteX7" fmla="*/ 155023 w 154781"/>
                <a:gd name="connsiteY7" fmla="*/ 13744 h 690562"/>
                <a:gd name="connsiteX8" fmla="*/ 141977 w 154781"/>
                <a:gd name="connsiteY8" fmla="*/ 698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 h="690562">
                  <a:moveTo>
                    <a:pt x="141977" y="698"/>
                  </a:moveTo>
                  <a:lnTo>
                    <a:pt x="698" y="698"/>
                  </a:lnTo>
                  <a:cubicBezTo>
                    <a:pt x="7904" y="698"/>
                    <a:pt x="13744" y="6538"/>
                    <a:pt x="13744" y="13744"/>
                  </a:cubicBezTo>
                  <a:lnTo>
                    <a:pt x="13744" y="678809"/>
                  </a:lnTo>
                  <a:cubicBezTo>
                    <a:pt x="13744" y="686015"/>
                    <a:pt x="7904" y="691855"/>
                    <a:pt x="698" y="691855"/>
                  </a:cubicBezTo>
                  <a:lnTo>
                    <a:pt x="141977" y="691855"/>
                  </a:lnTo>
                  <a:cubicBezTo>
                    <a:pt x="149180" y="691855"/>
                    <a:pt x="155023" y="686015"/>
                    <a:pt x="155023" y="678809"/>
                  </a:cubicBezTo>
                  <a:lnTo>
                    <a:pt x="155023" y="13744"/>
                  </a:lnTo>
                  <a:cubicBezTo>
                    <a:pt x="155023" y="6538"/>
                    <a:pt x="149183" y="698"/>
                    <a:pt x="141977" y="698"/>
                  </a:cubicBezTo>
                  <a:close/>
                </a:path>
              </a:pathLst>
            </a:custGeom>
            <a:solidFill>
              <a:srgbClr val="55A2F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04" name="PA-任意多边形: 形状 3093"/>
            <p:cNvSpPr/>
            <p:nvPr>
              <p:custDataLst>
                <p:tags r:id="rId68"/>
              </p:custDataLst>
            </p:nvPr>
          </p:nvSpPr>
          <p:spPr>
            <a:xfrm>
              <a:off x="6256336" y="25038978"/>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05" name="PA-任意多边形: 形状 3094"/>
            <p:cNvSpPr/>
            <p:nvPr>
              <p:custDataLst>
                <p:tags r:id="rId69"/>
              </p:custDataLst>
            </p:nvPr>
          </p:nvSpPr>
          <p:spPr>
            <a:xfrm>
              <a:off x="6447586" y="25038978"/>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06" name="PA-任意多边形: 形状 3095"/>
            <p:cNvSpPr/>
            <p:nvPr>
              <p:custDataLst>
                <p:tags r:id="rId70"/>
              </p:custDataLst>
            </p:nvPr>
          </p:nvSpPr>
          <p:spPr>
            <a:xfrm>
              <a:off x="6638836" y="25038978"/>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07" name="PA-任意多边形: 形状 3096"/>
            <p:cNvSpPr/>
            <p:nvPr>
              <p:custDataLst>
                <p:tags r:id="rId71"/>
              </p:custDataLst>
            </p:nvPr>
          </p:nvSpPr>
          <p:spPr>
            <a:xfrm>
              <a:off x="6256336" y="25222629"/>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08" name="PA-任意多边形: 形状 3097"/>
            <p:cNvSpPr/>
            <p:nvPr>
              <p:custDataLst>
                <p:tags r:id="rId72"/>
              </p:custDataLst>
            </p:nvPr>
          </p:nvSpPr>
          <p:spPr>
            <a:xfrm>
              <a:off x="6447586" y="25222629"/>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09" name="PA-任意多边形: 形状 3098"/>
            <p:cNvSpPr/>
            <p:nvPr>
              <p:custDataLst>
                <p:tags r:id="rId73"/>
              </p:custDataLst>
            </p:nvPr>
          </p:nvSpPr>
          <p:spPr>
            <a:xfrm>
              <a:off x="6638836" y="25222629"/>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10" name="PA-任意多边形: 形状 3099"/>
            <p:cNvSpPr/>
            <p:nvPr>
              <p:custDataLst>
                <p:tags r:id="rId74"/>
              </p:custDataLst>
            </p:nvPr>
          </p:nvSpPr>
          <p:spPr>
            <a:xfrm>
              <a:off x="6256336" y="25406280"/>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11" name="PA-任意多边形: 形状 3100"/>
            <p:cNvSpPr/>
            <p:nvPr>
              <p:custDataLst>
                <p:tags r:id="rId75"/>
              </p:custDataLst>
            </p:nvPr>
          </p:nvSpPr>
          <p:spPr>
            <a:xfrm>
              <a:off x="6447586" y="25406280"/>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12" name="PA-任意多边形: 形状 3101"/>
            <p:cNvSpPr/>
            <p:nvPr>
              <p:custDataLst>
                <p:tags r:id="rId76"/>
              </p:custDataLst>
            </p:nvPr>
          </p:nvSpPr>
          <p:spPr>
            <a:xfrm>
              <a:off x="6638836" y="25406280"/>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13" name="PA-任意多边形: 形状 3102"/>
            <p:cNvSpPr/>
            <p:nvPr>
              <p:custDataLst>
                <p:tags r:id="rId77"/>
              </p:custDataLst>
            </p:nvPr>
          </p:nvSpPr>
          <p:spPr>
            <a:xfrm>
              <a:off x="6124782" y="25551633"/>
              <a:ext cx="1464469" cy="68461"/>
            </a:xfrm>
            <a:custGeom>
              <a:avLst/>
              <a:gdLst>
                <a:gd name="connsiteX0" fmla="*/ 1430778 w 1464468"/>
                <a:gd name="connsiteY0" fmla="*/ 698 h 68460"/>
                <a:gd name="connsiteX1" fmla="*/ 35657 w 1464468"/>
                <a:gd name="connsiteY1" fmla="*/ 698 h 68460"/>
                <a:gd name="connsiteX2" fmla="*/ 698 w 1464468"/>
                <a:gd name="connsiteY2" fmla="*/ 35657 h 68460"/>
                <a:gd name="connsiteX3" fmla="*/ 698 w 1464468"/>
                <a:gd name="connsiteY3" fmla="*/ 35657 h 68460"/>
                <a:gd name="connsiteX4" fmla="*/ 35657 w 1464468"/>
                <a:gd name="connsiteY4" fmla="*/ 70617 h 68460"/>
                <a:gd name="connsiteX5" fmla="*/ 1430781 w 1464468"/>
                <a:gd name="connsiteY5" fmla="*/ 70617 h 68460"/>
                <a:gd name="connsiteX6" fmla="*/ 1465741 w 1464468"/>
                <a:gd name="connsiteY6" fmla="*/ 35657 h 68460"/>
                <a:gd name="connsiteX7" fmla="*/ 1465741 w 1464468"/>
                <a:gd name="connsiteY7" fmla="*/ 35657 h 68460"/>
                <a:gd name="connsiteX8" fmla="*/ 1430778 w 1464468"/>
                <a:gd name="connsiteY8" fmla="*/ 698 h 6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68" h="68460">
                  <a:moveTo>
                    <a:pt x="1430778" y="698"/>
                  </a:moveTo>
                  <a:lnTo>
                    <a:pt x="35657" y="698"/>
                  </a:lnTo>
                  <a:cubicBezTo>
                    <a:pt x="16348" y="698"/>
                    <a:pt x="698" y="16348"/>
                    <a:pt x="698" y="35657"/>
                  </a:cubicBezTo>
                  <a:lnTo>
                    <a:pt x="698" y="35657"/>
                  </a:lnTo>
                  <a:cubicBezTo>
                    <a:pt x="698" y="54966"/>
                    <a:pt x="16348" y="70617"/>
                    <a:pt x="35657" y="70617"/>
                  </a:cubicBezTo>
                  <a:lnTo>
                    <a:pt x="1430781" y="70617"/>
                  </a:lnTo>
                  <a:cubicBezTo>
                    <a:pt x="1450090" y="70617"/>
                    <a:pt x="1465741" y="54966"/>
                    <a:pt x="1465741" y="35657"/>
                  </a:cubicBezTo>
                  <a:lnTo>
                    <a:pt x="1465741" y="35657"/>
                  </a:lnTo>
                  <a:cubicBezTo>
                    <a:pt x="1465738" y="16351"/>
                    <a:pt x="1450087" y="698"/>
                    <a:pt x="1430778" y="698"/>
                  </a:cubicBezTo>
                  <a:close/>
                </a:path>
              </a:pathLst>
            </a:custGeom>
            <a:solidFill>
              <a:srgbClr val="2D587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14" name="PA-任意多边形: 形状 3103"/>
            <p:cNvSpPr/>
            <p:nvPr>
              <p:custDataLst>
                <p:tags r:id="rId78"/>
              </p:custDataLst>
            </p:nvPr>
          </p:nvSpPr>
          <p:spPr>
            <a:xfrm>
              <a:off x="6124782" y="25551630"/>
              <a:ext cx="1464469" cy="68461"/>
            </a:xfrm>
            <a:custGeom>
              <a:avLst/>
              <a:gdLst>
                <a:gd name="connsiteX0" fmla="*/ 1465518 w 1464468"/>
                <a:gd name="connsiteY0" fmla="*/ 31824 h 68460"/>
                <a:gd name="connsiteX1" fmla="*/ 1465413 w 1464468"/>
                <a:gd name="connsiteY1" fmla="*/ 31133 h 68460"/>
                <a:gd name="connsiteX2" fmla="*/ 1464869 w 1464468"/>
                <a:gd name="connsiteY2" fmla="*/ 27996 h 68460"/>
                <a:gd name="connsiteX3" fmla="*/ 1464756 w 1464468"/>
                <a:gd name="connsiteY3" fmla="*/ 27561 h 68460"/>
                <a:gd name="connsiteX4" fmla="*/ 1463791 w 1464468"/>
                <a:gd name="connsiteY4" fmla="*/ 24242 h 68460"/>
                <a:gd name="connsiteX5" fmla="*/ 1463747 w 1464468"/>
                <a:gd name="connsiteY5" fmla="*/ 24117 h 68460"/>
                <a:gd name="connsiteX6" fmla="*/ 1462339 w 1464468"/>
                <a:gd name="connsiteY6" fmla="*/ 20697 h 68460"/>
                <a:gd name="connsiteX7" fmla="*/ 1462339 w 1464468"/>
                <a:gd name="connsiteY7" fmla="*/ 20694 h 68460"/>
                <a:gd name="connsiteX8" fmla="*/ 1462339 w 1464468"/>
                <a:gd name="connsiteY8" fmla="*/ 20694 h 68460"/>
                <a:gd name="connsiteX9" fmla="*/ 1430778 w 1464468"/>
                <a:gd name="connsiteY9" fmla="*/ 698 h 68460"/>
                <a:gd name="connsiteX10" fmla="*/ 1326956 w 1464468"/>
                <a:gd name="connsiteY10" fmla="*/ 698 h 68460"/>
                <a:gd name="connsiteX11" fmla="*/ 1326956 w 1464468"/>
                <a:gd name="connsiteY11" fmla="*/ 9601 h 68460"/>
                <a:gd name="connsiteX12" fmla="*/ 1295866 w 1464468"/>
                <a:gd name="connsiteY12" fmla="*/ 40691 h 68460"/>
                <a:gd name="connsiteX13" fmla="*/ 35657 w 1464468"/>
                <a:gd name="connsiteY13" fmla="*/ 40691 h 68460"/>
                <a:gd name="connsiteX14" fmla="*/ 4097 w 1464468"/>
                <a:gd name="connsiteY14" fmla="*/ 20694 h 68460"/>
                <a:gd name="connsiteX15" fmla="*/ 698 w 1464468"/>
                <a:gd name="connsiteY15" fmla="*/ 35657 h 68460"/>
                <a:gd name="connsiteX16" fmla="*/ 698 w 1464468"/>
                <a:gd name="connsiteY16" fmla="*/ 35657 h 68460"/>
                <a:gd name="connsiteX17" fmla="*/ 35657 w 1464468"/>
                <a:gd name="connsiteY17" fmla="*/ 70617 h 68460"/>
                <a:gd name="connsiteX18" fmla="*/ 1326956 w 1464468"/>
                <a:gd name="connsiteY18" fmla="*/ 70617 h 68460"/>
                <a:gd name="connsiteX19" fmla="*/ 1430778 w 1464468"/>
                <a:gd name="connsiteY19" fmla="*/ 70617 h 68460"/>
                <a:gd name="connsiteX20" fmla="*/ 1465738 w 1464468"/>
                <a:gd name="connsiteY20" fmla="*/ 35657 h 68460"/>
                <a:gd name="connsiteX21" fmla="*/ 1465738 w 1464468"/>
                <a:gd name="connsiteY21" fmla="*/ 35657 h 68460"/>
                <a:gd name="connsiteX22" fmla="*/ 1465518 w 1464468"/>
                <a:gd name="connsiteY22" fmla="*/ 31824 h 6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4468" h="68460">
                  <a:moveTo>
                    <a:pt x="1465518" y="31824"/>
                  </a:moveTo>
                  <a:cubicBezTo>
                    <a:pt x="1465491" y="31591"/>
                    <a:pt x="1465443" y="31365"/>
                    <a:pt x="1465413" y="31133"/>
                  </a:cubicBezTo>
                  <a:cubicBezTo>
                    <a:pt x="1465277" y="30073"/>
                    <a:pt x="1465101" y="29026"/>
                    <a:pt x="1464869" y="27996"/>
                  </a:cubicBezTo>
                  <a:cubicBezTo>
                    <a:pt x="1464836" y="27850"/>
                    <a:pt x="1464791" y="27707"/>
                    <a:pt x="1464756" y="27561"/>
                  </a:cubicBezTo>
                  <a:cubicBezTo>
                    <a:pt x="1464488" y="26433"/>
                    <a:pt x="1464166" y="25329"/>
                    <a:pt x="1463791" y="24242"/>
                  </a:cubicBezTo>
                  <a:cubicBezTo>
                    <a:pt x="1463776" y="24201"/>
                    <a:pt x="1463762" y="24159"/>
                    <a:pt x="1463747" y="24117"/>
                  </a:cubicBezTo>
                  <a:cubicBezTo>
                    <a:pt x="1463336" y="22947"/>
                    <a:pt x="1462866" y="21807"/>
                    <a:pt x="1462339" y="20697"/>
                  </a:cubicBezTo>
                  <a:lnTo>
                    <a:pt x="1462339" y="20694"/>
                  </a:lnTo>
                  <a:lnTo>
                    <a:pt x="1462339" y="20694"/>
                  </a:lnTo>
                  <a:cubicBezTo>
                    <a:pt x="1456728" y="8883"/>
                    <a:pt x="1444723" y="698"/>
                    <a:pt x="1430778" y="698"/>
                  </a:cubicBezTo>
                  <a:lnTo>
                    <a:pt x="1326956" y="698"/>
                  </a:lnTo>
                  <a:lnTo>
                    <a:pt x="1326956" y="9601"/>
                  </a:lnTo>
                  <a:cubicBezTo>
                    <a:pt x="1326956" y="26769"/>
                    <a:pt x="1313037" y="40691"/>
                    <a:pt x="1295866" y="40691"/>
                  </a:cubicBezTo>
                  <a:lnTo>
                    <a:pt x="35657" y="40691"/>
                  </a:lnTo>
                  <a:cubicBezTo>
                    <a:pt x="21712" y="40691"/>
                    <a:pt x="9708" y="32505"/>
                    <a:pt x="4097" y="20694"/>
                  </a:cubicBezTo>
                  <a:cubicBezTo>
                    <a:pt x="1939" y="25236"/>
                    <a:pt x="698" y="30297"/>
                    <a:pt x="698" y="35657"/>
                  </a:cubicBezTo>
                  <a:lnTo>
                    <a:pt x="698" y="35657"/>
                  </a:lnTo>
                  <a:cubicBezTo>
                    <a:pt x="698" y="54963"/>
                    <a:pt x="16348" y="70617"/>
                    <a:pt x="35657" y="70617"/>
                  </a:cubicBezTo>
                  <a:lnTo>
                    <a:pt x="1326956" y="70617"/>
                  </a:lnTo>
                  <a:lnTo>
                    <a:pt x="1430778" y="70617"/>
                  </a:lnTo>
                  <a:cubicBezTo>
                    <a:pt x="1450087" y="70617"/>
                    <a:pt x="1465738" y="54966"/>
                    <a:pt x="1465738" y="35657"/>
                  </a:cubicBezTo>
                  <a:lnTo>
                    <a:pt x="1465738" y="35657"/>
                  </a:lnTo>
                  <a:cubicBezTo>
                    <a:pt x="1465738" y="34363"/>
                    <a:pt x="1465655" y="33083"/>
                    <a:pt x="1465518" y="31824"/>
                  </a:cubicBezTo>
                  <a:close/>
                </a:path>
              </a:pathLst>
            </a:custGeom>
            <a:solidFill>
              <a:srgbClr val="1D4859"/>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grpSp>
      <p:grpSp>
        <p:nvGrpSpPr>
          <p:cNvPr id="115" name="PA-584-584390-Building-456715"/>
          <p:cNvGrpSpPr/>
          <p:nvPr>
            <p:custDataLst>
              <p:tags r:id="rId79"/>
            </p:custDataLst>
          </p:nvPr>
        </p:nvGrpSpPr>
        <p:grpSpPr>
          <a:xfrm>
            <a:off x="924660" y="3194195"/>
            <a:ext cx="730795" cy="992898"/>
            <a:chOff x="13926129" y="94552"/>
            <a:chExt cx="1101841" cy="1524001"/>
          </a:xfrm>
        </p:grpSpPr>
        <p:sp>
          <p:nvSpPr>
            <p:cNvPr id="116" name="PA-任意多边形: 形状 13000"/>
            <p:cNvSpPr/>
            <p:nvPr>
              <p:custDataLst>
                <p:tags r:id="rId80"/>
              </p:custDataLst>
            </p:nvPr>
          </p:nvSpPr>
          <p:spPr>
            <a:xfrm>
              <a:off x="14179381" y="94552"/>
              <a:ext cx="89297" cy="133945"/>
            </a:xfrm>
            <a:custGeom>
              <a:avLst/>
              <a:gdLst>
                <a:gd name="connsiteX0" fmla="*/ 698 w 89296"/>
                <a:gd name="connsiteY0" fmla="*/ 698 h 133945"/>
                <a:gd name="connsiteX1" fmla="*/ 89994 w 89296"/>
                <a:gd name="connsiteY1" fmla="*/ 698 h 133945"/>
                <a:gd name="connsiteX2" fmla="*/ 89994 w 89296"/>
                <a:gd name="connsiteY2" fmla="*/ 134643 h 133945"/>
                <a:gd name="connsiteX3" fmla="*/ 698 w 89296"/>
                <a:gd name="connsiteY3" fmla="*/ 134643 h 133945"/>
              </a:gdLst>
              <a:ahLst/>
              <a:cxnLst>
                <a:cxn ang="0">
                  <a:pos x="connsiteX0" y="connsiteY0"/>
                </a:cxn>
                <a:cxn ang="0">
                  <a:pos x="connsiteX1" y="connsiteY1"/>
                </a:cxn>
                <a:cxn ang="0">
                  <a:pos x="connsiteX2" y="connsiteY2"/>
                </a:cxn>
                <a:cxn ang="0">
                  <a:pos x="connsiteX3" y="connsiteY3"/>
                </a:cxn>
              </a:cxnLst>
              <a:rect l="l" t="t" r="r" b="b"/>
              <a:pathLst>
                <a:path w="89296" h="133945">
                  <a:moveTo>
                    <a:pt x="698" y="698"/>
                  </a:moveTo>
                  <a:lnTo>
                    <a:pt x="89994" y="698"/>
                  </a:lnTo>
                  <a:lnTo>
                    <a:pt x="89994" y="134643"/>
                  </a:lnTo>
                  <a:lnTo>
                    <a:pt x="698" y="134643"/>
                  </a:lnTo>
                  <a:close/>
                </a:path>
              </a:pathLst>
            </a:custGeom>
            <a:solidFill>
              <a:srgbClr val="00A5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17" name="PA-任意多边形: 形状 13001"/>
            <p:cNvSpPr/>
            <p:nvPr>
              <p:custDataLst>
                <p:tags r:id="rId81"/>
              </p:custDataLst>
            </p:nvPr>
          </p:nvSpPr>
          <p:spPr>
            <a:xfrm>
              <a:off x="14715549" y="447454"/>
              <a:ext cx="89297" cy="133945"/>
            </a:xfrm>
            <a:custGeom>
              <a:avLst/>
              <a:gdLst>
                <a:gd name="connsiteX0" fmla="*/ 698 w 89296"/>
                <a:gd name="connsiteY0" fmla="*/ 698 h 133945"/>
                <a:gd name="connsiteX1" fmla="*/ 89994 w 89296"/>
                <a:gd name="connsiteY1" fmla="*/ 698 h 133945"/>
                <a:gd name="connsiteX2" fmla="*/ 89994 w 89296"/>
                <a:gd name="connsiteY2" fmla="*/ 134643 h 133945"/>
                <a:gd name="connsiteX3" fmla="*/ 698 w 89296"/>
                <a:gd name="connsiteY3" fmla="*/ 134643 h 133945"/>
              </a:gdLst>
              <a:ahLst/>
              <a:cxnLst>
                <a:cxn ang="0">
                  <a:pos x="connsiteX0" y="connsiteY0"/>
                </a:cxn>
                <a:cxn ang="0">
                  <a:pos x="connsiteX1" y="connsiteY1"/>
                </a:cxn>
                <a:cxn ang="0">
                  <a:pos x="connsiteX2" y="connsiteY2"/>
                </a:cxn>
                <a:cxn ang="0">
                  <a:pos x="connsiteX3" y="connsiteY3"/>
                </a:cxn>
              </a:cxnLst>
              <a:rect l="l" t="t" r="r" b="b"/>
              <a:pathLst>
                <a:path w="89296" h="133945">
                  <a:moveTo>
                    <a:pt x="698" y="698"/>
                  </a:moveTo>
                  <a:lnTo>
                    <a:pt x="89994" y="698"/>
                  </a:lnTo>
                  <a:lnTo>
                    <a:pt x="89994" y="134643"/>
                  </a:lnTo>
                  <a:lnTo>
                    <a:pt x="698" y="134643"/>
                  </a:lnTo>
                  <a:close/>
                </a:path>
              </a:pathLst>
            </a:custGeom>
            <a:solidFill>
              <a:srgbClr val="0088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18" name="PA-任意多边形: 形状 13002"/>
            <p:cNvSpPr/>
            <p:nvPr>
              <p:custDataLst>
                <p:tags r:id="rId82"/>
              </p:custDataLst>
            </p:nvPr>
          </p:nvSpPr>
          <p:spPr>
            <a:xfrm>
              <a:off x="14589168" y="552446"/>
              <a:ext cx="342305" cy="220266"/>
            </a:xfrm>
            <a:custGeom>
              <a:avLst/>
              <a:gdLst>
                <a:gd name="connsiteX0" fmla="*/ 342761 w 342304"/>
                <a:gd name="connsiteY0" fmla="*/ 698 h 220265"/>
                <a:gd name="connsiteX1" fmla="*/ 698 w 342304"/>
                <a:gd name="connsiteY1" fmla="*/ 698 h 220265"/>
                <a:gd name="connsiteX2" fmla="*/ 698 w 342304"/>
                <a:gd name="connsiteY2" fmla="*/ 220963 h 220265"/>
                <a:gd name="connsiteX3" fmla="*/ 45346 w 342304"/>
                <a:gd name="connsiteY3" fmla="*/ 220963 h 220265"/>
                <a:gd name="connsiteX4" fmla="*/ 45346 w 342304"/>
                <a:gd name="connsiteY4" fmla="*/ 220963 h 220265"/>
                <a:gd name="connsiteX5" fmla="*/ 298113 w 342304"/>
                <a:gd name="connsiteY5" fmla="*/ 220963 h 220265"/>
                <a:gd name="connsiteX6" fmla="*/ 298113 w 342304"/>
                <a:gd name="connsiteY6" fmla="*/ 220963 h 220265"/>
                <a:gd name="connsiteX7" fmla="*/ 342761 w 342304"/>
                <a:gd name="connsiteY7" fmla="*/ 220963 h 22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04" h="220265">
                  <a:moveTo>
                    <a:pt x="342761" y="698"/>
                  </a:moveTo>
                  <a:lnTo>
                    <a:pt x="698" y="698"/>
                  </a:lnTo>
                  <a:lnTo>
                    <a:pt x="698" y="220963"/>
                  </a:lnTo>
                  <a:lnTo>
                    <a:pt x="45346" y="220963"/>
                  </a:lnTo>
                  <a:lnTo>
                    <a:pt x="45346" y="220963"/>
                  </a:lnTo>
                  <a:lnTo>
                    <a:pt x="298113" y="220963"/>
                  </a:lnTo>
                  <a:lnTo>
                    <a:pt x="298113" y="220963"/>
                  </a:lnTo>
                  <a:lnTo>
                    <a:pt x="342761" y="220963"/>
                  </a:lnTo>
                  <a:close/>
                </a:path>
              </a:pathLst>
            </a:custGeom>
            <a:solidFill>
              <a:srgbClr val="ACABB1"/>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19" name="PA-任意多边形: 形状 13003"/>
            <p:cNvSpPr/>
            <p:nvPr>
              <p:custDataLst>
                <p:tags r:id="rId83"/>
              </p:custDataLst>
            </p:nvPr>
          </p:nvSpPr>
          <p:spPr>
            <a:xfrm>
              <a:off x="14034536" y="195755"/>
              <a:ext cx="378023" cy="220266"/>
            </a:xfrm>
            <a:custGeom>
              <a:avLst/>
              <a:gdLst>
                <a:gd name="connsiteX0" fmla="*/ 698 w 378023"/>
                <a:gd name="connsiteY0" fmla="*/ 698 h 220265"/>
                <a:gd name="connsiteX1" fmla="*/ 698 w 378023"/>
                <a:gd name="connsiteY1" fmla="*/ 220963 h 220265"/>
                <a:gd name="connsiteX2" fmla="*/ 45343 w 378023"/>
                <a:gd name="connsiteY2" fmla="*/ 220963 h 220265"/>
                <a:gd name="connsiteX3" fmla="*/ 89994 w 378023"/>
                <a:gd name="connsiteY3" fmla="*/ 220963 h 220265"/>
                <a:gd name="connsiteX4" fmla="*/ 290415 w 378023"/>
                <a:gd name="connsiteY4" fmla="*/ 220963 h 220265"/>
                <a:gd name="connsiteX5" fmla="*/ 335064 w 378023"/>
                <a:gd name="connsiteY5" fmla="*/ 220963 h 220265"/>
                <a:gd name="connsiteX6" fmla="*/ 379712 w 378023"/>
                <a:gd name="connsiteY6" fmla="*/ 220963 h 220265"/>
                <a:gd name="connsiteX7" fmla="*/ 379712 w 378023"/>
                <a:gd name="connsiteY7" fmla="*/ 698 h 22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023" h="220265">
                  <a:moveTo>
                    <a:pt x="698" y="698"/>
                  </a:moveTo>
                  <a:lnTo>
                    <a:pt x="698" y="220963"/>
                  </a:lnTo>
                  <a:lnTo>
                    <a:pt x="45343" y="220963"/>
                  </a:lnTo>
                  <a:lnTo>
                    <a:pt x="89994" y="220963"/>
                  </a:lnTo>
                  <a:lnTo>
                    <a:pt x="290415" y="220963"/>
                  </a:lnTo>
                  <a:lnTo>
                    <a:pt x="335064" y="220963"/>
                  </a:lnTo>
                  <a:lnTo>
                    <a:pt x="379712" y="220963"/>
                  </a:lnTo>
                  <a:lnTo>
                    <a:pt x="379712" y="698"/>
                  </a:lnTo>
                  <a:close/>
                </a:path>
              </a:pathLst>
            </a:custGeom>
            <a:solidFill>
              <a:srgbClr val="C6C4CB"/>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20" name="PA-任意多边形: 形状 13004"/>
            <p:cNvSpPr/>
            <p:nvPr>
              <p:custDataLst>
                <p:tags r:id="rId84"/>
              </p:custDataLst>
            </p:nvPr>
          </p:nvSpPr>
          <p:spPr>
            <a:xfrm>
              <a:off x="14432657" y="710701"/>
              <a:ext cx="595313" cy="907852"/>
            </a:xfrm>
            <a:custGeom>
              <a:avLst/>
              <a:gdLst>
                <a:gd name="connsiteX0" fmla="*/ 698 w 595312"/>
                <a:gd name="connsiteY0" fmla="*/ 698 h 907851"/>
                <a:gd name="connsiteX1" fmla="*/ 596516 w 595312"/>
                <a:gd name="connsiteY1" fmla="*/ 698 h 907851"/>
                <a:gd name="connsiteX2" fmla="*/ 596516 w 595312"/>
                <a:gd name="connsiteY2" fmla="*/ 908549 h 907851"/>
                <a:gd name="connsiteX3" fmla="*/ 698 w 595312"/>
                <a:gd name="connsiteY3" fmla="*/ 908549 h 907851"/>
              </a:gdLst>
              <a:ahLst/>
              <a:cxnLst>
                <a:cxn ang="0">
                  <a:pos x="connsiteX0" y="connsiteY0"/>
                </a:cxn>
                <a:cxn ang="0">
                  <a:pos x="connsiteX1" y="connsiteY1"/>
                </a:cxn>
                <a:cxn ang="0">
                  <a:pos x="connsiteX2" y="connsiteY2"/>
                </a:cxn>
                <a:cxn ang="0">
                  <a:pos x="connsiteX3" y="connsiteY3"/>
                </a:cxn>
              </a:cxnLst>
              <a:rect l="l" t="t" r="r" b="b"/>
              <a:pathLst>
                <a:path w="595312" h="907851">
                  <a:moveTo>
                    <a:pt x="698" y="698"/>
                  </a:moveTo>
                  <a:lnTo>
                    <a:pt x="596516" y="698"/>
                  </a:lnTo>
                  <a:lnTo>
                    <a:pt x="596516" y="908549"/>
                  </a:lnTo>
                  <a:lnTo>
                    <a:pt x="698" y="908549"/>
                  </a:lnTo>
                  <a:close/>
                </a:path>
              </a:pathLst>
            </a:custGeom>
            <a:solidFill>
              <a:srgbClr val="0088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21" name="PA-任意多边形: 形状 13005"/>
            <p:cNvSpPr/>
            <p:nvPr>
              <p:custDataLst>
                <p:tags r:id="rId85"/>
              </p:custDataLst>
            </p:nvPr>
          </p:nvSpPr>
          <p:spPr>
            <a:xfrm>
              <a:off x="13926129" y="371373"/>
              <a:ext cx="595313" cy="1247180"/>
            </a:xfrm>
            <a:custGeom>
              <a:avLst/>
              <a:gdLst>
                <a:gd name="connsiteX0" fmla="*/ 698 w 595312"/>
                <a:gd name="connsiteY0" fmla="*/ 698 h 1247179"/>
                <a:gd name="connsiteX1" fmla="*/ 596516 w 595312"/>
                <a:gd name="connsiteY1" fmla="*/ 698 h 1247179"/>
                <a:gd name="connsiteX2" fmla="*/ 596516 w 595312"/>
                <a:gd name="connsiteY2" fmla="*/ 1247877 h 1247179"/>
                <a:gd name="connsiteX3" fmla="*/ 698 w 595312"/>
                <a:gd name="connsiteY3" fmla="*/ 1247877 h 1247179"/>
              </a:gdLst>
              <a:ahLst/>
              <a:cxnLst>
                <a:cxn ang="0">
                  <a:pos x="connsiteX0" y="connsiteY0"/>
                </a:cxn>
                <a:cxn ang="0">
                  <a:pos x="connsiteX1" y="connsiteY1"/>
                </a:cxn>
                <a:cxn ang="0">
                  <a:pos x="connsiteX2" y="connsiteY2"/>
                </a:cxn>
                <a:cxn ang="0">
                  <a:pos x="connsiteX3" y="connsiteY3"/>
                </a:cxn>
              </a:cxnLst>
              <a:rect l="l" t="t" r="r" b="b"/>
              <a:pathLst>
                <a:path w="595312" h="1247179">
                  <a:moveTo>
                    <a:pt x="698" y="698"/>
                  </a:moveTo>
                  <a:lnTo>
                    <a:pt x="596516" y="698"/>
                  </a:lnTo>
                  <a:lnTo>
                    <a:pt x="596516" y="1247877"/>
                  </a:lnTo>
                  <a:lnTo>
                    <a:pt x="698" y="1247877"/>
                  </a:lnTo>
                  <a:close/>
                </a:path>
              </a:pathLst>
            </a:custGeom>
            <a:solidFill>
              <a:srgbClr val="00A5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22" name="PA-任意多边形: 形状 13006"/>
            <p:cNvSpPr/>
            <p:nvPr>
              <p:custDataLst>
                <p:tags r:id="rId86"/>
              </p:custDataLst>
            </p:nvPr>
          </p:nvSpPr>
          <p:spPr>
            <a:xfrm>
              <a:off x="14093014" y="530572"/>
              <a:ext cx="92273" cy="92273"/>
            </a:xfrm>
            <a:custGeom>
              <a:avLst/>
              <a:gdLst>
                <a:gd name="connsiteX0" fmla="*/ 2232 w 92273"/>
                <a:gd name="connsiteY0" fmla="*/ 2232 h 92273"/>
                <a:gd name="connsiteX1" fmla="*/ 91529 w 92273"/>
                <a:gd name="connsiteY1" fmla="*/ 2232 h 92273"/>
                <a:gd name="connsiteX2" fmla="*/ 91529 w 92273"/>
                <a:gd name="connsiteY2" fmla="*/ 92520 h 92273"/>
                <a:gd name="connsiteX3" fmla="*/ 2232 w 92273"/>
                <a:gd name="connsiteY3" fmla="*/ 92520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0"/>
                  </a:lnTo>
                  <a:lnTo>
                    <a:pt x="2232" y="92520"/>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23" name="PA-任意多边形: 形状 13007"/>
            <p:cNvSpPr/>
            <p:nvPr>
              <p:custDataLst>
                <p:tags r:id="rId87"/>
              </p:custDataLst>
            </p:nvPr>
          </p:nvSpPr>
          <p:spPr>
            <a:xfrm>
              <a:off x="14262678" y="530572"/>
              <a:ext cx="92273" cy="92273"/>
            </a:xfrm>
            <a:custGeom>
              <a:avLst/>
              <a:gdLst>
                <a:gd name="connsiteX0" fmla="*/ 2232 w 92273"/>
                <a:gd name="connsiteY0" fmla="*/ 2232 h 92273"/>
                <a:gd name="connsiteX1" fmla="*/ 91529 w 92273"/>
                <a:gd name="connsiteY1" fmla="*/ 2232 h 92273"/>
                <a:gd name="connsiteX2" fmla="*/ 91529 w 92273"/>
                <a:gd name="connsiteY2" fmla="*/ 92520 h 92273"/>
                <a:gd name="connsiteX3" fmla="*/ 2232 w 92273"/>
                <a:gd name="connsiteY3" fmla="*/ 92520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0"/>
                  </a:lnTo>
                  <a:lnTo>
                    <a:pt x="2232" y="92520"/>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24" name="PA-任意多边形: 形状 13008"/>
            <p:cNvSpPr/>
            <p:nvPr>
              <p:custDataLst>
                <p:tags r:id="rId88"/>
              </p:custDataLst>
            </p:nvPr>
          </p:nvSpPr>
          <p:spPr>
            <a:xfrm>
              <a:off x="14093014" y="697260"/>
              <a:ext cx="92273" cy="92273"/>
            </a:xfrm>
            <a:custGeom>
              <a:avLst/>
              <a:gdLst>
                <a:gd name="connsiteX0" fmla="*/ 2232 w 92273"/>
                <a:gd name="connsiteY0" fmla="*/ 2232 h 92273"/>
                <a:gd name="connsiteX1" fmla="*/ 91529 w 92273"/>
                <a:gd name="connsiteY1" fmla="*/ 2232 h 92273"/>
                <a:gd name="connsiteX2" fmla="*/ 91529 w 92273"/>
                <a:gd name="connsiteY2" fmla="*/ 92520 h 92273"/>
                <a:gd name="connsiteX3" fmla="*/ 2232 w 92273"/>
                <a:gd name="connsiteY3" fmla="*/ 92520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0"/>
                  </a:lnTo>
                  <a:lnTo>
                    <a:pt x="2232" y="92520"/>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25" name="PA-任意多边形: 形状 13009"/>
            <p:cNvSpPr/>
            <p:nvPr>
              <p:custDataLst>
                <p:tags r:id="rId89"/>
              </p:custDataLst>
            </p:nvPr>
          </p:nvSpPr>
          <p:spPr>
            <a:xfrm>
              <a:off x="14262678" y="697260"/>
              <a:ext cx="92273" cy="92273"/>
            </a:xfrm>
            <a:custGeom>
              <a:avLst/>
              <a:gdLst>
                <a:gd name="connsiteX0" fmla="*/ 2232 w 92273"/>
                <a:gd name="connsiteY0" fmla="*/ 2232 h 92273"/>
                <a:gd name="connsiteX1" fmla="*/ 91529 w 92273"/>
                <a:gd name="connsiteY1" fmla="*/ 2232 h 92273"/>
                <a:gd name="connsiteX2" fmla="*/ 91529 w 92273"/>
                <a:gd name="connsiteY2" fmla="*/ 92520 h 92273"/>
                <a:gd name="connsiteX3" fmla="*/ 2232 w 92273"/>
                <a:gd name="connsiteY3" fmla="*/ 92520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0"/>
                  </a:lnTo>
                  <a:lnTo>
                    <a:pt x="2232" y="92520"/>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26" name="PA-任意多边形: 形状 13010"/>
            <p:cNvSpPr/>
            <p:nvPr>
              <p:custDataLst>
                <p:tags r:id="rId90"/>
              </p:custDataLst>
            </p:nvPr>
          </p:nvSpPr>
          <p:spPr>
            <a:xfrm>
              <a:off x="14093014" y="863947"/>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27" name="PA-任意多边形: 形状 13011"/>
            <p:cNvSpPr/>
            <p:nvPr>
              <p:custDataLst>
                <p:tags r:id="rId91"/>
              </p:custDataLst>
            </p:nvPr>
          </p:nvSpPr>
          <p:spPr>
            <a:xfrm>
              <a:off x="14262678" y="863947"/>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28" name="PA-任意多边形: 形状 13012"/>
            <p:cNvSpPr/>
            <p:nvPr>
              <p:custDataLst>
                <p:tags r:id="rId92"/>
              </p:custDataLst>
            </p:nvPr>
          </p:nvSpPr>
          <p:spPr>
            <a:xfrm>
              <a:off x="14093014" y="1030635"/>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29" name="PA-任意多边形: 形状 13013"/>
            <p:cNvSpPr/>
            <p:nvPr>
              <p:custDataLst>
                <p:tags r:id="rId93"/>
              </p:custDataLst>
            </p:nvPr>
          </p:nvSpPr>
          <p:spPr>
            <a:xfrm>
              <a:off x="14262678" y="1030635"/>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30" name="PA-任意多边形: 形状 13014"/>
            <p:cNvSpPr/>
            <p:nvPr>
              <p:custDataLst>
                <p:tags r:id="rId94"/>
              </p:custDataLst>
            </p:nvPr>
          </p:nvSpPr>
          <p:spPr>
            <a:xfrm>
              <a:off x="14093014" y="1197322"/>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31" name="PA-任意多边形: 形状 13015"/>
            <p:cNvSpPr/>
            <p:nvPr>
              <p:custDataLst>
                <p:tags r:id="rId95"/>
              </p:custDataLst>
            </p:nvPr>
          </p:nvSpPr>
          <p:spPr>
            <a:xfrm>
              <a:off x="14262678" y="1197322"/>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32" name="PA-任意多边形: 形状 13016"/>
            <p:cNvSpPr/>
            <p:nvPr>
              <p:custDataLst>
                <p:tags r:id="rId96"/>
              </p:custDataLst>
            </p:nvPr>
          </p:nvSpPr>
          <p:spPr>
            <a:xfrm>
              <a:off x="14093014" y="1364010"/>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33" name="PA-任意多边形: 形状 13017"/>
            <p:cNvSpPr/>
            <p:nvPr>
              <p:custDataLst>
                <p:tags r:id="rId97"/>
              </p:custDataLst>
            </p:nvPr>
          </p:nvSpPr>
          <p:spPr>
            <a:xfrm>
              <a:off x="14262678" y="1364010"/>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AED9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34" name="PA-任意多边形: 形状 13018"/>
            <p:cNvSpPr/>
            <p:nvPr>
              <p:custDataLst>
                <p:tags r:id="rId98"/>
              </p:custDataLst>
            </p:nvPr>
          </p:nvSpPr>
          <p:spPr>
            <a:xfrm>
              <a:off x="14642220" y="863947"/>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81C7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35" name="PA-任意多边形: 形状 13019"/>
            <p:cNvSpPr/>
            <p:nvPr>
              <p:custDataLst>
                <p:tags r:id="rId99"/>
              </p:custDataLst>
            </p:nvPr>
          </p:nvSpPr>
          <p:spPr>
            <a:xfrm>
              <a:off x="14811884" y="863947"/>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81C7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36" name="PA-任意多边形: 形状 13020"/>
            <p:cNvSpPr/>
            <p:nvPr>
              <p:custDataLst>
                <p:tags r:id="rId100"/>
              </p:custDataLst>
            </p:nvPr>
          </p:nvSpPr>
          <p:spPr>
            <a:xfrm>
              <a:off x="14642220" y="1030635"/>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81C7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37" name="PA-任意多边形: 形状 13021"/>
            <p:cNvSpPr/>
            <p:nvPr>
              <p:custDataLst>
                <p:tags r:id="rId101"/>
              </p:custDataLst>
            </p:nvPr>
          </p:nvSpPr>
          <p:spPr>
            <a:xfrm>
              <a:off x="14811884" y="1030635"/>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81C7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38" name="PA-任意多边形: 形状 13022"/>
            <p:cNvSpPr/>
            <p:nvPr>
              <p:custDataLst>
                <p:tags r:id="rId102"/>
              </p:custDataLst>
            </p:nvPr>
          </p:nvSpPr>
          <p:spPr>
            <a:xfrm>
              <a:off x="14642220" y="1197322"/>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81C7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39" name="PA-任意多边形: 形状 13023"/>
            <p:cNvSpPr/>
            <p:nvPr>
              <p:custDataLst>
                <p:tags r:id="rId103"/>
              </p:custDataLst>
            </p:nvPr>
          </p:nvSpPr>
          <p:spPr>
            <a:xfrm>
              <a:off x="14811884" y="1197322"/>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81C7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40" name="PA-任意多边形: 形状 13024"/>
            <p:cNvSpPr/>
            <p:nvPr>
              <p:custDataLst>
                <p:tags r:id="rId104"/>
              </p:custDataLst>
            </p:nvPr>
          </p:nvSpPr>
          <p:spPr>
            <a:xfrm>
              <a:off x="14642220" y="1364010"/>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81C7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141" name="PA-任意多边形: 形状 13025"/>
            <p:cNvSpPr/>
            <p:nvPr>
              <p:custDataLst>
                <p:tags r:id="rId105"/>
              </p:custDataLst>
            </p:nvPr>
          </p:nvSpPr>
          <p:spPr>
            <a:xfrm>
              <a:off x="14811884" y="1364010"/>
              <a:ext cx="92273" cy="92273"/>
            </a:xfrm>
            <a:custGeom>
              <a:avLst/>
              <a:gdLst>
                <a:gd name="connsiteX0" fmla="*/ 2232 w 92273"/>
                <a:gd name="connsiteY0" fmla="*/ 2232 h 92273"/>
                <a:gd name="connsiteX1" fmla="*/ 91529 w 92273"/>
                <a:gd name="connsiteY1" fmla="*/ 2232 h 92273"/>
                <a:gd name="connsiteX2" fmla="*/ 91529 w 92273"/>
                <a:gd name="connsiteY2" fmla="*/ 92521 h 92273"/>
                <a:gd name="connsiteX3" fmla="*/ 2232 w 92273"/>
                <a:gd name="connsiteY3" fmla="*/ 92521 h 92273"/>
              </a:gdLst>
              <a:ahLst/>
              <a:cxnLst>
                <a:cxn ang="0">
                  <a:pos x="connsiteX0" y="connsiteY0"/>
                </a:cxn>
                <a:cxn ang="0">
                  <a:pos x="connsiteX1" y="connsiteY1"/>
                </a:cxn>
                <a:cxn ang="0">
                  <a:pos x="connsiteX2" y="connsiteY2"/>
                </a:cxn>
                <a:cxn ang="0">
                  <a:pos x="connsiteX3" y="connsiteY3"/>
                </a:cxn>
              </a:cxnLst>
              <a:rect l="l" t="t" r="r" b="b"/>
              <a:pathLst>
                <a:path w="92273" h="92273">
                  <a:moveTo>
                    <a:pt x="2232" y="2232"/>
                  </a:moveTo>
                  <a:lnTo>
                    <a:pt x="91529" y="2232"/>
                  </a:lnTo>
                  <a:lnTo>
                    <a:pt x="91529" y="92521"/>
                  </a:lnTo>
                  <a:lnTo>
                    <a:pt x="2232" y="92521"/>
                  </a:lnTo>
                  <a:close/>
                </a:path>
              </a:pathLst>
            </a:custGeom>
            <a:solidFill>
              <a:srgbClr val="81C7FF"/>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grpSp>
      <p:grpSp>
        <p:nvGrpSpPr>
          <p:cNvPr id="193" name="组合 192"/>
          <p:cNvGrpSpPr/>
          <p:nvPr/>
        </p:nvGrpSpPr>
        <p:grpSpPr>
          <a:xfrm>
            <a:off x="10617429" y="4021172"/>
            <a:ext cx="981944" cy="1229654"/>
            <a:chOff x="660401" y="3586162"/>
            <a:chExt cx="2101849" cy="2632076"/>
          </a:xfrm>
        </p:grpSpPr>
        <p:sp>
          <p:nvSpPr>
            <p:cNvPr id="194" name="Freeform 218"/>
            <p:cNvSpPr/>
            <p:nvPr/>
          </p:nvSpPr>
          <p:spPr bwMode="auto">
            <a:xfrm>
              <a:off x="1592263" y="4429125"/>
              <a:ext cx="271462" cy="290513"/>
            </a:xfrm>
            <a:custGeom>
              <a:avLst/>
              <a:gdLst>
                <a:gd name="T0" fmla="*/ 55 w 72"/>
                <a:gd name="T1" fmla="*/ 10 h 77"/>
                <a:gd name="T2" fmla="*/ 41 w 72"/>
                <a:gd name="T3" fmla="*/ 4 h 77"/>
                <a:gd name="T4" fmla="*/ 13 w 72"/>
                <a:gd name="T5" fmla="*/ 17 h 77"/>
                <a:gd name="T6" fmla="*/ 4 w 72"/>
                <a:gd name="T7" fmla="*/ 40 h 77"/>
                <a:gd name="T8" fmla="*/ 17 w 72"/>
                <a:gd name="T9" fmla="*/ 68 h 77"/>
                <a:gd name="T10" fmla="*/ 32 w 72"/>
                <a:gd name="T11" fmla="*/ 73 h 77"/>
                <a:gd name="T12" fmla="*/ 59 w 72"/>
                <a:gd name="T13" fmla="*/ 60 h 77"/>
                <a:gd name="T14" fmla="*/ 68 w 72"/>
                <a:gd name="T15" fmla="*/ 37 h 77"/>
                <a:gd name="T16" fmla="*/ 55 w 72"/>
                <a:gd name="T17" fmla="*/ 1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7">
                  <a:moveTo>
                    <a:pt x="55" y="10"/>
                  </a:moveTo>
                  <a:cubicBezTo>
                    <a:pt x="41" y="4"/>
                    <a:pt x="41" y="4"/>
                    <a:pt x="41" y="4"/>
                  </a:cubicBezTo>
                  <a:cubicBezTo>
                    <a:pt x="29" y="0"/>
                    <a:pt x="17" y="6"/>
                    <a:pt x="13" y="17"/>
                  </a:cubicBezTo>
                  <a:cubicBezTo>
                    <a:pt x="4" y="40"/>
                    <a:pt x="4" y="40"/>
                    <a:pt x="4" y="40"/>
                  </a:cubicBezTo>
                  <a:cubicBezTo>
                    <a:pt x="0" y="51"/>
                    <a:pt x="6" y="63"/>
                    <a:pt x="17" y="68"/>
                  </a:cubicBezTo>
                  <a:cubicBezTo>
                    <a:pt x="32" y="73"/>
                    <a:pt x="32" y="73"/>
                    <a:pt x="32" y="73"/>
                  </a:cubicBezTo>
                  <a:cubicBezTo>
                    <a:pt x="43" y="77"/>
                    <a:pt x="55" y="71"/>
                    <a:pt x="59" y="60"/>
                  </a:cubicBezTo>
                  <a:cubicBezTo>
                    <a:pt x="68" y="37"/>
                    <a:pt x="68" y="37"/>
                    <a:pt x="68" y="37"/>
                  </a:cubicBezTo>
                  <a:cubicBezTo>
                    <a:pt x="72" y="26"/>
                    <a:pt x="66" y="14"/>
                    <a:pt x="55" y="10"/>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195" name="Freeform 219"/>
            <p:cNvSpPr/>
            <p:nvPr/>
          </p:nvSpPr>
          <p:spPr bwMode="auto">
            <a:xfrm>
              <a:off x="1630363" y="4456113"/>
              <a:ext cx="200025" cy="214313"/>
            </a:xfrm>
            <a:custGeom>
              <a:avLst/>
              <a:gdLst>
                <a:gd name="T0" fmla="*/ 40 w 53"/>
                <a:gd name="T1" fmla="*/ 7 h 57"/>
                <a:gd name="T2" fmla="*/ 30 w 53"/>
                <a:gd name="T3" fmla="*/ 3 h 57"/>
                <a:gd name="T4" fmla="*/ 9 w 53"/>
                <a:gd name="T5" fmla="*/ 13 h 57"/>
                <a:gd name="T6" fmla="*/ 3 w 53"/>
                <a:gd name="T7" fmla="*/ 29 h 57"/>
                <a:gd name="T8" fmla="*/ 13 w 53"/>
                <a:gd name="T9" fmla="*/ 50 h 57"/>
                <a:gd name="T10" fmla="*/ 23 w 53"/>
                <a:gd name="T11" fmla="*/ 54 h 57"/>
                <a:gd name="T12" fmla="*/ 44 w 53"/>
                <a:gd name="T13" fmla="*/ 44 h 57"/>
                <a:gd name="T14" fmla="*/ 50 w 53"/>
                <a:gd name="T15" fmla="*/ 28 h 57"/>
                <a:gd name="T16" fmla="*/ 40 w 53"/>
                <a:gd name="T17"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7">
                  <a:moveTo>
                    <a:pt x="40" y="7"/>
                  </a:moveTo>
                  <a:cubicBezTo>
                    <a:pt x="30" y="3"/>
                    <a:pt x="30" y="3"/>
                    <a:pt x="30" y="3"/>
                  </a:cubicBezTo>
                  <a:cubicBezTo>
                    <a:pt x="22" y="0"/>
                    <a:pt x="12" y="4"/>
                    <a:pt x="9" y="13"/>
                  </a:cubicBezTo>
                  <a:cubicBezTo>
                    <a:pt x="3" y="29"/>
                    <a:pt x="3" y="29"/>
                    <a:pt x="3" y="29"/>
                  </a:cubicBezTo>
                  <a:cubicBezTo>
                    <a:pt x="0" y="38"/>
                    <a:pt x="4" y="47"/>
                    <a:pt x="13" y="50"/>
                  </a:cubicBezTo>
                  <a:cubicBezTo>
                    <a:pt x="23" y="54"/>
                    <a:pt x="23" y="54"/>
                    <a:pt x="23" y="54"/>
                  </a:cubicBezTo>
                  <a:cubicBezTo>
                    <a:pt x="31" y="57"/>
                    <a:pt x="41" y="52"/>
                    <a:pt x="44" y="44"/>
                  </a:cubicBezTo>
                  <a:cubicBezTo>
                    <a:pt x="50" y="28"/>
                    <a:pt x="50" y="28"/>
                    <a:pt x="50" y="28"/>
                  </a:cubicBezTo>
                  <a:cubicBezTo>
                    <a:pt x="53" y="19"/>
                    <a:pt x="49" y="10"/>
                    <a:pt x="40" y="7"/>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196" name="Freeform 220"/>
            <p:cNvSpPr/>
            <p:nvPr/>
          </p:nvSpPr>
          <p:spPr bwMode="auto">
            <a:xfrm>
              <a:off x="660401" y="4346575"/>
              <a:ext cx="249237" cy="274638"/>
            </a:xfrm>
            <a:custGeom>
              <a:avLst/>
              <a:gdLst>
                <a:gd name="T0" fmla="*/ 20 w 66"/>
                <a:gd name="T1" fmla="*/ 5 h 73"/>
                <a:gd name="T2" fmla="*/ 35 w 66"/>
                <a:gd name="T3" fmla="*/ 2 h 73"/>
                <a:gd name="T4" fmla="*/ 60 w 66"/>
                <a:gd name="T5" fmla="*/ 20 h 73"/>
                <a:gd name="T6" fmla="*/ 64 w 66"/>
                <a:gd name="T7" fmla="*/ 44 h 73"/>
                <a:gd name="T8" fmla="*/ 46 w 66"/>
                <a:gd name="T9" fmla="*/ 69 h 73"/>
                <a:gd name="T10" fmla="*/ 31 w 66"/>
                <a:gd name="T11" fmla="*/ 71 h 73"/>
                <a:gd name="T12" fmla="*/ 6 w 66"/>
                <a:gd name="T13" fmla="*/ 53 h 73"/>
                <a:gd name="T14" fmla="*/ 2 w 66"/>
                <a:gd name="T15" fmla="*/ 29 h 73"/>
                <a:gd name="T16" fmla="*/ 20 w 66"/>
                <a:gd name="T17"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73">
                  <a:moveTo>
                    <a:pt x="20" y="5"/>
                  </a:moveTo>
                  <a:cubicBezTo>
                    <a:pt x="35" y="2"/>
                    <a:pt x="35" y="2"/>
                    <a:pt x="35" y="2"/>
                  </a:cubicBezTo>
                  <a:cubicBezTo>
                    <a:pt x="47" y="0"/>
                    <a:pt x="58" y="8"/>
                    <a:pt x="60" y="20"/>
                  </a:cubicBezTo>
                  <a:cubicBezTo>
                    <a:pt x="64" y="44"/>
                    <a:pt x="64" y="44"/>
                    <a:pt x="64" y="44"/>
                  </a:cubicBezTo>
                  <a:cubicBezTo>
                    <a:pt x="66" y="56"/>
                    <a:pt x="58" y="67"/>
                    <a:pt x="46" y="69"/>
                  </a:cubicBezTo>
                  <a:cubicBezTo>
                    <a:pt x="31" y="71"/>
                    <a:pt x="31" y="71"/>
                    <a:pt x="31" y="71"/>
                  </a:cubicBezTo>
                  <a:cubicBezTo>
                    <a:pt x="19" y="73"/>
                    <a:pt x="8" y="65"/>
                    <a:pt x="6" y="53"/>
                  </a:cubicBezTo>
                  <a:cubicBezTo>
                    <a:pt x="2" y="29"/>
                    <a:pt x="2" y="29"/>
                    <a:pt x="2" y="29"/>
                  </a:cubicBezTo>
                  <a:cubicBezTo>
                    <a:pt x="0" y="18"/>
                    <a:pt x="8" y="7"/>
                    <a:pt x="20" y="5"/>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197" name="Freeform 221"/>
            <p:cNvSpPr/>
            <p:nvPr/>
          </p:nvSpPr>
          <p:spPr bwMode="auto">
            <a:xfrm>
              <a:off x="693738" y="4373563"/>
              <a:ext cx="180975" cy="200025"/>
            </a:xfrm>
            <a:custGeom>
              <a:avLst/>
              <a:gdLst>
                <a:gd name="T0" fmla="*/ 15 w 48"/>
                <a:gd name="T1" fmla="*/ 3 h 53"/>
                <a:gd name="T2" fmla="*/ 26 w 48"/>
                <a:gd name="T3" fmla="*/ 1 h 53"/>
                <a:gd name="T4" fmla="*/ 44 w 48"/>
                <a:gd name="T5" fmla="*/ 14 h 53"/>
                <a:gd name="T6" fmla="*/ 47 w 48"/>
                <a:gd name="T7" fmla="*/ 32 h 53"/>
                <a:gd name="T8" fmla="*/ 34 w 48"/>
                <a:gd name="T9" fmla="*/ 50 h 53"/>
                <a:gd name="T10" fmla="*/ 23 w 48"/>
                <a:gd name="T11" fmla="*/ 52 h 53"/>
                <a:gd name="T12" fmla="*/ 4 w 48"/>
                <a:gd name="T13" fmla="*/ 39 h 53"/>
                <a:gd name="T14" fmla="*/ 1 w 48"/>
                <a:gd name="T15" fmla="*/ 21 h 53"/>
                <a:gd name="T16" fmla="*/ 15 w 48"/>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3">
                  <a:moveTo>
                    <a:pt x="15" y="3"/>
                  </a:moveTo>
                  <a:cubicBezTo>
                    <a:pt x="26" y="1"/>
                    <a:pt x="26" y="1"/>
                    <a:pt x="26" y="1"/>
                  </a:cubicBezTo>
                  <a:cubicBezTo>
                    <a:pt x="34" y="0"/>
                    <a:pt x="43" y="6"/>
                    <a:pt x="44" y="14"/>
                  </a:cubicBezTo>
                  <a:cubicBezTo>
                    <a:pt x="47" y="32"/>
                    <a:pt x="47" y="32"/>
                    <a:pt x="47" y="32"/>
                  </a:cubicBezTo>
                  <a:cubicBezTo>
                    <a:pt x="48" y="41"/>
                    <a:pt x="42" y="49"/>
                    <a:pt x="34" y="50"/>
                  </a:cubicBezTo>
                  <a:cubicBezTo>
                    <a:pt x="23" y="52"/>
                    <a:pt x="23" y="52"/>
                    <a:pt x="23" y="52"/>
                  </a:cubicBezTo>
                  <a:cubicBezTo>
                    <a:pt x="14" y="53"/>
                    <a:pt x="6" y="47"/>
                    <a:pt x="4" y="39"/>
                  </a:cubicBezTo>
                  <a:cubicBezTo>
                    <a:pt x="1" y="21"/>
                    <a:pt x="1" y="21"/>
                    <a:pt x="1" y="21"/>
                  </a:cubicBezTo>
                  <a:cubicBezTo>
                    <a:pt x="0" y="13"/>
                    <a:pt x="6" y="4"/>
                    <a:pt x="15" y="3"/>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198" name="Freeform 222"/>
            <p:cNvSpPr/>
            <p:nvPr/>
          </p:nvSpPr>
          <p:spPr bwMode="auto">
            <a:xfrm>
              <a:off x="1008063" y="6113463"/>
              <a:ext cx="192087" cy="104775"/>
            </a:xfrm>
            <a:custGeom>
              <a:avLst/>
              <a:gdLst>
                <a:gd name="T0" fmla="*/ 30 w 51"/>
                <a:gd name="T1" fmla="*/ 3 h 28"/>
                <a:gd name="T2" fmla="*/ 32 w 51"/>
                <a:gd name="T3" fmla="*/ 12 h 28"/>
                <a:gd name="T4" fmla="*/ 0 w 51"/>
                <a:gd name="T5" fmla="*/ 28 h 28"/>
                <a:gd name="T6" fmla="*/ 51 w 51"/>
                <a:gd name="T7" fmla="*/ 28 h 28"/>
                <a:gd name="T8" fmla="*/ 51 w 51"/>
                <a:gd name="T9" fmla="*/ 9 h 28"/>
                <a:gd name="T10" fmla="*/ 39 w 51"/>
                <a:gd name="T11" fmla="*/ 0 h 28"/>
                <a:gd name="T12" fmla="*/ 30 w 51"/>
                <a:gd name="T13" fmla="*/ 3 h 28"/>
              </a:gdLst>
              <a:ahLst/>
              <a:cxnLst>
                <a:cxn ang="0">
                  <a:pos x="T0" y="T1"/>
                </a:cxn>
                <a:cxn ang="0">
                  <a:pos x="T2" y="T3"/>
                </a:cxn>
                <a:cxn ang="0">
                  <a:pos x="T4" y="T5"/>
                </a:cxn>
                <a:cxn ang="0">
                  <a:pos x="T6" y="T7"/>
                </a:cxn>
                <a:cxn ang="0">
                  <a:pos x="T8" y="T9"/>
                </a:cxn>
                <a:cxn ang="0">
                  <a:pos x="T10" y="T11"/>
                </a:cxn>
                <a:cxn ang="0">
                  <a:pos x="T12" y="T13"/>
                </a:cxn>
              </a:cxnLst>
              <a:rect l="0" t="0" r="r" b="b"/>
              <a:pathLst>
                <a:path w="51" h="28">
                  <a:moveTo>
                    <a:pt x="30" y="3"/>
                  </a:moveTo>
                  <a:cubicBezTo>
                    <a:pt x="30" y="3"/>
                    <a:pt x="33" y="11"/>
                    <a:pt x="32" y="12"/>
                  </a:cubicBezTo>
                  <a:cubicBezTo>
                    <a:pt x="30" y="15"/>
                    <a:pt x="1" y="15"/>
                    <a:pt x="0" y="28"/>
                  </a:cubicBezTo>
                  <a:cubicBezTo>
                    <a:pt x="51" y="28"/>
                    <a:pt x="51" y="28"/>
                    <a:pt x="51" y="28"/>
                  </a:cubicBezTo>
                  <a:cubicBezTo>
                    <a:pt x="51" y="9"/>
                    <a:pt x="51" y="9"/>
                    <a:pt x="51" y="9"/>
                  </a:cubicBezTo>
                  <a:cubicBezTo>
                    <a:pt x="39" y="0"/>
                    <a:pt x="39" y="0"/>
                    <a:pt x="39" y="0"/>
                  </a:cubicBezTo>
                  <a:lnTo>
                    <a:pt x="30" y="3"/>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199" name="Freeform 223"/>
            <p:cNvSpPr/>
            <p:nvPr/>
          </p:nvSpPr>
          <p:spPr bwMode="auto">
            <a:xfrm>
              <a:off x="1252538" y="6113463"/>
              <a:ext cx="192087" cy="104775"/>
            </a:xfrm>
            <a:custGeom>
              <a:avLst/>
              <a:gdLst>
                <a:gd name="T0" fmla="*/ 21 w 51"/>
                <a:gd name="T1" fmla="*/ 3 h 28"/>
                <a:gd name="T2" fmla="*/ 19 w 51"/>
                <a:gd name="T3" fmla="*/ 12 h 28"/>
                <a:gd name="T4" fmla="*/ 51 w 51"/>
                <a:gd name="T5" fmla="*/ 28 h 28"/>
                <a:gd name="T6" fmla="*/ 0 w 51"/>
                <a:gd name="T7" fmla="*/ 28 h 28"/>
                <a:gd name="T8" fmla="*/ 0 w 51"/>
                <a:gd name="T9" fmla="*/ 9 h 28"/>
                <a:gd name="T10" fmla="*/ 13 w 51"/>
                <a:gd name="T11" fmla="*/ 0 h 28"/>
                <a:gd name="T12" fmla="*/ 21 w 51"/>
                <a:gd name="T13" fmla="*/ 3 h 28"/>
              </a:gdLst>
              <a:ahLst/>
              <a:cxnLst>
                <a:cxn ang="0">
                  <a:pos x="T0" y="T1"/>
                </a:cxn>
                <a:cxn ang="0">
                  <a:pos x="T2" y="T3"/>
                </a:cxn>
                <a:cxn ang="0">
                  <a:pos x="T4" y="T5"/>
                </a:cxn>
                <a:cxn ang="0">
                  <a:pos x="T6" y="T7"/>
                </a:cxn>
                <a:cxn ang="0">
                  <a:pos x="T8" y="T9"/>
                </a:cxn>
                <a:cxn ang="0">
                  <a:pos x="T10" y="T11"/>
                </a:cxn>
                <a:cxn ang="0">
                  <a:pos x="T12" y="T13"/>
                </a:cxn>
              </a:cxnLst>
              <a:rect l="0" t="0" r="r" b="b"/>
              <a:pathLst>
                <a:path w="51" h="28">
                  <a:moveTo>
                    <a:pt x="21" y="3"/>
                  </a:moveTo>
                  <a:cubicBezTo>
                    <a:pt x="21" y="3"/>
                    <a:pt x="18" y="11"/>
                    <a:pt x="19" y="12"/>
                  </a:cubicBezTo>
                  <a:cubicBezTo>
                    <a:pt x="22" y="15"/>
                    <a:pt x="50" y="15"/>
                    <a:pt x="51" y="28"/>
                  </a:cubicBezTo>
                  <a:cubicBezTo>
                    <a:pt x="0" y="28"/>
                    <a:pt x="0" y="28"/>
                    <a:pt x="0" y="28"/>
                  </a:cubicBezTo>
                  <a:cubicBezTo>
                    <a:pt x="0" y="9"/>
                    <a:pt x="0" y="9"/>
                    <a:pt x="0" y="9"/>
                  </a:cubicBezTo>
                  <a:cubicBezTo>
                    <a:pt x="13" y="0"/>
                    <a:pt x="13" y="0"/>
                    <a:pt x="13" y="0"/>
                  </a:cubicBezTo>
                  <a:lnTo>
                    <a:pt x="21" y="3"/>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00" name="Freeform 224"/>
            <p:cNvSpPr/>
            <p:nvPr/>
          </p:nvSpPr>
          <p:spPr bwMode="auto">
            <a:xfrm>
              <a:off x="1244600" y="5710238"/>
              <a:ext cx="188912" cy="444500"/>
            </a:xfrm>
            <a:custGeom>
              <a:avLst/>
              <a:gdLst>
                <a:gd name="T0" fmla="*/ 47 w 50"/>
                <a:gd name="T1" fmla="*/ 4 h 118"/>
                <a:gd name="T2" fmla="*/ 27 w 50"/>
                <a:gd name="T3" fmla="*/ 118 h 118"/>
                <a:gd name="T4" fmla="*/ 0 w 50"/>
                <a:gd name="T5" fmla="*/ 118 h 118"/>
                <a:gd name="T6" fmla="*/ 5 w 50"/>
                <a:gd name="T7" fmla="*/ 0 h 118"/>
                <a:gd name="T8" fmla="*/ 47 w 50"/>
                <a:gd name="T9" fmla="*/ 4 h 118"/>
              </a:gdLst>
              <a:ahLst/>
              <a:cxnLst>
                <a:cxn ang="0">
                  <a:pos x="T0" y="T1"/>
                </a:cxn>
                <a:cxn ang="0">
                  <a:pos x="T2" y="T3"/>
                </a:cxn>
                <a:cxn ang="0">
                  <a:pos x="T4" y="T5"/>
                </a:cxn>
                <a:cxn ang="0">
                  <a:pos x="T6" y="T7"/>
                </a:cxn>
                <a:cxn ang="0">
                  <a:pos x="T8" y="T9"/>
                </a:cxn>
              </a:cxnLst>
              <a:rect l="0" t="0" r="r" b="b"/>
              <a:pathLst>
                <a:path w="50" h="118">
                  <a:moveTo>
                    <a:pt x="47" y="4"/>
                  </a:moveTo>
                  <a:cubicBezTo>
                    <a:pt x="49" y="46"/>
                    <a:pt x="50" y="90"/>
                    <a:pt x="27" y="118"/>
                  </a:cubicBezTo>
                  <a:cubicBezTo>
                    <a:pt x="18" y="118"/>
                    <a:pt x="9" y="118"/>
                    <a:pt x="0" y="118"/>
                  </a:cubicBezTo>
                  <a:cubicBezTo>
                    <a:pt x="21" y="81"/>
                    <a:pt x="16" y="42"/>
                    <a:pt x="5" y="0"/>
                  </a:cubicBezTo>
                  <a:cubicBezTo>
                    <a:pt x="19" y="1"/>
                    <a:pt x="33" y="3"/>
                    <a:pt x="47"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01" name="Rectangle 225"/>
            <p:cNvSpPr>
              <a:spLocks noChangeArrowheads="1"/>
            </p:cNvSpPr>
            <p:nvPr/>
          </p:nvSpPr>
          <p:spPr bwMode="auto">
            <a:xfrm>
              <a:off x="1025525" y="5040313"/>
              <a:ext cx="404812" cy="571500"/>
            </a:xfrm>
            <a:prstGeom prst="rect">
              <a:avLst/>
            </a:prstGeom>
            <a:solidFill>
              <a:srgbClr val="FFFFFF"/>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02" name="Freeform 226"/>
            <p:cNvSpPr/>
            <p:nvPr/>
          </p:nvSpPr>
          <p:spPr bwMode="auto">
            <a:xfrm>
              <a:off x="1962150" y="4746625"/>
              <a:ext cx="800100" cy="979488"/>
            </a:xfrm>
            <a:custGeom>
              <a:avLst/>
              <a:gdLst>
                <a:gd name="T0" fmla="*/ 14 w 212"/>
                <a:gd name="T1" fmla="*/ 0 h 260"/>
                <a:gd name="T2" fmla="*/ 197 w 212"/>
                <a:gd name="T3" fmla="*/ 0 h 260"/>
                <a:gd name="T4" fmla="*/ 212 w 212"/>
                <a:gd name="T5" fmla="*/ 14 h 260"/>
                <a:gd name="T6" fmla="*/ 212 w 212"/>
                <a:gd name="T7" fmla="*/ 245 h 260"/>
                <a:gd name="T8" fmla="*/ 197 w 212"/>
                <a:gd name="T9" fmla="*/ 260 h 260"/>
                <a:gd name="T10" fmla="*/ 14 w 212"/>
                <a:gd name="T11" fmla="*/ 260 h 260"/>
                <a:gd name="T12" fmla="*/ 0 w 212"/>
                <a:gd name="T13" fmla="*/ 245 h 260"/>
                <a:gd name="T14" fmla="*/ 0 w 212"/>
                <a:gd name="T15" fmla="*/ 14 h 260"/>
                <a:gd name="T16" fmla="*/ 14 w 212"/>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60">
                  <a:moveTo>
                    <a:pt x="14" y="0"/>
                  </a:moveTo>
                  <a:cubicBezTo>
                    <a:pt x="197" y="0"/>
                    <a:pt x="197" y="0"/>
                    <a:pt x="197" y="0"/>
                  </a:cubicBezTo>
                  <a:cubicBezTo>
                    <a:pt x="205" y="0"/>
                    <a:pt x="212" y="6"/>
                    <a:pt x="212" y="14"/>
                  </a:cubicBezTo>
                  <a:cubicBezTo>
                    <a:pt x="212" y="245"/>
                    <a:pt x="212" y="245"/>
                    <a:pt x="212" y="245"/>
                  </a:cubicBezTo>
                  <a:cubicBezTo>
                    <a:pt x="212" y="253"/>
                    <a:pt x="205" y="260"/>
                    <a:pt x="197" y="260"/>
                  </a:cubicBezTo>
                  <a:cubicBezTo>
                    <a:pt x="14" y="260"/>
                    <a:pt x="14" y="260"/>
                    <a:pt x="14" y="260"/>
                  </a:cubicBezTo>
                  <a:cubicBezTo>
                    <a:pt x="7" y="260"/>
                    <a:pt x="0" y="253"/>
                    <a:pt x="0" y="245"/>
                  </a:cubicBezTo>
                  <a:cubicBezTo>
                    <a:pt x="0" y="14"/>
                    <a:pt x="0" y="14"/>
                    <a:pt x="0" y="14"/>
                  </a:cubicBezTo>
                  <a:cubicBezTo>
                    <a:pt x="0" y="6"/>
                    <a:pt x="7" y="0"/>
                    <a:pt x="14" y="0"/>
                  </a:cubicBezTo>
                  <a:close/>
                </a:path>
              </a:pathLst>
            </a:custGeom>
            <a:solidFill>
              <a:srgbClr val="701B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03" name="Rectangle 227"/>
            <p:cNvSpPr>
              <a:spLocks noChangeArrowheads="1"/>
            </p:cNvSpPr>
            <p:nvPr/>
          </p:nvSpPr>
          <p:spPr bwMode="auto">
            <a:xfrm>
              <a:off x="2052638" y="4840288"/>
              <a:ext cx="622300" cy="771525"/>
            </a:xfrm>
            <a:prstGeom prst="rect">
              <a:avLst/>
            </a:prstGeom>
            <a:solidFill>
              <a:srgbClr val="EDE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04" name="Freeform 228"/>
            <p:cNvSpPr>
              <a:spLocks noEditPoints="1"/>
            </p:cNvSpPr>
            <p:nvPr/>
          </p:nvSpPr>
          <p:spPr bwMode="auto">
            <a:xfrm>
              <a:off x="2206625" y="5126038"/>
              <a:ext cx="339725" cy="339725"/>
            </a:xfrm>
            <a:custGeom>
              <a:avLst/>
              <a:gdLst>
                <a:gd name="T0" fmla="*/ 10 w 214"/>
                <a:gd name="T1" fmla="*/ 0 h 214"/>
                <a:gd name="T2" fmla="*/ 205 w 214"/>
                <a:gd name="T3" fmla="*/ 0 h 214"/>
                <a:gd name="T4" fmla="*/ 214 w 214"/>
                <a:gd name="T5" fmla="*/ 0 h 214"/>
                <a:gd name="T6" fmla="*/ 214 w 214"/>
                <a:gd name="T7" fmla="*/ 10 h 214"/>
                <a:gd name="T8" fmla="*/ 214 w 214"/>
                <a:gd name="T9" fmla="*/ 207 h 214"/>
                <a:gd name="T10" fmla="*/ 214 w 214"/>
                <a:gd name="T11" fmla="*/ 214 h 214"/>
                <a:gd name="T12" fmla="*/ 205 w 214"/>
                <a:gd name="T13" fmla="*/ 214 h 214"/>
                <a:gd name="T14" fmla="*/ 10 w 214"/>
                <a:gd name="T15" fmla="*/ 214 h 214"/>
                <a:gd name="T16" fmla="*/ 0 w 214"/>
                <a:gd name="T17" fmla="*/ 214 h 214"/>
                <a:gd name="T18" fmla="*/ 0 w 214"/>
                <a:gd name="T19" fmla="*/ 207 h 214"/>
                <a:gd name="T20" fmla="*/ 0 w 214"/>
                <a:gd name="T21" fmla="*/ 10 h 214"/>
                <a:gd name="T22" fmla="*/ 0 w 214"/>
                <a:gd name="T23" fmla="*/ 0 h 214"/>
                <a:gd name="T24" fmla="*/ 10 w 214"/>
                <a:gd name="T25" fmla="*/ 0 h 214"/>
                <a:gd name="T26" fmla="*/ 10 w 214"/>
                <a:gd name="T27" fmla="*/ 0 h 214"/>
                <a:gd name="T28" fmla="*/ 197 w 214"/>
                <a:gd name="T29" fmla="*/ 17 h 214"/>
                <a:gd name="T30" fmla="*/ 17 w 214"/>
                <a:gd name="T31" fmla="*/ 17 h 214"/>
                <a:gd name="T32" fmla="*/ 17 w 214"/>
                <a:gd name="T33" fmla="*/ 197 h 214"/>
                <a:gd name="T34" fmla="*/ 197 w 214"/>
                <a:gd name="T35" fmla="*/ 197 h 214"/>
                <a:gd name="T36" fmla="*/ 197 w 214"/>
                <a:gd name="T37" fmla="*/ 1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4" h="214">
                  <a:moveTo>
                    <a:pt x="10" y="0"/>
                  </a:moveTo>
                  <a:lnTo>
                    <a:pt x="205" y="0"/>
                  </a:lnTo>
                  <a:lnTo>
                    <a:pt x="214" y="0"/>
                  </a:lnTo>
                  <a:lnTo>
                    <a:pt x="214" y="10"/>
                  </a:lnTo>
                  <a:lnTo>
                    <a:pt x="214" y="207"/>
                  </a:lnTo>
                  <a:lnTo>
                    <a:pt x="214" y="214"/>
                  </a:lnTo>
                  <a:lnTo>
                    <a:pt x="205" y="214"/>
                  </a:lnTo>
                  <a:lnTo>
                    <a:pt x="10" y="214"/>
                  </a:lnTo>
                  <a:lnTo>
                    <a:pt x="0" y="214"/>
                  </a:lnTo>
                  <a:lnTo>
                    <a:pt x="0" y="207"/>
                  </a:lnTo>
                  <a:lnTo>
                    <a:pt x="0" y="10"/>
                  </a:lnTo>
                  <a:lnTo>
                    <a:pt x="0" y="0"/>
                  </a:lnTo>
                  <a:lnTo>
                    <a:pt x="10" y="0"/>
                  </a:lnTo>
                  <a:lnTo>
                    <a:pt x="10" y="0"/>
                  </a:lnTo>
                  <a:close/>
                  <a:moveTo>
                    <a:pt x="197" y="17"/>
                  </a:moveTo>
                  <a:lnTo>
                    <a:pt x="17" y="17"/>
                  </a:lnTo>
                  <a:lnTo>
                    <a:pt x="17" y="197"/>
                  </a:lnTo>
                  <a:lnTo>
                    <a:pt x="197" y="197"/>
                  </a:lnTo>
                  <a:lnTo>
                    <a:pt x="197" y="17"/>
                  </a:lnTo>
                  <a:close/>
                </a:path>
              </a:pathLst>
            </a:custGeom>
            <a:solidFill>
              <a:srgbClr val="9C90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05" name="Freeform 229"/>
            <p:cNvSpPr/>
            <p:nvPr/>
          </p:nvSpPr>
          <p:spPr bwMode="auto">
            <a:xfrm>
              <a:off x="2211388" y="4678363"/>
              <a:ext cx="307975" cy="225425"/>
            </a:xfrm>
            <a:custGeom>
              <a:avLst/>
              <a:gdLst>
                <a:gd name="T0" fmla="*/ 0 w 194"/>
                <a:gd name="T1" fmla="*/ 59 h 142"/>
                <a:gd name="T2" fmla="*/ 35 w 194"/>
                <a:gd name="T3" fmla="*/ 59 h 142"/>
                <a:gd name="T4" fmla="*/ 28 w 194"/>
                <a:gd name="T5" fmla="*/ 14 h 142"/>
                <a:gd name="T6" fmla="*/ 42 w 194"/>
                <a:gd name="T7" fmla="*/ 0 h 142"/>
                <a:gd name="T8" fmla="*/ 90 w 194"/>
                <a:gd name="T9" fmla="*/ 0 h 142"/>
                <a:gd name="T10" fmla="*/ 109 w 194"/>
                <a:gd name="T11" fmla="*/ 0 h 142"/>
                <a:gd name="T12" fmla="*/ 159 w 194"/>
                <a:gd name="T13" fmla="*/ 0 h 142"/>
                <a:gd name="T14" fmla="*/ 173 w 194"/>
                <a:gd name="T15" fmla="*/ 14 h 142"/>
                <a:gd name="T16" fmla="*/ 166 w 194"/>
                <a:gd name="T17" fmla="*/ 59 h 142"/>
                <a:gd name="T18" fmla="*/ 194 w 194"/>
                <a:gd name="T19" fmla="*/ 59 h 142"/>
                <a:gd name="T20" fmla="*/ 194 w 194"/>
                <a:gd name="T21" fmla="*/ 142 h 142"/>
                <a:gd name="T22" fmla="*/ 0 w 194"/>
                <a:gd name="T23" fmla="*/ 142 h 142"/>
                <a:gd name="T24" fmla="*/ 0 w 194"/>
                <a:gd name="T25" fmla="*/ 5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4" h="142">
                  <a:moveTo>
                    <a:pt x="0" y="59"/>
                  </a:moveTo>
                  <a:lnTo>
                    <a:pt x="35" y="59"/>
                  </a:lnTo>
                  <a:lnTo>
                    <a:pt x="28" y="14"/>
                  </a:lnTo>
                  <a:lnTo>
                    <a:pt x="42" y="0"/>
                  </a:lnTo>
                  <a:lnTo>
                    <a:pt x="90" y="0"/>
                  </a:lnTo>
                  <a:lnTo>
                    <a:pt x="109" y="0"/>
                  </a:lnTo>
                  <a:lnTo>
                    <a:pt x="159" y="0"/>
                  </a:lnTo>
                  <a:lnTo>
                    <a:pt x="173" y="14"/>
                  </a:lnTo>
                  <a:lnTo>
                    <a:pt x="166" y="59"/>
                  </a:lnTo>
                  <a:lnTo>
                    <a:pt x="194" y="59"/>
                  </a:lnTo>
                  <a:lnTo>
                    <a:pt x="194" y="142"/>
                  </a:lnTo>
                  <a:lnTo>
                    <a:pt x="0" y="142"/>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06" name="Freeform 230"/>
            <p:cNvSpPr/>
            <p:nvPr/>
          </p:nvSpPr>
          <p:spPr bwMode="auto">
            <a:xfrm>
              <a:off x="1765300" y="4949825"/>
              <a:ext cx="271462" cy="236538"/>
            </a:xfrm>
            <a:custGeom>
              <a:avLst/>
              <a:gdLst>
                <a:gd name="T0" fmla="*/ 0 w 72"/>
                <a:gd name="T1" fmla="*/ 43 h 63"/>
                <a:gd name="T2" fmla="*/ 35 w 72"/>
                <a:gd name="T3" fmla="*/ 23 h 63"/>
                <a:gd name="T4" fmla="*/ 64 w 72"/>
                <a:gd name="T5" fmla="*/ 0 h 63"/>
                <a:gd name="T6" fmla="*/ 72 w 72"/>
                <a:gd name="T7" fmla="*/ 7 h 63"/>
                <a:gd name="T8" fmla="*/ 52 w 72"/>
                <a:gd name="T9" fmla="*/ 20 h 63"/>
                <a:gd name="T10" fmla="*/ 52 w 72"/>
                <a:gd name="T11" fmla="*/ 52 h 63"/>
                <a:gd name="T12" fmla="*/ 14 w 72"/>
                <a:gd name="T13" fmla="*/ 63 h 63"/>
                <a:gd name="T14" fmla="*/ 0 w 72"/>
                <a:gd name="T15" fmla="*/ 4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3">
                  <a:moveTo>
                    <a:pt x="0" y="43"/>
                  </a:moveTo>
                  <a:cubicBezTo>
                    <a:pt x="0" y="43"/>
                    <a:pt x="32" y="29"/>
                    <a:pt x="35" y="23"/>
                  </a:cubicBezTo>
                  <a:cubicBezTo>
                    <a:pt x="39" y="18"/>
                    <a:pt x="57" y="1"/>
                    <a:pt x="64" y="0"/>
                  </a:cubicBezTo>
                  <a:cubicBezTo>
                    <a:pt x="70" y="0"/>
                    <a:pt x="72" y="7"/>
                    <a:pt x="72" y="7"/>
                  </a:cubicBezTo>
                  <a:cubicBezTo>
                    <a:pt x="52" y="20"/>
                    <a:pt x="52" y="20"/>
                    <a:pt x="52" y="20"/>
                  </a:cubicBezTo>
                  <a:cubicBezTo>
                    <a:pt x="52" y="52"/>
                    <a:pt x="52" y="52"/>
                    <a:pt x="52" y="52"/>
                  </a:cubicBezTo>
                  <a:cubicBezTo>
                    <a:pt x="14" y="63"/>
                    <a:pt x="14" y="63"/>
                    <a:pt x="14" y="63"/>
                  </a:cubicBezTo>
                  <a:lnTo>
                    <a:pt x="0" y="43"/>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07" name="Freeform 231"/>
            <p:cNvSpPr/>
            <p:nvPr/>
          </p:nvSpPr>
          <p:spPr bwMode="auto">
            <a:xfrm>
              <a:off x="1931988" y="5024438"/>
              <a:ext cx="30162" cy="128588"/>
            </a:xfrm>
            <a:custGeom>
              <a:avLst/>
              <a:gdLst>
                <a:gd name="T0" fmla="*/ 8 w 8"/>
                <a:gd name="T1" fmla="*/ 0 h 34"/>
                <a:gd name="T2" fmla="*/ 8 w 8"/>
                <a:gd name="T3" fmla="*/ 32 h 34"/>
                <a:gd name="T4" fmla="*/ 2 w 8"/>
                <a:gd name="T5" fmla="*/ 34 h 34"/>
                <a:gd name="T6" fmla="*/ 1 w 8"/>
                <a:gd name="T7" fmla="*/ 18 h 34"/>
                <a:gd name="T8" fmla="*/ 8 w 8"/>
                <a:gd name="T9" fmla="*/ 0 h 34"/>
              </a:gdLst>
              <a:ahLst/>
              <a:cxnLst>
                <a:cxn ang="0">
                  <a:pos x="T0" y="T1"/>
                </a:cxn>
                <a:cxn ang="0">
                  <a:pos x="T2" y="T3"/>
                </a:cxn>
                <a:cxn ang="0">
                  <a:pos x="T4" y="T5"/>
                </a:cxn>
                <a:cxn ang="0">
                  <a:pos x="T6" y="T7"/>
                </a:cxn>
                <a:cxn ang="0">
                  <a:pos x="T8" y="T9"/>
                </a:cxn>
              </a:cxnLst>
              <a:rect l="0" t="0" r="r" b="b"/>
              <a:pathLst>
                <a:path w="8" h="34">
                  <a:moveTo>
                    <a:pt x="8" y="0"/>
                  </a:moveTo>
                  <a:cubicBezTo>
                    <a:pt x="8" y="32"/>
                    <a:pt x="8" y="32"/>
                    <a:pt x="8" y="32"/>
                  </a:cubicBezTo>
                  <a:cubicBezTo>
                    <a:pt x="2" y="34"/>
                    <a:pt x="2" y="34"/>
                    <a:pt x="2" y="34"/>
                  </a:cubicBezTo>
                  <a:cubicBezTo>
                    <a:pt x="1" y="30"/>
                    <a:pt x="0" y="24"/>
                    <a:pt x="1" y="18"/>
                  </a:cubicBezTo>
                  <a:cubicBezTo>
                    <a:pt x="2" y="7"/>
                    <a:pt x="8" y="0"/>
                    <a:pt x="8" y="0"/>
                  </a:cubicBez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08" name="Freeform 232"/>
            <p:cNvSpPr/>
            <p:nvPr/>
          </p:nvSpPr>
          <p:spPr bwMode="auto">
            <a:xfrm>
              <a:off x="1463675" y="5018088"/>
              <a:ext cx="407987" cy="247650"/>
            </a:xfrm>
            <a:custGeom>
              <a:avLst/>
              <a:gdLst>
                <a:gd name="T0" fmla="*/ 0 w 108"/>
                <a:gd name="T1" fmla="*/ 0 h 66"/>
                <a:gd name="T2" fmla="*/ 51 w 108"/>
                <a:gd name="T3" fmla="*/ 31 h 66"/>
                <a:gd name="T4" fmla="*/ 94 w 108"/>
                <a:gd name="T5" fmla="*/ 16 h 66"/>
                <a:gd name="T6" fmla="*/ 108 w 108"/>
                <a:gd name="T7" fmla="*/ 49 h 66"/>
                <a:gd name="T8" fmla="*/ 52 w 108"/>
                <a:gd name="T9" fmla="*/ 66 h 66"/>
                <a:gd name="T10" fmla="*/ 1 w 108"/>
                <a:gd name="T11" fmla="*/ 51 h 66"/>
                <a:gd name="T12" fmla="*/ 0 w 108"/>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108" h="66">
                  <a:moveTo>
                    <a:pt x="0" y="0"/>
                  </a:moveTo>
                  <a:cubicBezTo>
                    <a:pt x="0" y="0"/>
                    <a:pt x="38" y="34"/>
                    <a:pt x="51" y="31"/>
                  </a:cubicBezTo>
                  <a:cubicBezTo>
                    <a:pt x="64" y="28"/>
                    <a:pt x="87" y="19"/>
                    <a:pt x="94" y="16"/>
                  </a:cubicBezTo>
                  <a:cubicBezTo>
                    <a:pt x="96" y="26"/>
                    <a:pt x="108" y="49"/>
                    <a:pt x="108" y="49"/>
                  </a:cubicBezTo>
                  <a:cubicBezTo>
                    <a:pt x="108" y="49"/>
                    <a:pt x="69" y="65"/>
                    <a:pt x="52" y="66"/>
                  </a:cubicBezTo>
                  <a:cubicBezTo>
                    <a:pt x="34" y="66"/>
                    <a:pt x="1" y="51"/>
                    <a:pt x="1" y="51"/>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09" name="Rectangle 233"/>
            <p:cNvSpPr>
              <a:spLocks noChangeArrowheads="1"/>
            </p:cNvSpPr>
            <p:nvPr/>
          </p:nvSpPr>
          <p:spPr bwMode="auto">
            <a:xfrm>
              <a:off x="1033463" y="5570538"/>
              <a:ext cx="388937" cy="1555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10" name="Rectangle 234"/>
            <p:cNvSpPr>
              <a:spLocks noChangeArrowheads="1"/>
            </p:cNvSpPr>
            <p:nvPr/>
          </p:nvSpPr>
          <p:spPr bwMode="auto">
            <a:xfrm>
              <a:off x="1079500" y="4862513"/>
              <a:ext cx="327025" cy="219075"/>
            </a:xfrm>
            <a:prstGeom prst="rect">
              <a:avLst/>
            </a:prstGeom>
            <a:solidFill>
              <a:srgbClr val="CDA7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11" name="Freeform 235"/>
            <p:cNvSpPr/>
            <p:nvPr/>
          </p:nvSpPr>
          <p:spPr bwMode="auto">
            <a:xfrm>
              <a:off x="852488" y="4957763"/>
              <a:ext cx="282575" cy="711200"/>
            </a:xfrm>
            <a:custGeom>
              <a:avLst/>
              <a:gdLst>
                <a:gd name="T0" fmla="*/ 72 w 75"/>
                <a:gd name="T1" fmla="*/ 3 h 189"/>
                <a:gd name="T2" fmla="*/ 63 w 75"/>
                <a:gd name="T3" fmla="*/ 189 h 189"/>
                <a:gd name="T4" fmla="*/ 0 w 75"/>
                <a:gd name="T5" fmla="*/ 174 h 189"/>
                <a:gd name="T6" fmla="*/ 40 w 75"/>
                <a:gd name="T7" fmla="*/ 9 h 189"/>
                <a:gd name="T8" fmla="*/ 72 w 75"/>
                <a:gd name="T9" fmla="*/ 3 h 189"/>
              </a:gdLst>
              <a:ahLst/>
              <a:cxnLst>
                <a:cxn ang="0">
                  <a:pos x="T0" y="T1"/>
                </a:cxn>
                <a:cxn ang="0">
                  <a:pos x="T2" y="T3"/>
                </a:cxn>
                <a:cxn ang="0">
                  <a:pos x="T4" y="T5"/>
                </a:cxn>
                <a:cxn ang="0">
                  <a:pos x="T6" y="T7"/>
                </a:cxn>
                <a:cxn ang="0">
                  <a:pos x="T8" y="T9"/>
                </a:cxn>
              </a:cxnLst>
              <a:rect l="0" t="0" r="r" b="b"/>
              <a:pathLst>
                <a:path w="75" h="189">
                  <a:moveTo>
                    <a:pt x="72" y="3"/>
                  </a:moveTo>
                  <a:cubicBezTo>
                    <a:pt x="75" y="73"/>
                    <a:pt x="71" y="145"/>
                    <a:pt x="63" y="189"/>
                  </a:cubicBezTo>
                  <a:cubicBezTo>
                    <a:pt x="42" y="184"/>
                    <a:pt x="21" y="179"/>
                    <a:pt x="0" y="174"/>
                  </a:cubicBezTo>
                  <a:cubicBezTo>
                    <a:pt x="19" y="128"/>
                    <a:pt x="34" y="75"/>
                    <a:pt x="40" y="9"/>
                  </a:cubicBezTo>
                  <a:cubicBezTo>
                    <a:pt x="48" y="7"/>
                    <a:pt x="62" y="0"/>
                    <a:pt x="72"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12" name="Freeform 236"/>
            <p:cNvSpPr/>
            <p:nvPr/>
          </p:nvSpPr>
          <p:spPr bwMode="auto">
            <a:xfrm>
              <a:off x="1346200" y="4972050"/>
              <a:ext cx="284162" cy="696913"/>
            </a:xfrm>
            <a:custGeom>
              <a:avLst/>
              <a:gdLst>
                <a:gd name="T0" fmla="*/ 3 w 75"/>
                <a:gd name="T1" fmla="*/ 2 h 185"/>
                <a:gd name="T2" fmla="*/ 12 w 75"/>
                <a:gd name="T3" fmla="*/ 185 h 185"/>
                <a:gd name="T4" fmla="*/ 75 w 75"/>
                <a:gd name="T5" fmla="*/ 170 h 185"/>
                <a:gd name="T6" fmla="*/ 35 w 75"/>
                <a:gd name="T7" fmla="*/ 5 h 185"/>
                <a:gd name="T8" fmla="*/ 3 w 75"/>
                <a:gd name="T9" fmla="*/ 2 h 185"/>
              </a:gdLst>
              <a:ahLst/>
              <a:cxnLst>
                <a:cxn ang="0">
                  <a:pos x="T0" y="T1"/>
                </a:cxn>
                <a:cxn ang="0">
                  <a:pos x="T2" y="T3"/>
                </a:cxn>
                <a:cxn ang="0">
                  <a:pos x="T4" y="T5"/>
                </a:cxn>
                <a:cxn ang="0">
                  <a:pos x="T6" y="T7"/>
                </a:cxn>
                <a:cxn ang="0">
                  <a:pos x="T8" y="T9"/>
                </a:cxn>
              </a:cxnLst>
              <a:rect l="0" t="0" r="r" b="b"/>
              <a:pathLst>
                <a:path w="75" h="185">
                  <a:moveTo>
                    <a:pt x="3" y="2"/>
                  </a:moveTo>
                  <a:cubicBezTo>
                    <a:pt x="0" y="72"/>
                    <a:pt x="3" y="141"/>
                    <a:pt x="12" y="185"/>
                  </a:cubicBezTo>
                  <a:cubicBezTo>
                    <a:pt x="33" y="180"/>
                    <a:pt x="54" y="175"/>
                    <a:pt x="75" y="170"/>
                  </a:cubicBezTo>
                  <a:cubicBezTo>
                    <a:pt x="56" y="124"/>
                    <a:pt x="41" y="71"/>
                    <a:pt x="35" y="5"/>
                  </a:cubicBezTo>
                  <a:cubicBezTo>
                    <a:pt x="24" y="5"/>
                    <a:pt x="14" y="0"/>
                    <a:pt x="3" y="2"/>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13" name="Freeform 237"/>
            <p:cNvSpPr/>
            <p:nvPr/>
          </p:nvSpPr>
          <p:spPr bwMode="auto">
            <a:xfrm>
              <a:off x="1169988" y="5048250"/>
              <a:ext cx="150812" cy="450850"/>
            </a:xfrm>
            <a:custGeom>
              <a:avLst/>
              <a:gdLst>
                <a:gd name="T0" fmla="*/ 31 w 95"/>
                <a:gd name="T1" fmla="*/ 0 h 284"/>
                <a:gd name="T2" fmla="*/ 7 w 95"/>
                <a:gd name="T3" fmla="*/ 47 h 284"/>
                <a:gd name="T4" fmla="*/ 31 w 95"/>
                <a:gd name="T5" fmla="*/ 73 h 284"/>
                <a:gd name="T6" fmla="*/ 0 w 95"/>
                <a:gd name="T7" fmla="*/ 237 h 284"/>
                <a:gd name="T8" fmla="*/ 47 w 95"/>
                <a:gd name="T9" fmla="*/ 282 h 284"/>
                <a:gd name="T10" fmla="*/ 47 w 95"/>
                <a:gd name="T11" fmla="*/ 284 h 284"/>
                <a:gd name="T12" fmla="*/ 47 w 95"/>
                <a:gd name="T13" fmla="*/ 282 h 284"/>
                <a:gd name="T14" fmla="*/ 50 w 95"/>
                <a:gd name="T15" fmla="*/ 284 h 284"/>
                <a:gd name="T16" fmla="*/ 50 w 95"/>
                <a:gd name="T17" fmla="*/ 282 h 284"/>
                <a:gd name="T18" fmla="*/ 95 w 95"/>
                <a:gd name="T19" fmla="*/ 237 h 284"/>
                <a:gd name="T20" fmla="*/ 66 w 95"/>
                <a:gd name="T21" fmla="*/ 73 h 284"/>
                <a:gd name="T22" fmla="*/ 90 w 95"/>
                <a:gd name="T23" fmla="*/ 47 h 284"/>
                <a:gd name="T24" fmla="*/ 66 w 95"/>
                <a:gd name="T25" fmla="*/ 0 h 284"/>
                <a:gd name="T26" fmla="*/ 47 w 95"/>
                <a:gd name="T27" fmla="*/ 2 h 284"/>
                <a:gd name="T28" fmla="*/ 31 w 95"/>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284">
                  <a:moveTo>
                    <a:pt x="31" y="0"/>
                  </a:moveTo>
                  <a:lnTo>
                    <a:pt x="7" y="47"/>
                  </a:lnTo>
                  <a:lnTo>
                    <a:pt x="31" y="73"/>
                  </a:lnTo>
                  <a:lnTo>
                    <a:pt x="0" y="237"/>
                  </a:lnTo>
                  <a:lnTo>
                    <a:pt x="47" y="282"/>
                  </a:lnTo>
                  <a:lnTo>
                    <a:pt x="47" y="284"/>
                  </a:lnTo>
                  <a:lnTo>
                    <a:pt x="47" y="282"/>
                  </a:lnTo>
                  <a:lnTo>
                    <a:pt x="50" y="284"/>
                  </a:lnTo>
                  <a:lnTo>
                    <a:pt x="50" y="282"/>
                  </a:lnTo>
                  <a:lnTo>
                    <a:pt x="95" y="237"/>
                  </a:lnTo>
                  <a:lnTo>
                    <a:pt x="66" y="73"/>
                  </a:lnTo>
                  <a:lnTo>
                    <a:pt x="90" y="47"/>
                  </a:lnTo>
                  <a:lnTo>
                    <a:pt x="66" y="0"/>
                  </a:lnTo>
                  <a:lnTo>
                    <a:pt x="47" y="2"/>
                  </a:lnTo>
                  <a:lnTo>
                    <a:pt x="31" y="0"/>
                  </a:ln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14" name="Freeform 238"/>
            <p:cNvSpPr/>
            <p:nvPr/>
          </p:nvSpPr>
          <p:spPr bwMode="auto">
            <a:xfrm>
              <a:off x="1241425" y="4900613"/>
              <a:ext cx="207962" cy="241300"/>
            </a:xfrm>
            <a:custGeom>
              <a:avLst/>
              <a:gdLst>
                <a:gd name="T0" fmla="*/ 46 w 55"/>
                <a:gd name="T1" fmla="*/ 0 h 64"/>
                <a:gd name="T2" fmla="*/ 0 w 55"/>
                <a:gd name="T3" fmla="*/ 40 h 64"/>
                <a:gd name="T4" fmla="*/ 17 w 55"/>
                <a:gd name="T5" fmla="*/ 63 h 64"/>
                <a:gd name="T6" fmla="*/ 55 w 55"/>
                <a:gd name="T7" fmla="*/ 9 h 64"/>
                <a:gd name="T8" fmla="*/ 46 w 55"/>
                <a:gd name="T9" fmla="*/ 0 h 64"/>
              </a:gdLst>
              <a:ahLst/>
              <a:cxnLst>
                <a:cxn ang="0">
                  <a:pos x="T0" y="T1"/>
                </a:cxn>
                <a:cxn ang="0">
                  <a:pos x="T2" y="T3"/>
                </a:cxn>
                <a:cxn ang="0">
                  <a:pos x="T4" y="T5"/>
                </a:cxn>
                <a:cxn ang="0">
                  <a:pos x="T6" y="T7"/>
                </a:cxn>
                <a:cxn ang="0">
                  <a:pos x="T8" y="T9"/>
                </a:cxn>
              </a:cxnLst>
              <a:rect l="0" t="0" r="r" b="b"/>
              <a:pathLst>
                <a:path w="55" h="64">
                  <a:moveTo>
                    <a:pt x="46" y="0"/>
                  </a:moveTo>
                  <a:cubicBezTo>
                    <a:pt x="31" y="13"/>
                    <a:pt x="18" y="33"/>
                    <a:pt x="0" y="40"/>
                  </a:cubicBezTo>
                  <a:cubicBezTo>
                    <a:pt x="17" y="63"/>
                    <a:pt x="17" y="63"/>
                    <a:pt x="17" y="63"/>
                  </a:cubicBezTo>
                  <a:cubicBezTo>
                    <a:pt x="50" y="64"/>
                    <a:pt x="49" y="41"/>
                    <a:pt x="55" y="9"/>
                  </a:cubicBezTo>
                  <a:lnTo>
                    <a:pt x="46"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15" name="Freeform 239"/>
            <p:cNvSpPr/>
            <p:nvPr/>
          </p:nvSpPr>
          <p:spPr bwMode="auto">
            <a:xfrm>
              <a:off x="1041400" y="4900613"/>
              <a:ext cx="211137" cy="241300"/>
            </a:xfrm>
            <a:custGeom>
              <a:avLst/>
              <a:gdLst>
                <a:gd name="T0" fmla="*/ 10 w 56"/>
                <a:gd name="T1" fmla="*/ 0 h 64"/>
                <a:gd name="T2" fmla="*/ 56 w 56"/>
                <a:gd name="T3" fmla="*/ 40 h 64"/>
                <a:gd name="T4" fmla="*/ 38 w 56"/>
                <a:gd name="T5" fmla="*/ 63 h 64"/>
                <a:gd name="T6" fmla="*/ 0 w 56"/>
                <a:gd name="T7" fmla="*/ 9 h 64"/>
                <a:gd name="T8" fmla="*/ 10 w 56"/>
                <a:gd name="T9" fmla="*/ 0 h 64"/>
              </a:gdLst>
              <a:ahLst/>
              <a:cxnLst>
                <a:cxn ang="0">
                  <a:pos x="T0" y="T1"/>
                </a:cxn>
                <a:cxn ang="0">
                  <a:pos x="T2" y="T3"/>
                </a:cxn>
                <a:cxn ang="0">
                  <a:pos x="T4" y="T5"/>
                </a:cxn>
                <a:cxn ang="0">
                  <a:pos x="T6" y="T7"/>
                </a:cxn>
                <a:cxn ang="0">
                  <a:pos x="T8" y="T9"/>
                </a:cxn>
              </a:cxnLst>
              <a:rect l="0" t="0" r="r" b="b"/>
              <a:pathLst>
                <a:path w="56" h="64">
                  <a:moveTo>
                    <a:pt x="10" y="0"/>
                  </a:moveTo>
                  <a:cubicBezTo>
                    <a:pt x="25" y="13"/>
                    <a:pt x="38" y="33"/>
                    <a:pt x="56" y="40"/>
                  </a:cubicBezTo>
                  <a:cubicBezTo>
                    <a:pt x="38" y="63"/>
                    <a:pt x="38" y="63"/>
                    <a:pt x="38" y="63"/>
                  </a:cubicBezTo>
                  <a:cubicBezTo>
                    <a:pt x="5" y="64"/>
                    <a:pt x="6" y="41"/>
                    <a:pt x="0" y="9"/>
                  </a:cubicBezTo>
                  <a:lnTo>
                    <a:pt x="1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16" name="Freeform 240"/>
            <p:cNvSpPr/>
            <p:nvPr/>
          </p:nvSpPr>
          <p:spPr bwMode="auto">
            <a:xfrm>
              <a:off x="712788" y="3992563"/>
              <a:ext cx="1117600" cy="1047750"/>
            </a:xfrm>
            <a:custGeom>
              <a:avLst/>
              <a:gdLst>
                <a:gd name="T0" fmla="*/ 15 w 296"/>
                <a:gd name="T1" fmla="*/ 14 h 278"/>
                <a:gd name="T2" fmla="*/ 31 w 296"/>
                <a:gd name="T3" fmla="*/ 224 h 278"/>
                <a:gd name="T4" fmla="*/ 241 w 296"/>
                <a:gd name="T5" fmla="*/ 244 h 278"/>
                <a:gd name="T6" fmla="*/ 296 w 296"/>
                <a:gd name="T7" fmla="*/ 41 h 278"/>
                <a:gd name="T8" fmla="*/ 175 w 296"/>
                <a:gd name="T9" fmla="*/ 9 h 278"/>
                <a:gd name="T10" fmla="*/ 175 w 296"/>
                <a:gd name="T11" fmla="*/ 4 h 278"/>
                <a:gd name="T12" fmla="*/ 158 w 296"/>
                <a:gd name="T13" fmla="*/ 5 h 278"/>
                <a:gd name="T14" fmla="*/ 140 w 296"/>
                <a:gd name="T15" fmla="*/ 0 h 278"/>
                <a:gd name="T16" fmla="*/ 140 w 296"/>
                <a:gd name="T17" fmla="*/ 6 h 278"/>
                <a:gd name="T18" fmla="*/ 15 w 296"/>
                <a:gd name="T19" fmla="*/ 1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278">
                  <a:moveTo>
                    <a:pt x="15" y="14"/>
                  </a:moveTo>
                  <a:cubicBezTo>
                    <a:pt x="15" y="14"/>
                    <a:pt x="0" y="185"/>
                    <a:pt x="31" y="224"/>
                  </a:cubicBezTo>
                  <a:cubicBezTo>
                    <a:pt x="63" y="265"/>
                    <a:pt x="202" y="278"/>
                    <a:pt x="241" y="244"/>
                  </a:cubicBezTo>
                  <a:cubicBezTo>
                    <a:pt x="278" y="212"/>
                    <a:pt x="296" y="41"/>
                    <a:pt x="296" y="41"/>
                  </a:cubicBezTo>
                  <a:cubicBezTo>
                    <a:pt x="175" y="9"/>
                    <a:pt x="175" y="9"/>
                    <a:pt x="175" y="9"/>
                  </a:cubicBezTo>
                  <a:cubicBezTo>
                    <a:pt x="175" y="4"/>
                    <a:pt x="175" y="4"/>
                    <a:pt x="175" y="4"/>
                  </a:cubicBezTo>
                  <a:cubicBezTo>
                    <a:pt x="158" y="5"/>
                    <a:pt x="158" y="5"/>
                    <a:pt x="158" y="5"/>
                  </a:cubicBezTo>
                  <a:cubicBezTo>
                    <a:pt x="140" y="0"/>
                    <a:pt x="140" y="0"/>
                    <a:pt x="140" y="0"/>
                  </a:cubicBezTo>
                  <a:cubicBezTo>
                    <a:pt x="140" y="6"/>
                    <a:pt x="140" y="6"/>
                    <a:pt x="140" y="6"/>
                  </a:cubicBezTo>
                  <a:lnTo>
                    <a:pt x="15" y="14"/>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17" name="Freeform 241"/>
            <p:cNvSpPr/>
            <p:nvPr/>
          </p:nvSpPr>
          <p:spPr bwMode="auto">
            <a:xfrm>
              <a:off x="769938" y="3932238"/>
              <a:ext cx="1025525" cy="614363"/>
            </a:xfrm>
            <a:custGeom>
              <a:avLst/>
              <a:gdLst>
                <a:gd name="T0" fmla="*/ 0 w 272"/>
                <a:gd name="T1" fmla="*/ 138 h 163"/>
                <a:gd name="T2" fmla="*/ 85 w 272"/>
                <a:gd name="T3" fmla="*/ 57 h 163"/>
                <a:gd name="T4" fmla="*/ 197 w 272"/>
                <a:gd name="T5" fmla="*/ 68 h 163"/>
                <a:gd name="T6" fmla="*/ 265 w 272"/>
                <a:gd name="T7" fmla="*/ 163 h 163"/>
                <a:gd name="T8" fmla="*/ 271 w 272"/>
                <a:gd name="T9" fmla="*/ 46 h 163"/>
                <a:gd name="T10" fmla="*/ 272 w 272"/>
                <a:gd name="T11" fmla="*/ 25 h 163"/>
                <a:gd name="T12" fmla="*/ 241 w 272"/>
                <a:gd name="T13" fmla="*/ 18 h 163"/>
                <a:gd name="T14" fmla="*/ 144 w 272"/>
                <a:gd name="T15" fmla="*/ 37 h 163"/>
                <a:gd name="T16" fmla="*/ 51 w 272"/>
                <a:gd name="T17" fmla="*/ 0 h 163"/>
                <a:gd name="T18" fmla="*/ 19 w 272"/>
                <a:gd name="T19" fmla="*/ 1 h 163"/>
                <a:gd name="T20" fmla="*/ 17 w 272"/>
                <a:gd name="T21" fmla="*/ 22 h 163"/>
                <a:gd name="T22" fmla="*/ 0 w 272"/>
                <a:gd name="T23" fmla="*/ 1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163">
                  <a:moveTo>
                    <a:pt x="0" y="138"/>
                  </a:moveTo>
                  <a:cubicBezTo>
                    <a:pt x="12" y="93"/>
                    <a:pt x="33" y="20"/>
                    <a:pt x="85" y="57"/>
                  </a:cubicBezTo>
                  <a:cubicBezTo>
                    <a:pt x="103" y="70"/>
                    <a:pt x="179" y="76"/>
                    <a:pt x="197" y="68"/>
                  </a:cubicBezTo>
                  <a:cubicBezTo>
                    <a:pt x="251" y="41"/>
                    <a:pt x="261" y="117"/>
                    <a:pt x="265" y="163"/>
                  </a:cubicBezTo>
                  <a:cubicBezTo>
                    <a:pt x="265" y="163"/>
                    <a:pt x="272" y="56"/>
                    <a:pt x="271" y="46"/>
                  </a:cubicBezTo>
                  <a:cubicBezTo>
                    <a:pt x="270" y="36"/>
                    <a:pt x="272" y="25"/>
                    <a:pt x="272" y="25"/>
                  </a:cubicBezTo>
                  <a:cubicBezTo>
                    <a:pt x="241" y="18"/>
                    <a:pt x="241" y="18"/>
                    <a:pt x="241" y="18"/>
                  </a:cubicBezTo>
                  <a:cubicBezTo>
                    <a:pt x="144" y="37"/>
                    <a:pt x="144" y="37"/>
                    <a:pt x="144" y="37"/>
                  </a:cubicBezTo>
                  <a:cubicBezTo>
                    <a:pt x="51" y="0"/>
                    <a:pt x="51" y="0"/>
                    <a:pt x="51" y="0"/>
                  </a:cubicBezTo>
                  <a:cubicBezTo>
                    <a:pt x="19" y="1"/>
                    <a:pt x="19" y="1"/>
                    <a:pt x="19" y="1"/>
                  </a:cubicBezTo>
                  <a:cubicBezTo>
                    <a:pt x="19" y="1"/>
                    <a:pt x="20" y="12"/>
                    <a:pt x="17" y="22"/>
                  </a:cubicBezTo>
                  <a:cubicBezTo>
                    <a:pt x="14" y="32"/>
                    <a:pt x="0" y="138"/>
                    <a:pt x="0" y="138"/>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18" name="Freeform 242"/>
            <p:cNvSpPr/>
            <p:nvPr/>
          </p:nvSpPr>
          <p:spPr bwMode="auto">
            <a:xfrm>
              <a:off x="690563" y="3586162"/>
              <a:ext cx="1282700" cy="960438"/>
            </a:xfrm>
            <a:custGeom>
              <a:avLst/>
              <a:gdLst>
                <a:gd name="T0" fmla="*/ 12 w 340"/>
                <a:gd name="T1" fmla="*/ 228 h 255"/>
                <a:gd name="T2" fmla="*/ 24 w 340"/>
                <a:gd name="T3" fmla="*/ 231 h 255"/>
                <a:gd name="T4" fmla="*/ 55 w 340"/>
                <a:gd name="T5" fmla="*/ 133 h 255"/>
                <a:gd name="T6" fmla="*/ 123 w 340"/>
                <a:gd name="T7" fmla="*/ 141 h 255"/>
                <a:gd name="T8" fmla="*/ 203 w 340"/>
                <a:gd name="T9" fmla="*/ 148 h 255"/>
                <a:gd name="T10" fmla="*/ 271 w 340"/>
                <a:gd name="T11" fmla="*/ 153 h 255"/>
                <a:gd name="T12" fmla="*/ 283 w 340"/>
                <a:gd name="T13" fmla="*/ 255 h 255"/>
                <a:gd name="T14" fmla="*/ 295 w 340"/>
                <a:gd name="T15" fmla="*/ 255 h 255"/>
                <a:gd name="T16" fmla="*/ 327 w 340"/>
                <a:gd name="T17" fmla="*/ 141 h 255"/>
                <a:gd name="T18" fmla="*/ 2 w 340"/>
                <a:gd name="T19" fmla="*/ 110 h 255"/>
                <a:gd name="T20" fmla="*/ 12 w 340"/>
                <a:gd name="T21" fmla="*/ 2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255">
                  <a:moveTo>
                    <a:pt x="12" y="228"/>
                  </a:moveTo>
                  <a:cubicBezTo>
                    <a:pt x="24" y="231"/>
                    <a:pt x="24" y="231"/>
                    <a:pt x="24" y="231"/>
                  </a:cubicBezTo>
                  <a:cubicBezTo>
                    <a:pt x="24" y="231"/>
                    <a:pt x="30" y="156"/>
                    <a:pt x="55" y="133"/>
                  </a:cubicBezTo>
                  <a:cubicBezTo>
                    <a:pt x="81" y="109"/>
                    <a:pt x="107" y="128"/>
                    <a:pt x="123" y="141"/>
                  </a:cubicBezTo>
                  <a:cubicBezTo>
                    <a:pt x="137" y="152"/>
                    <a:pt x="186" y="157"/>
                    <a:pt x="203" y="148"/>
                  </a:cubicBezTo>
                  <a:cubicBezTo>
                    <a:pt x="221" y="139"/>
                    <a:pt x="250" y="125"/>
                    <a:pt x="271" y="153"/>
                  </a:cubicBezTo>
                  <a:cubicBezTo>
                    <a:pt x="291" y="181"/>
                    <a:pt x="283" y="255"/>
                    <a:pt x="283" y="255"/>
                  </a:cubicBezTo>
                  <a:cubicBezTo>
                    <a:pt x="295" y="255"/>
                    <a:pt x="295" y="255"/>
                    <a:pt x="295" y="255"/>
                  </a:cubicBezTo>
                  <a:cubicBezTo>
                    <a:pt x="295" y="255"/>
                    <a:pt x="323" y="173"/>
                    <a:pt x="327" y="141"/>
                  </a:cubicBezTo>
                  <a:cubicBezTo>
                    <a:pt x="340" y="32"/>
                    <a:pt x="10" y="0"/>
                    <a:pt x="2" y="110"/>
                  </a:cubicBezTo>
                  <a:cubicBezTo>
                    <a:pt x="0" y="142"/>
                    <a:pt x="12" y="228"/>
                    <a:pt x="12" y="228"/>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19" name="Freeform 243"/>
            <p:cNvSpPr/>
            <p:nvPr/>
          </p:nvSpPr>
          <p:spPr bwMode="auto">
            <a:xfrm>
              <a:off x="1104900" y="4700588"/>
              <a:ext cx="388937" cy="203200"/>
            </a:xfrm>
            <a:custGeom>
              <a:avLst/>
              <a:gdLst>
                <a:gd name="T0" fmla="*/ 4 w 103"/>
                <a:gd name="T1" fmla="*/ 20 h 54"/>
                <a:gd name="T2" fmla="*/ 102 w 103"/>
                <a:gd name="T3" fmla="*/ 0 h 54"/>
                <a:gd name="T4" fmla="*/ 86 w 103"/>
                <a:gd name="T5" fmla="*/ 45 h 54"/>
                <a:gd name="T6" fmla="*/ 16 w 103"/>
                <a:gd name="T7" fmla="*/ 43 h 54"/>
                <a:gd name="T8" fmla="*/ 4 w 103"/>
                <a:gd name="T9" fmla="*/ 20 h 54"/>
              </a:gdLst>
              <a:ahLst/>
              <a:cxnLst>
                <a:cxn ang="0">
                  <a:pos x="T0" y="T1"/>
                </a:cxn>
                <a:cxn ang="0">
                  <a:pos x="T2" y="T3"/>
                </a:cxn>
                <a:cxn ang="0">
                  <a:pos x="T4" y="T5"/>
                </a:cxn>
                <a:cxn ang="0">
                  <a:pos x="T6" y="T7"/>
                </a:cxn>
                <a:cxn ang="0">
                  <a:pos x="T8" y="T9"/>
                </a:cxn>
              </a:cxnLst>
              <a:rect l="0" t="0" r="r" b="b"/>
              <a:pathLst>
                <a:path w="103" h="54">
                  <a:moveTo>
                    <a:pt x="4" y="20"/>
                  </a:moveTo>
                  <a:cubicBezTo>
                    <a:pt x="35" y="20"/>
                    <a:pt x="75" y="17"/>
                    <a:pt x="102" y="0"/>
                  </a:cubicBezTo>
                  <a:cubicBezTo>
                    <a:pt x="102" y="0"/>
                    <a:pt x="103" y="37"/>
                    <a:pt x="86" y="45"/>
                  </a:cubicBezTo>
                  <a:cubicBezTo>
                    <a:pt x="69" y="54"/>
                    <a:pt x="31" y="52"/>
                    <a:pt x="16" y="43"/>
                  </a:cubicBezTo>
                  <a:cubicBezTo>
                    <a:pt x="0" y="34"/>
                    <a:pt x="4" y="20"/>
                    <a:pt x="4" y="20"/>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20" name="Freeform 244"/>
            <p:cNvSpPr/>
            <p:nvPr/>
          </p:nvSpPr>
          <p:spPr bwMode="auto">
            <a:xfrm>
              <a:off x="1219200" y="4854575"/>
              <a:ext cx="150812" cy="38100"/>
            </a:xfrm>
            <a:custGeom>
              <a:avLst/>
              <a:gdLst>
                <a:gd name="T0" fmla="*/ 40 w 40"/>
                <a:gd name="T1" fmla="*/ 9 h 10"/>
                <a:gd name="T2" fmla="*/ 0 w 40"/>
                <a:gd name="T3" fmla="*/ 7 h 10"/>
                <a:gd name="T4" fmla="*/ 11 w 40"/>
                <a:gd name="T5" fmla="*/ 1 h 10"/>
                <a:gd name="T6" fmla="*/ 17 w 40"/>
                <a:gd name="T7" fmla="*/ 3 h 10"/>
                <a:gd name="T8" fmla="*/ 27 w 40"/>
                <a:gd name="T9" fmla="*/ 0 h 10"/>
                <a:gd name="T10" fmla="*/ 40 w 40"/>
                <a:gd name="T11" fmla="*/ 9 h 10"/>
              </a:gdLst>
              <a:ahLst/>
              <a:cxnLst>
                <a:cxn ang="0">
                  <a:pos x="T0" y="T1"/>
                </a:cxn>
                <a:cxn ang="0">
                  <a:pos x="T2" y="T3"/>
                </a:cxn>
                <a:cxn ang="0">
                  <a:pos x="T4" y="T5"/>
                </a:cxn>
                <a:cxn ang="0">
                  <a:pos x="T6" y="T7"/>
                </a:cxn>
                <a:cxn ang="0">
                  <a:pos x="T8" y="T9"/>
                </a:cxn>
                <a:cxn ang="0">
                  <a:pos x="T10" y="T11"/>
                </a:cxn>
              </a:cxnLst>
              <a:rect l="0" t="0" r="r" b="b"/>
              <a:pathLst>
                <a:path w="40" h="10">
                  <a:moveTo>
                    <a:pt x="40" y="9"/>
                  </a:moveTo>
                  <a:cubicBezTo>
                    <a:pt x="27" y="10"/>
                    <a:pt x="12" y="10"/>
                    <a:pt x="0" y="7"/>
                  </a:cubicBezTo>
                  <a:cubicBezTo>
                    <a:pt x="3" y="4"/>
                    <a:pt x="9" y="0"/>
                    <a:pt x="11" y="1"/>
                  </a:cubicBezTo>
                  <a:cubicBezTo>
                    <a:pt x="15" y="2"/>
                    <a:pt x="17" y="3"/>
                    <a:pt x="17" y="3"/>
                  </a:cubicBezTo>
                  <a:cubicBezTo>
                    <a:pt x="17" y="3"/>
                    <a:pt x="21" y="0"/>
                    <a:pt x="27" y="0"/>
                  </a:cubicBezTo>
                  <a:cubicBezTo>
                    <a:pt x="31" y="0"/>
                    <a:pt x="37" y="5"/>
                    <a:pt x="40" y="9"/>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21" name="Freeform 245"/>
            <p:cNvSpPr/>
            <p:nvPr/>
          </p:nvSpPr>
          <p:spPr bwMode="auto">
            <a:xfrm>
              <a:off x="1116013" y="4700588"/>
              <a:ext cx="374650" cy="117475"/>
            </a:xfrm>
            <a:custGeom>
              <a:avLst/>
              <a:gdLst>
                <a:gd name="T0" fmla="*/ 1 w 99"/>
                <a:gd name="T1" fmla="*/ 20 h 31"/>
                <a:gd name="T2" fmla="*/ 99 w 99"/>
                <a:gd name="T3" fmla="*/ 0 h 31"/>
                <a:gd name="T4" fmla="*/ 97 w 99"/>
                <a:gd name="T5" fmla="*/ 22 h 31"/>
                <a:gd name="T6" fmla="*/ 67 w 99"/>
                <a:gd name="T7" fmla="*/ 28 h 31"/>
                <a:gd name="T8" fmla="*/ 1 w 99"/>
                <a:gd name="T9" fmla="*/ 28 h 31"/>
                <a:gd name="T10" fmla="*/ 1 w 99"/>
                <a:gd name="T11" fmla="*/ 20 h 31"/>
              </a:gdLst>
              <a:ahLst/>
              <a:cxnLst>
                <a:cxn ang="0">
                  <a:pos x="T0" y="T1"/>
                </a:cxn>
                <a:cxn ang="0">
                  <a:pos x="T2" y="T3"/>
                </a:cxn>
                <a:cxn ang="0">
                  <a:pos x="T4" y="T5"/>
                </a:cxn>
                <a:cxn ang="0">
                  <a:pos x="T6" y="T7"/>
                </a:cxn>
                <a:cxn ang="0">
                  <a:pos x="T8" y="T9"/>
                </a:cxn>
                <a:cxn ang="0">
                  <a:pos x="T10" y="T11"/>
                </a:cxn>
              </a:cxnLst>
              <a:rect l="0" t="0" r="r" b="b"/>
              <a:pathLst>
                <a:path w="99" h="31">
                  <a:moveTo>
                    <a:pt x="1" y="20"/>
                  </a:moveTo>
                  <a:cubicBezTo>
                    <a:pt x="32" y="20"/>
                    <a:pt x="72" y="17"/>
                    <a:pt x="99" y="0"/>
                  </a:cubicBezTo>
                  <a:cubicBezTo>
                    <a:pt x="99" y="0"/>
                    <a:pt x="99" y="11"/>
                    <a:pt x="97" y="22"/>
                  </a:cubicBezTo>
                  <a:cubicBezTo>
                    <a:pt x="89" y="25"/>
                    <a:pt x="78" y="27"/>
                    <a:pt x="67" y="28"/>
                  </a:cubicBezTo>
                  <a:cubicBezTo>
                    <a:pt x="44" y="31"/>
                    <a:pt x="14" y="29"/>
                    <a:pt x="1" y="28"/>
                  </a:cubicBezTo>
                  <a:cubicBezTo>
                    <a:pt x="0" y="23"/>
                    <a:pt x="1" y="20"/>
                    <a:pt x="1" y="2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22" name="Freeform 246"/>
            <p:cNvSpPr>
              <a:spLocks noEditPoints="1"/>
            </p:cNvSpPr>
            <p:nvPr/>
          </p:nvSpPr>
          <p:spPr bwMode="auto">
            <a:xfrm>
              <a:off x="992188" y="4283075"/>
              <a:ext cx="588962" cy="252413"/>
            </a:xfrm>
            <a:custGeom>
              <a:avLst/>
              <a:gdLst>
                <a:gd name="T0" fmla="*/ 150 w 156"/>
                <a:gd name="T1" fmla="*/ 67 h 67"/>
                <a:gd name="T2" fmla="*/ 100 w 156"/>
                <a:gd name="T3" fmla="*/ 57 h 67"/>
                <a:gd name="T4" fmla="*/ 117 w 156"/>
                <a:gd name="T5" fmla="*/ 13 h 67"/>
                <a:gd name="T6" fmla="*/ 153 w 156"/>
                <a:gd name="T7" fmla="*/ 29 h 67"/>
                <a:gd name="T8" fmla="*/ 150 w 156"/>
                <a:gd name="T9" fmla="*/ 67 h 67"/>
                <a:gd name="T10" fmla="*/ 1 w 156"/>
                <a:gd name="T11" fmla="*/ 53 h 67"/>
                <a:gd name="T12" fmla="*/ 53 w 156"/>
                <a:gd name="T13" fmla="*/ 53 h 67"/>
                <a:gd name="T14" fmla="*/ 44 w 156"/>
                <a:gd name="T15" fmla="*/ 6 h 67"/>
                <a:gd name="T16" fmla="*/ 6 w 156"/>
                <a:gd name="T17" fmla="*/ 15 h 67"/>
                <a:gd name="T18" fmla="*/ 1 w 156"/>
                <a:gd name="T19"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67">
                  <a:moveTo>
                    <a:pt x="150" y="67"/>
                  </a:moveTo>
                  <a:cubicBezTo>
                    <a:pt x="100" y="57"/>
                    <a:pt x="100" y="57"/>
                    <a:pt x="100" y="57"/>
                  </a:cubicBezTo>
                  <a:cubicBezTo>
                    <a:pt x="100" y="57"/>
                    <a:pt x="105" y="17"/>
                    <a:pt x="117" y="13"/>
                  </a:cubicBezTo>
                  <a:cubicBezTo>
                    <a:pt x="129" y="9"/>
                    <a:pt x="150" y="17"/>
                    <a:pt x="153" y="29"/>
                  </a:cubicBezTo>
                  <a:cubicBezTo>
                    <a:pt x="156" y="41"/>
                    <a:pt x="150" y="67"/>
                    <a:pt x="150" y="67"/>
                  </a:cubicBezTo>
                  <a:close/>
                  <a:moveTo>
                    <a:pt x="1" y="53"/>
                  </a:moveTo>
                  <a:cubicBezTo>
                    <a:pt x="53" y="53"/>
                    <a:pt x="53" y="53"/>
                    <a:pt x="53" y="53"/>
                  </a:cubicBezTo>
                  <a:cubicBezTo>
                    <a:pt x="53" y="53"/>
                    <a:pt x="55" y="12"/>
                    <a:pt x="44" y="6"/>
                  </a:cubicBezTo>
                  <a:cubicBezTo>
                    <a:pt x="33" y="0"/>
                    <a:pt x="11" y="4"/>
                    <a:pt x="6" y="15"/>
                  </a:cubicBezTo>
                  <a:cubicBezTo>
                    <a:pt x="0" y="26"/>
                    <a:pt x="1" y="53"/>
                    <a:pt x="1"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23" name="Freeform 247"/>
            <p:cNvSpPr>
              <a:spLocks noEditPoints="1"/>
            </p:cNvSpPr>
            <p:nvPr/>
          </p:nvSpPr>
          <p:spPr bwMode="auto">
            <a:xfrm>
              <a:off x="1033463" y="4343400"/>
              <a:ext cx="506412" cy="184150"/>
            </a:xfrm>
            <a:custGeom>
              <a:avLst/>
              <a:gdLst>
                <a:gd name="T0" fmla="*/ 126 w 134"/>
                <a:gd name="T1" fmla="*/ 49 h 49"/>
                <a:gd name="T2" fmla="*/ 103 w 134"/>
                <a:gd name="T3" fmla="*/ 44 h 49"/>
                <a:gd name="T4" fmla="*/ 101 w 134"/>
                <a:gd name="T5" fmla="*/ 30 h 49"/>
                <a:gd name="T6" fmla="*/ 119 w 134"/>
                <a:gd name="T7" fmla="*/ 10 h 49"/>
                <a:gd name="T8" fmla="*/ 133 w 134"/>
                <a:gd name="T9" fmla="*/ 33 h 49"/>
                <a:gd name="T10" fmla="*/ 126 w 134"/>
                <a:gd name="T11" fmla="*/ 49 h 49"/>
                <a:gd name="T12" fmla="*/ 18 w 134"/>
                <a:gd name="T13" fmla="*/ 0 h 49"/>
                <a:gd name="T14" fmla="*/ 33 w 134"/>
                <a:gd name="T15" fmla="*/ 23 h 49"/>
                <a:gd name="T16" fmla="*/ 28 w 134"/>
                <a:gd name="T17" fmla="*/ 37 h 49"/>
                <a:gd name="T18" fmla="*/ 4 w 134"/>
                <a:gd name="T19" fmla="*/ 37 h 49"/>
                <a:gd name="T20" fmla="*/ 0 w 134"/>
                <a:gd name="T21" fmla="*/ 20 h 49"/>
                <a:gd name="T22" fmla="*/ 18 w 134"/>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49">
                  <a:moveTo>
                    <a:pt x="126" y="49"/>
                  </a:moveTo>
                  <a:cubicBezTo>
                    <a:pt x="103" y="44"/>
                    <a:pt x="103" y="44"/>
                    <a:pt x="103" y="44"/>
                  </a:cubicBezTo>
                  <a:cubicBezTo>
                    <a:pt x="101" y="40"/>
                    <a:pt x="100" y="35"/>
                    <a:pt x="101" y="30"/>
                  </a:cubicBezTo>
                  <a:cubicBezTo>
                    <a:pt x="102" y="18"/>
                    <a:pt x="110" y="9"/>
                    <a:pt x="119" y="10"/>
                  </a:cubicBezTo>
                  <a:cubicBezTo>
                    <a:pt x="128" y="11"/>
                    <a:pt x="134" y="21"/>
                    <a:pt x="133" y="33"/>
                  </a:cubicBezTo>
                  <a:cubicBezTo>
                    <a:pt x="133" y="39"/>
                    <a:pt x="130" y="45"/>
                    <a:pt x="126" y="49"/>
                  </a:cubicBezTo>
                  <a:close/>
                  <a:moveTo>
                    <a:pt x="18" y="0"/>
                  </a:moveTo>
                  <a:cubicBezTo>
                    <a:pt x="27" y="1"/>
                    <a:pt x="34" y="12"/>
                    <a:pt x="33" y="23"/>
                  </a:cubicBezTo>
                  <a:cubicBezTo>
                    <a:pt x="32" y="29"/>
                    <a:pt x="30" y="33"/>
                    <a:pt x="28" y="37"/>
                  </a:cubicBezTo>
                  <a:cubicBezTo>
                    <a:pt x="4" y="37"/>
                    <a:pt x="4" y="37"/>
                    <a:pt x="4" y="37"/>
                  </a:cubicBezTo>
                  <a:cubicBezTo>
                    <a:pt x="1" y="33"/>
                    <a:pt x="0" y="27"/>
                    <a:pt x="0" y="20"/>
                  </a:cubicBezTo>
                  <a:cubicBezTo>
                    <a:pt x="1" y="9"/>
                    <a:pt x="9" y="0"/>
                    <a:pt x="18"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24" name="Freeform 248"/>
            <p:cNvSpPr/>
            <p:nvPr/>
          </p:nvSpPr>
          <p:spPr bwMode="auto">
            <a:xfrm>
              <a:off x="1290638" y="3800475"/>
              <a:ext cx="644525" cy="331788"/>
            </a:xfrm>
            <a:custGeom>
              <a:avLst/>
              <a:gdLst>
                <a:gd name="T0" fmla="*/ 0 w 171"/>
                <a:gd name="T1" fmla="*/ 0 h 88"/>
                <a:gd name="T2" fmla="*/ 146 w 171"/>
                <a:gd name="T3" fmla="*/ 88 h 88"/>
                <a:gd name="T4" fmla="*/ 98 w 171"/>
                <a:gd name="T5" fmla="*/ 38 h 88"/>
                <a:gd name="T6" fmla="*/ 0 w 171"/>
                <a:gd name="T7" fmla="*/ 0 h 88"/>
              </a:gdLst>
              <a:ahLst/>
              <a:cxnLst>
                <a:cxn ang="0">
                  <a:pos x="T0" y="T1"/>
                </a:cxn>
                <a:cxn ang="0">
                  <a:pos x="T2" y="T3"/>
                </a:cxn>
                <a:cxn ang="0">
                  <a:pos x="T4" y="T5"/>
                </a:cxn>
                <a:cxn ang="0">
                  <a:pos x="T6" y="T7"/>
                </a:cxn>
              </a:cxnLst>
              <a:rect l="0" t="0" r="r" b="b"/>
              <a:pathLst>
                <a:path w="171" h="88">
                  <a:moveTo>
                    <a:pt x="0" y="0"/>
                  </a:moveTo>
                  <a:cubicBezTo>
                    <a:pt x="19" y="0"/>
                    <a:pt x="171" y="25"/>
                    <a:pt x="146" y="88"/>
                  </a:cubicBezTo>
                  <a:cubicBezTo>
                    <a:pt x="146" y="88"/>
                    <a:pt x="133" y="58"/>
                    <a:pt x="98" y="38"/>
                  </a:cubicBezTo>
                  <a:cubicBezTo>
                    <a:pt x="63" y="19"/>
                    <a:pt x="0" y="0"/>
                    <a:pt x="0" y="0"/>
                  </a:cubicBez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25" name="Freeform 249"/>
            <p:cNvSpPr/>
            <p:nvPr/>
          </p:nvSpPr>
          <p:spPr bwMode="auto">
            <a:xfrm>
              <a:off x="1022350" y="5710238"/>
              <a:ext cx="188912" cy="444500"/>
            </a:xfrm>
            <a:custGeom>
              <a:avLst/>
              <a:gdLst>
                <a:gd name="T0" fmla="*/ 3 w 50"/>
                <a:gd name="T1" fmla="*/ 4 h 118"/>
                <a:gd name="T2" fmla="*/ 24 w 50"/>
                <a:gd name="T3" fmla="*/ 118 h 118"/>
                <a:gd name="T4" fmla="*/ 50 w 50"/>
                <a:gd name="T5" fmla="*/ 118 h 118"/>
                <a:gd name="T6" fmla="*/ 45 w 50"/>
                <a:gd name="T7" fmla="*/ 0 h 118"/>
                <a:gd name="T8" fmla="*/ 3 w 50"/>
                <a:gd name="T9" fmla="*/ 4 h 118"/>
              </a:gdLst>
              <a:ahLst/>
              <a:cxnLst>
                <a:cxn ang="0">
                  <a:pos x="T0" y="T1"/>
                </a:cxn>
                <a:cxn ang="0">
                  <a:pos x="T2" y="T3"/>
                </a:cxn>
                <a:cxn ang="0">
                  <a:pos x="T4" y="T5"/>
                </a:cxn>
                <a:cxn ang="0">
                  <a:pos x="T6" y="T7"/>
                </a:cxn>
                <a:cxn ang="0">
                  <a:pos x="T8" y="T9"/>
                </a:cxn>
              </a:cxnLst>
              <a:rect l="0" t="0" r="r" b="b"/>
              <a:pathLst>
                <a:path w="50" h="118">
                  <a:moveTo>
                    <a:pt x="3" y="4"/>
                  </a:moveTo>
                  <a:cubicBezTo>
                    <a:pt x="2" y="46"/>
                    <a:pt x="0" y="90"/>
                    <a:pt x="24" y="118"/>
                  </a:cubicBezTo>
                  <a:cubicBezTo>
                    <a:pt x="32" y="118"/>
                    <a:pt x="41" y="118"/>
                    <a:pt x="50" y="118"/>
                  </a:cubicBezTo>
                  <a:cubicBezTo>
                    <a:pt x="29" y="81"/>
                    <a:pt x="34" y="42"/>
                    <a:pt x="45" y="0"/>
                  </a:cubicBezTo>
                  <a:cubicBezTo>
                    <a:pt x="31" y="1"/>
                    <a:pt x="17" y="3"/>
                    <a:pt x="3"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26" name="Freeform 250"/>
            <p:cNvSpPr/>
            <p:nvPr/>
          </p:nvSpPr>
          <p:spPr bwMode="auto">
            <a:xfrm>
              <a:off x="1014413" y="4376738"/>
              <a:ext cx="71437" cy="41275"/>
            </a:xfrm>
            <a:custGeom>
              <a:avLst/>
              <a:gdLst>
                <a:gd name="T0" fmla="*/ 1 w 19"/>
                <a:gd name="T1" fmla="*/ 1 h 11"/>
                <a:gd name="T2" fmla="*/ 19 w 19"/>
                <a:gd name="T3" fmla="*/ 3 h 11"/>
                <a:gd name="T4" fmla="*/ 18 w 19"/>
                <a:gd name="T5" fmla="*/ 11 h 11"/>
                <a:gd name="T6" fmla="*/ 0 w 19"/>
                <a:gd name="T7" fmla="*/ 9 h 11"/>
                <a:gd name="T8" fmla="*/ 1 w 19"/>
                <a:gd name="T9" fmla="*/ 1 h 11"/>
              </a:gdLst>
              <a:ahLst/>
              <a:cxnLst>
                <a:cxn ang="0">
                  <a:pos x="T0" y="T1"/>
                </a:cxn>
                <a:cxn ang="0">
                  <a:pos x="T2" y="T3"/>
                </a:cxn>
                <a:cxn ang="0">
                  <a:pos x="T4" y="T5"/>
                </a:cxn>
                <a:cxn ang="0">
                  <a:pos x="T6" y="T7"/>
                </a:cxn>
                <a:cxn ang="0">
                  <a:pos x="T8" y="T9"/>
                </a:cxn>
              </a:cxnLst>
              <a:rect l="0" t="0" r="r" b="b"/>
              <a:pathLst>
                <a:path w="19" h="11">
                  <a:moveTo>
                    <a:pt x="1" y="1"/>
                  </a:moveTo>
                  <a:cubicBezTo>
                    <a:pt x="8" y="0"/>
                    <a:pt x="14" y="0"/>
                    <a:pt x="19" y="3"/>
                  </a:cubicBezTo>
                  <a:cubicBezTo>
                    <a:pt x="19" y="5"/>
                    <a:pt x="19" y="8"/>
                    <a:pt x="18" y="11"/>
                  </a:cubicBezTo>
                  <a:cubicBezTo>
                    <a:pt x="11" y="8"/>
                    <a:pt x="5" y="7"/>
                    <a:pt x="0" y="9"/>
                  </a:cubicBezTo>
                  <a:cubicBezTo>
                    <a:pt x="0" y="6"/>
                    <a:pt x="1" y="4"/>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27" name="Freeform 251"/>
            <p:cNvSpPr/>
            <p:nvPr/>
          </p:nvSpPr>
          <p:spPr bwMode="auto">
            <a:xfrm>
              <a:off x="1392238" y="4414838"/>
              <a:ext cx="71437" cy="41275"/>
            </a:xfrm>
            <a:custGeom>
              <a:avLst/>
              <a:gdLst>
                <a:gd name="T0" fmla="*/ 0 w 19"/>
                <a:gd name="T1" fmla="*/ 2 h 11"/>
                <a:gd name="T2" fmla="*/ 19 w 19"/>
                <a:gd name="T3" fmla="*/ 3 h 11"/>
                <a:gd name="T4" fmla="*/ 18 w 19"/>
                <a:gd name="T5" fmla="*/ 11 h 11"/>
                <a:gd name="T6" fmla="*/ 0 w 19"/>
                <a:gd name="T7" fmla="*/ 9 h 11"/>
                <a:gd name="T8" fmla="*/ 0 w 19"/>
                <a:gd name="T9" fmla="*/ 2 h 11"/>
              </a:gdLst>
              <a:ahLst/>
              <a:cxnLst>
                <a:cxn ang="0">
                  <a:pos x="T0" y="T1"/>
                </a:cxn>
                <a:cxn ang="0">
                  <a:pos x="T2" y="T3"/>
                </a:cxn>
                <a:cxn ang="0">
                  <a:pos x="T4" y="T5"/>
                </a:cxn>
                <a:cxn ang="0">
                  <a:pos x="T6" y="T7"/>
                </a:cxn>
                <a:cxn ang="0">
                  <a:pos x="T8" y="T9"/>
                </a:cxn>
              </a:cxnLst>
              <a:rect l="0" t="0" r="r" b="b"/>
              <a:pathLst>
                <a:path w="19" h="11">
                  <a:moveTo>
                    <a:pt x="0" y="2"/>
                  </a:moveTo>
                  <a:cubicBezTo>
                    <a:pt x="7" y="1"/>
                    <a:pt x="14" y="0"/>
                    <a:pt x="19" y="3"/>
                  </a:cubicBezTo>
                  <a:cubicBezTo>
                    <a:pt x="18" y="6"/>
                    <a:pt x="18" y="9"/>
                    <a:pt x="18" y="11"/>
                  </a:cubicBezTo>
                  <a:cubicBezTo>
                    <a:pt x="11" y="8"/>
                    <a:pt x="5" y="8"/>
                    <a:pt x="0" y="9"/>
                  </a:cubicBezTo>
                  <a:cubicBezTo>
                    <a:pt x="0" y="7"/>
                    <a:pt x="0" y="4"/>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28" name="Freeform 252"/>
            <p:cNvSpPr/>
            <p:nvPr/>
          </p:nvSpPr>
          <p:spPr bwMode="auto">
            <a:xfrm>
              <a:off x="1211263" y="4573588"/>
              <a:ext cx="33337" cy="41275"/>
            </a:xfrm>
            <a:custGeom>
              <a:avLst/>
              <a:gdLst>
                <a:gd name="T0" fmla="*/ 5 w 9"/>
                <a:gd name="T1" fmla="*/ 0 h 11"/>
                <a:gd name="T2" fmla="*/ 9 w 9"/>
                <a:gd name="T3" fmla="*/ 6 h 11"/>
                <a:gd name="T4" fmla="*/ 4 w 9"/>
                <a:gd name="T5" fmla="*/ 11 h 11"/>
                <a:gd name="T6" fmla="*/ 1 w 9"/>
                <a:gd name="T7" fmla="*/ 5 h 11"/>
                <a:gd name="T8" fmla="*/ 5 w 9"/>
                <a:gd name="T9" fmla="*/ 0 h 11"/>
              </a:gdLst>
              <a:ahLst/>
              <a:cxnLst>
                <a:cxn ang="0">
                  <a:pos x="T0" y="T1"/>
                </a:cxn>
                <a:cxn ang="0">
                  <a:pos x="T2" y="T3"/>
                </a:cxn>
                <a:cxn ang="0">
                  <a:pos x="T4" y="T5"/>
                </a:cxn>
                <a:cxn ang="0">
                  <a:pos x="T6" y="T7"/>
                </a:cxn>
                <a:cxn ang="0">
                  <a:pos x="T8" y="T9"/>
                </a:cxn>
              </a:cxnLst>
              <a:rect l="0" t="0" r="r" b="b"/>
              <a:pathLst>
                <a:path w="9" h="11">
                  <a:moveTo>
                    <a:pt x="5" y="0"/>
                  </a:moveTo>
                  <a:cubicBezTo>
                    <a:pt x="8" y="0"/>
                    <a:pt x="9" y="3"/>
                    <a:pt x="9" y="6"/>
                  </a:cubicBezTo>
                  <a:cubicBezTo>
                    <a:pt x="9" y="9"/>
                    <a:pt x="7" y="11"/>
                    <a:pt x="4" y="11"/>
                  </a:cubicBezTo>
                  <a:cubicBezTo>
                    <a:pt x="2" y="11"/>
                    <a:pt x="0" y="8"/>
                    <a:pt x="1" y="5"/>
                  </a:cubicBezTo>
                  <a:cubicBezTo>
                    <a:pt x="1" y="2"/>
                    <a:pt x="3" y="0"/>
                    <a:pt x="5"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29" name="Freeform 253"/>
            <p:cNvSpPr/>
            <p:nvPr/>
          </p:nvSpPr>
          <p:spPr bwMode="auto">
            <a:xfrm>
              <a:off x="1285875" y="4576763"/>
              <a:ext cx="34925" cy="44450"/>
            </a:xfrm>
            <a:custGeom>
              <a:avLst/>
              <a:gdLst>
                <a:gd name="T0" fmla="*/ 5 w 9"/>
                <a:gd name="T1" fmla="*/ 1 h 12"/>
                <a:gd name="T2" fmla="*/ 8 w 9"/>
                <a:gd name="T3" fmla="*/ 6 h 12"/>
                <a:gd name="T4" fmla="*/ 4 w 9"/>
                <a:gd name="T5" fmla="*/ 12 h 12"/>
                <a:gd name="T6" fmla="*/ 0 w 9"/>
                <a:gd name="T7" fmla="*/ 6 h 12"/>
                <a:gd name="T8" fmla="*/ 5 w 9"/>
                <a:gd name="T9" fmla="*/ 1 h 12"/>
              </a:gdLst>
              <a:ahLst/>
              <a:cxnLst>
                <a:cxn ang="0">
                  <a:pos x="T0" y="T1"/>
                </a:cxn>
                <a:cxn ang="0">
                  <a:pos x="T2" y="T3"/>
                </a:cxn>
                <a:cxn ang="0">
                  <a:pos x="T4" y="T5"/>
                </a:cxn>
                <a:cxn ang="0">
                  <a:pos x="T6" y="T7"/>
                </a:cxn>
                <a:cxn ang="0">
                  <a:pos x="T8" y="T9"/>
                </a:cxn>
              </a:cxnLst>
              <a:rect l="0" t="0" r="r" b="b"/>
              <a:pathLst>
                <a:path w="9" h="12">
                  <a:moveTo>
                    <a:pt x="5" y="1"/>
                  </a:moveTo>
                  <a:cubicBezTo>
                    <a:pt x="7" y="1"/>
                    <a:pt x="9" y="3"/>
                    <a:pt x="8" y="6"/>
                  </a:cubicBezTo>
                  <a:cubicBezTo>
                    <a:pt x="8" y="10"/>
                    <a:pt x="6" y="12"/>
                    <a:pt x="4" y="12"/>
                  </a:cubicBezTo>
                  <a:cubicBezTo>
                    <a:pt x="1" y="11"/>
                    <a:pt x="0" y="9"/>
                    <a:pt x="0" y="6"/>
                  </a:cubicBezTo>
                  <a:cubicBezTo>
                    <a:pt x="0" y="3"/>
                    <a:pt x="2" y="0"/>
                    <a:pt x="5" y="1"/>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30" name="Freeform 254"/>
            <p:cNvSpPr/>
            <p:nvPr/>
          </p:nvSpPr>
          <p:spPr bwMode="auto">
            <a:xfrm>
              <a:off x="904875" y="5405438"/>
              <a:ext cx="144462" cy="128588"/>
            </a:xfrm>
            <a:custGeom>
              <a:avLst/>
              <a:gdLst>
                <a:gd name="T0" fmla="*/ 27 w 91"/>
                <a:gd name="T1" fmla="*/ 0 h 81"/>
                <a:gd name="T2" fmla="*/ 91 w 91"/>
                <a:gd name="T3" fmla="*/ 81 h 81"/>
                <a:gd name="T4" fmla="*/ 41 w 91"/>
                <a:gd name="T5" fmla="*/ 81 h 81"/>
                <a:gd name="T6" fmla="*/ 0 w 91"/>
                <a:gd name="T7" fmla="*/ 38 h 81"/>
                <a:gd name="T8" fmla="*/ 27 w 91"/>
                <a:gd name="T9" fmla="*/ 0 h 81"/>
              </a:gdLst>
              <a:ahLst/>
              <a:cxnLst>
                <a:cxn ang="0">
                  <a:pos x="T0" y="T1"/>
                </a:cxn>
                <a:cxn ang="0">
                  <a:pos x="T2" y="T3"/>
                </a:cxn>
                <a:cxn ang="0">
                  <a:pos x="T4" y="T5"/>
                </a:cxn>
                <a:cxn ang="0">
                  <a:pos x="T6" y="T7"/>
                </a:cxn>
                <a:cxn ang="0">
                  <a:pos x="T8" y="T9"/>
                </a:cxn>
              </a:cxnLst>
              <a:rect l="0" t="0" r="r" b="b"/>
              <a:pathLst>
                <a:path w="91" h="81">
                  <a:moveTo>
                    <a:pt x="27" y="0"/>
                  </a:moveTo>
                  <a:lnTo>
                    <a:pt x="91" y="81"/>
                  </a:lnTo>
                  <a:lnTo>
                    <a:pt x="41" y="81"/>
                  </a:lnTo>
                  <a:lnTo>
                    <a:pt x="0" y="38"/>
                  </a:lnTo>
                  <a:lnTo>
                    <a:pt x="27" y="0"/>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31" name="Freeform 255"/>
            <p:cNvSpPr/>
            <p:nvPr/>
          </p:nvSpPr>
          <p:spPr bwMode="auto">
            <a:xfrm>
              <a:off x="917575" y="5514975"/>
              <a:ext cx="142875" cy="74613"/>
            </a:xfrm>
            <a:custGeom>
              <a:avLst/>
              <a:gdLst>
                <a:gd name="T0" fmla="*/ 11 w 90"/>
                <a:gd name="T1" fmla="*/ 7 h 47"/>
                <a:gd name="T2" fmla="*/ 0 w 90"/>
                <a:gd name="T3" fmla="*/ 33 h 47"/>
                <a:gd name="T4" fmla="*/ 90 w 90"/>
                <a:gd name="T5" fmla="*/ 47 h 47"/>
                <a:gd name="T6" fmla="*/ 85 w 90"/>
                <a:gd name="T7" fmla="*/ 0 h 47"/>
                <a:gd name="T8" fmla="*/ 11 w 90"/>
                <a:gd name="T9" fmla="*/ 7 h 47"/>
              </a:gdLst>
              <a:ahLst/>
              <a:cxnLst>
                <a:cxn ang="0">
                  <a:pos x="T0" y="T1"/>
                </a:cxn>
                <a:cxn ang="0">
                  <a:pos x="T2" y="T3"/>
                </a:cxn>
                <a:cxn ang="0">
                  <a:pos x="T4" y="T5"/>
                </a:cxn>
                <a:cxn ang="0">
                  <a:pos x="T6" y="T7"/>
                </a:cxn>
                <a:cxn ang="0">
                  <a:pos x="T8" y="T9"/>
                </a:cxn>
              </a:cxnLst>
              <a:rect l="0" t="0" r="r" b="b"/>
              <a:pathLst>
                <a:path w="90" h="47">
                  <a:moveTo>
                    <a:pt x="11" y="7"/>
                  </a:moveTo>
                  <a:lnTo>
                    <a:pt x="0" y="33"/>
                  </a:lnTo>
                  <a:lnTo>
                    <a:pt x="90" y="47"/>
                  </a:lnTo>
                  <a:lnTo>
                    <a:pt x="85" y="0"/>
                  </a:lnTo>
                  <a:lnTo>
                    <a:pt x="11" y="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32" name="Freeform 256"/>
            <p:cNvSpPr/>
            <p:nvPr/>
          </p:nvSpPr>
          <p:spPr bwMode="auto">
            <a:xfrm>
              <a:off x="750888" y="5010150"/>
              <a:ext cx="282575" cy="504825"/>
            </a:xfrm>
            <a:custGeom>
              <a:avLst/>
              <a:gdLst>
                <a:gd name="T0" fmla="*/ 67 w 75"/>
                <a:gd name="T1" fmla="*/ 0 h 134"/>
                <a:gd name="T2" fmla="*/ 46 w 75"/>
                <a:gd name="T3" fmla="*/ 134 h 134"/>
                <a:gd name="T4" fmla="*/ 60 w 75"/>
                <a:gd name="T5" fmla="*/ 108 h 134"/>
                <a:gd name="T6" fmla="*/ 69 w 75"/>
                <a:gd name="T7" fmla="*/ 38 h 134"/>
                <a:gd name="T8" fmla="*/ 67 w 75"/>
                <a:gd name="T9" fmla="*/ 0 h 134"/>
              </a:gdLst>
              <a:ahLst/>
              <a:cxnLst>
                <a:cxn ang="0">
                  <a:pos x="T0" y="T1"/>
                </a:cxn>
                <a:cxn ang="0">
                  <a:pos x="T2" y="T3"/>
                </a:cxn>
                <a:cxn ang="0">
                  <a:pos x="T4" y="T5"/>
                </a:cxn>
                <a:cxn ang="0">
                  <a:pos x="T6" y="T7"/>
                </a:cxn>
                <a:cxn ang="0">
                  <a:pos x="T8" y="T9"/>
                </a:cxn>
              </a:cxnLst>
              <a:rect l="0" t="0" r="r" b="b"/>
              <a:pathLst>
                <a:path w="75" h="134">
                  <a:moveTo>
                    <a:pt x="67" y="0"/>
                  </a:moveTo>
                  <a:cubicBezTo>
                    <a:pt x="3" y="40"/>
                    <a:pt x="0" y="106"/>
                    <a:pt x="46" y="134"/>
                  </a:cubicBezTo>
                  <a:cubicBezTo>
                    <a:pt x="51" y="126"/>
                    <a:pt x="56" y="117"/>
                    <a:pt x="60" y="108"/>
                  </a:cubicBezTo>
                  <a:cubicBezTo>
                    <a:pt x="42" y="86"/>
                    <a:pt x="47" y="54"/>
                    <a:pt x="69" y="38"/>
                  </a:cubicBezTo>
                  <a:cubicBezTo>
                    <a:pt x="75" y="23"/>
                    <a:pt x="75" y="10"/>
                    <a:pt x="67"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33" name="Freeform 257"/>
            <p:cNvSpPr/>
            <p:nvPr/>
          </p:nvSpPr>
          <p:spPr bwMode="auto">
            <a:xfrm>
              <a:off x="1482725" y="5476875"/>
              <a:ext cx="139700" cy="74613"/>
            </a:xfrm>
            <a:custGeom>
              <a:avLst/>
              <a:gdLst>
                <a:gd name="T0" fmla="*/ 76 w 88"/>
                <a:gd name="T1" fmla="*/ 38 h 47"/>
                <a:gd name="T2" fmla="*/ 88 w 88"/>
                <a:gd name="T3" fmla="*/ 12 h 47"/>
                <a:gd name="T4" fmla="*/ 0 w 88"/>
                <a:gd name="T5" fmla="*/ 0 h 47"/>
                <a:gd name="T6" fmla="*/ 5 w 88"/>
                <a:gd name="T7" fmla="*/ 47 h 47"/>
                <a:gd name="T8" fmla="*/ 76 w 88"/>
                <a:gd name="T9" fmla="*/ 38 h 47"/>
              </a:gdLst>
              <a:ahLst/>
              <a:cxnLst>
                <a:cxn ang="0">
                  <a:pos x="T0" y="T1"/>
                </a:cxn>
                <a:cxn ang="0">
                  <a:pos x="T2" y="T3"/>
                </a:cxn>
                <a:cxn ang="0">
                  <a:pos x="T4" y="T5"/>
                </a:cxn>
                <a:cxn ang="0">
                  <a:pos x="T6" y="T7"/>
                </a:cxn>
                <a:cxn ang="0">
                  <a:pos x="T8" y="T9"/>
                </a:cxn>
              </a:cxnLst>
              <a:rect l="0" t="0" r="r" b="b"/>
              <a:pathLst>
                <a:path w="88" h="47">
                  <a:moveTo>
                    <a:pt x="76" y="38"/>
                  </a:moveTo>
                  <a:lnTo>
                    <a:pt x="88" y="12"/>
                  </a:lnTo>
                  <a:lnTo>
                    <a:pt x="0" y="0"/>
                  </a:lnTo>
                  <a:lnTo>
                    <a:pt x="5" y="47"/>
                  </a:lnTo>
                  <a:lnTo>
                    <a:pt x="76" y="3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34" name="Freeform 258"/>
            <p:cNvSpPr/>
            <p:nvPr/>
          </p:nvSpPr>
          <p:spPr bwMode="auto">
            <a:xfrm>
              <a:off x="2112963" y="4953000"/>
              <a:ext cx="520700" cy="436563"/>
            </a:xfrm>
            <a:custGeom>
              <a:avLst/>
              <a:gdLst>
                <a:gd name="T0" fmla="*/ 0 w 138"/>
                <a:gd name="T1" fmla="*/ 59 h 116"/>
                <a:gd name="T2" fmla="*/ 57 w 138"/>
                <a:gd name="T3" fmla="*/ 116 h 116"/>
                <a:gd name="T4" fmla="*/ 83 w 138"/>
                <a:gd name="T5" fmla="*/ 114 h 116"/>
                <a:gd name="T6" fmla="*/ 138 w 138"/>
                <a:gd name="T7" fmla="*/ 4 h 116"/>
                <a:gd name="T8" fmla="*/ 133 w 138"/>
                <a:gd name="T9" fmla="*/ 0 h 116"/>
                <a:gd name="T10" fmla="*/ 64 w 138"/>
                <a:gd name="T11" fmla="*/ 81 h 116"/>
                <a:gd name="T12" fmla="*/ 9 w 138"/>
                <a:gd name="T13" fmla="*/ 51 h 116"/>
                <a:gd name="T14" fmla="*/ 0 w 138"/>
                <a:gd name="T15" fmla="*/ 5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16">
                  <a:moveTo>
                    <a:pt x="0" y="59"/>
                  </a:moveTo>
                  <a:cubicBezTo>
                    <a:pt x="22" y="72"/>
                    <a:pt x="47" y="91"/>
                    <a:pt x="57" y="116"/>
                  </a:cubicBezTo>
                  <a:cubicBezTo>
                    <a:pt x="65" y="115"/>
                    <a:pt x="74" y="115"/>
                    <a:pt x="83" y="114"/>
                  </a:cubicBezTo>
                  <a:cubicBezTo>
                    <a:pt x="95" y="66"/>
                    <a:pt x="108" y="42"/>
                    <a:pt x="138" y="4"/>
                  </a:cubicBezTo>
                  <a:cubicBezTo>
                    <a:pt x="136" y="3"/>
                    <a:pt x="134" y="2"/>
                    <a:pt x="133" y="0"/>
                  </a:cubicBezTo>
                  <a:cubicBezTo>
                    <a:pt x="100" y="13"/>
                    <a:pt x="73" y="57"/>
                    <a:pt x="64" y="81"/>
                  </a:cubicBezTo>
                  <a:cubicBezTo>
                    <a:pt x="48" y="62"/>
                    <a:pt x="30" y="54"/>
                    <a:pt x="9" y="51"/>
                  </a:cubicBezTo>
                  <a:cubicBezTo>
                    <a:pt x="6" y="54"/>
                    <a:pt x="3" y="56"/>
                    <a:pt x="0" y="5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35" name="Freeform 259"/>
            <p:cNvSpPr/>
            <p:nvPr/>
          </p:nvSpPr>
          <p:spPr bwMode="auto">
            <a:xfrm>
              <a:off x="992188" y="4165600"/>
              <a:ext cx="200025" cy="90488"/>
            </a:xfrm>
            <a:custGeom>
              <a:avLst/>
              <a:gdLst>
                <a:gd name="T0" fmla="*/ 0 w 53"/>
                <a:gd name="T1" fmla="*/ 18 h 24"/>
                <a:gd name="T2" fmla="*/ 53 w 53"/>
                <a:gd name="T3" fmla="*/ 23 h 24"/>
                <a:gd name="T4" fmla="*/ 49 w 53"/>
                <a:gd name="T5" fmla="*/ 24 h 24"/>
                <a:gd name="T6" fmla="*/ 3 w 53"/>
                <a:gd name="T7" fmla="*/ 21 h 24"/>
                <a:gd name="T8" fmla="*/ 0 w 53"/>
                <a:gd name="T9" fmla="*/ 18 h 24"/>
              </a:gdLst>
              <a:ahLst/>
              <a:cxnLst>
                <a:cxn ang="0">
                  <a:pos x="T0" y="T1"/>
                </a:cxn>
                <a:cxn ang="0">
                  <a:pos x="T2" y="T3"/>
                </a:cxn>
                <a:cxn ang="0">
                  <a:pos x="T4" y="T5"/>
                </a:cxn>
                <a:cxn ang="0">
                  <a:pos x="T6" y="T7"/>
                </a:cxn>
                <a:cxn ang="0">
                  <a:pos x="T8" y="T9"/>
                </a:cxn>
              </a:cxnLst>
              <a:rect l="0" t="0" r="r" b="b"/>
              <a:pathLst>
                <a:path w="53" h="24">
                  <a:moveTo>
                    <a:pt x="0" y="18"/>
                  </a:moveTo>
                  <a:cubicBezTo>
                    <a:pt x="12" y="0"/>
                    <a:pt x="44" y="3"/>
                    <a:pt x="53" y="23"/>
                  </a:cubicBezTo>
                  <a:cubicBezTo>
                    <a:pt x="49" y="24"/>
                    <a:pt x="49" y="24"/>
                    <a:pt x="49" y="24"/>
                  </a:cubicBezTo>
                  <a:cubicBezTo>
                    <a:pt x="43" y="10"/>
                    <a:pt x="14" y="7"/>
                    <a:pt x="3" y="21"/>
                  </a:cubicBezTo>
                  <a:lnTo>
                    <a:pt x="0" y="18"/>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36" name="Freeform 260"/>
            <p:cNvSpPr/>
            <p:nvPr/>
          </p:nvSpPr>
          <p:spPr bwMode="auto">
            <a:xfrm>
              <a:off x="1376363" y="4203700"/>
              <a:ext cx="196850" cy="90488"/>
            </a:xfrm>
            <a:custGeom>
              <a:avLst/>
              <a:gdLst>
                <a:gd name="T0" fmla="*/ 0 w 52"/>
                <a:gd name="T1" fmla="*/ 18 h 24"/>
                <a:gd name="T2" fmla="*/ 52 w 52"/>
                <a:gd name="T3" fmla="*/ 22 h 24"/>
                <a:gd name="T4" fmla="*/ 49 w 52"/>
                <a:gd name="T5" fmla="*/ 24 h 24"/>
                <a:gd name="T6" fmla="*/ 3 w 52"/>
                <a:gd name="T7" fmla="*/ 21 h 24"/>
                <a:gd name="T8" fmla="*/ 0 w 52"/>
                <a:gd name="T9" fmla="*/ 18 h 24"/>
              </a:gdLst>
              <a:ahLst/>
              <a:cxnLst>
                <a:cxn ang="0">
                  <a:pos x="T0" y="T1"/>
                </a:cxn>
                <a:cxn ang="0">
                  <a:pos x="T2" y="T3"/>
                </a:cxn>
                <a:cxn ang="0">
                  <a:pos x="T4" y="T5"/>
                </a:cxn>
                <a:cxn ang="0">
                  <a:pos x="T6" y="T7"/>
                </a:cxn>
                <a:cxn ang="0">
                  <a:pos x="T8" y="T9"/>
                </a:cxn>
              </a:cxnLst>
              <a:rect l="0" t="0" r="r" b="b"/>
              <a:pathLst>
                <a:path w="52" h="24">
                  <a:moveTo>
                    <a:pt x="0" y="18"/>
                  </a:moveTo>
                  <a:cubicBezTo>
                    <a:pt x="12" y="0"/>
                    <a:pt x="44" y="3"/>
                    <a:pt x="52" y="22"/>
                  </a:cubicBezTo>
                  <a:cubicBezTo>
                    <a:pt x="49" y="24"/>
                    <a:pt x="49" y="24"/>
                    <a:pt x="49" y="24"/>
                  </a:cubicBezTo>
                  <a:cubicBezTo>
                    <a:pt x="43" y="10"/>
                    <a:pt x="14" y="7"/>
                    <a:pt x="3" y="21"/>
                  </a:cubicBezTo>
                  <a:lnTo>
                    <a:pt x="0" y="18"/>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grpSp>
      <p:grpSp>
        <p:nvGrpSpPr>
          <p:cNvPr id="285" name="组合 284"/>
          <p:cNvGrpSpPr/>
          <p:nvPr/>
        </p:nvGrpSpPr>
        <p:grpSpPr>
          <a:xfrm>
            <a:off x="3039312" y="2777129"/>
            <a:ext cx="1038414" cy="1256665"/>
            <a:chOff x="971550" y="173038"/>
            <a:chExt cx="2409825" cy="2955925"/>
          </a:xfrm>
        </p:grpSpPr>
        <p:sp>
          <p:nvSpPr>
            <p:cNvPr id="288" name="Freeform 7"/>
            <p:cNvSpPr/>
            <p:nvPr/>
          </p:nvSpPr>
          <p:spPr bwMode="auto">
            <a:xfrm>
              <a:off x="2624138" y="485776"/>
              <a:ext cx="469900" cy="477838"/>
            </a:xfrm>
            <a:custGeom>
              <a:avLst/>
              <a:gdLst>
                <a:gd name="T0" fmla="*/ 124 w 125"/>
                <a:gd name="T1" fmla="*/ 55 h 127"/>
                <a:gd name="T2" fmla="*/ 115 w 125"/>
                <a:gd name="T3" fmla="*/ 83 h 127"/>
                <a:gd name="T4" fmla="*/ 96 w 125"/>
                <a:gd name="T5" fmla="*/ 103 h 127"/>
                <a:gd name="T6" fmla="*/ 87 w 125"/>
                <a:gd name="T7" fmla="*/ 111 h 127"/>
                <a:gd name="T8" fmla="*/ 80 w 125"/>
                <a:gd name="T9" fmla="*/ 122 h 127"/>
                <a:gd name="T10" fmla="*/ 79 w 125"/>
                <a:gd name="T11" fmla="*/ 127 h 127"/>
                <a:gd name="T12" fmla="*/ 74 w 125"/>
                <a:gd name="T13" fmla="*/ 126 h 127"/>
                <a:gd name="T14" fmla="*/ 30 w 125"/>
                <a:gd name="T15" fmla="*/ 120 h 127"/>
                <a:gd name="T16" fmla="*/ 25 w 125"/>
                <a:gd name="T17" fmla="*/ 119 h 127"/>
                <a:gd name="T18" fmla="*/ 25 w 125"/>
                <a:gd name="T19" fmla="*/ 114 h 127"/>
                <a:gd name="T20" fmla="*/ 22 w 125"/>
                <a:gd name="T21" fmla="*/ 102 h 127"/>
                <a:gd name="T22" fmla="*/ 15 w 125"/>
                <a:gd name="T23" fmla="*/ 91 h 127"/>
                <a:gd name="T24" fmla="*/ 3 w 125"/>
                <a:gd name="T25" fmla="*/ 67 h 127"/>
                <a:gd name="T26" fmla="*/ 2 w 125"/>
                <a:gd name="T27" fmla="*/ 38 h 127"/>
                <a:gd name="T28" fmla="*/ 2 w 125"/>
                <a:gd name="T29" fmla="*/ 38 h 127"/>
                <a:gd name="T30" fmla="*/ 41 w 125"/>
                <a:gd name="T31" fmla="*/ 2 h 127"/>
                <a:gd name="T32" fmla="*/ 69 w 125"/>
                <a:gd name="T33" fmla="*/ 2 h 127"/>
                <a:gd name="T34" fmla="*/ 69 w 125"/>
                <a:gd name="T35" fmla="*/ 2 h 127"/>
                <a:gd name="T36" fmla="*/ 97 w 125"/>
                <a:gd name="T37" fmla="*/ 11 h 127"/>
                <a:gd name="T38" fmla="*/ 124 w 125"/>
                <a:gd name="T39" fmla="*/ 5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27">
                  <a:moveTo>
                    <a:pt x="124" y="55"/>
                  </a:moveTo>
                  <a:cubicBezTo>
                    <a:pt x="123" y="67"/>
                    <a:pt x="120" y="76"/>
                    <a:pt x="115" y="83"/>
                  </a:cubicBezTo>
                  <a:cubicBezTo>
                    <a:pt x="110" y="90"/>
                    <a:pt x="104" y="96"/>
                    <a:pt x="96" y="103"/>
                  </a:cubicBezTo>
                  <a:cubicBezTo>
                    <a:pt x="93" y="105"/>
                    <a:pt x="90" y="108"/>
                    <a:pt x="87" y="111"/>
                  </a:cubicBezTo>
                  <a:cubicBezTo>
                    <a:pt x="84" y="114"/>
                    <a:pt x="82" y="118"/>
                    <a:pt x="80" y="122"/>
                  </a:cubicBezTo>
                  <a:cubicBezTo>
                    <a:pt x="79" y="127"/>
                    <a:pt x="79" y="127"/>
                    <a:pt x="79" y="127"/>
                  </a:cubicBezTo>
                  <a:cubicBezTo>
                    <a:pt x="74" y="126"/>
                    <a:pt x="74" y="126"/>
                    <a:pt x="74" y="126"/>
                  </a:cubicBezTo>
                  <a:cubicBezTo>
                    <a:pt x="59" y="124"/>
                    <a:pt x="45" y="122"/>
                    <a:pt x="30" y="120"/>
                  </a:cubicBezTo>
                  <a:cubicBezTo>
                    <a:pt x="25" y="119"/>
                    <a:pt x="25" y="119"/>
                    <a:pt x="25" y="119"/>
                  </a:cubicBezTo>
                  <a:cubicBezTo>
                    <a:pt x="25" y="114"/>
                    <a:pt x="25" y="114"/>
                    <a:pt x="25" y="114"/>
                  </a:cubicBezTo>
                  <a:cubicBezTo>
                    <a:pt x="25" y="110"/>
                    <a:pt x="23" y="106"/>
                    <a:pt x="22" y="102"/>
                  </a:cubicBezTo>
                  <a:cubicBezTo>
                    <a:pt x="20" y="98"/>
                    <a:pt x="18" y="94"/>
                    <a:pt x="15" y="91"/>
                  </a:cubicBezTo>
                  <a:cubicBezTo>
                    <a:pt x="10" y="82"/>
                    <a:pt x="5" y="75"/>
                    <a:pt x="3" y="67"/>
                  </a:cubicBezTo>
                  <a:cubicBezTo>
                    <a:pt x="0" y="58"/>
                    <a:pt x="0" y="49"/>
                    <a:pt x="2" y="38"/>
                  </a:cubicBezTo>
                  <a:cubicBezTo>
                    <a:pt x="2" y="38"/>
                    <a:pt x="2" y="38"/>
                    <a:pt x="2" y="38"/>
                  </a:cubicBezTo>
                  <a:cubicBezTo>
                    <a:pt x="7" y="18"/>
                    <a:pt x="22" y="7"/>
                    <a:pt x="41" y="2"/>
                  </a:cubicBezTo>
                  <a:cubicBezTo>
                    <a:pt x="50" y="0"/>
                    <a:pt x="60" y="0"/>
                    <a:pt x="69" y="2"/>
                  </a:cubicBezTo>
                  <a:cubicBezTo>
                    <a:pt x="69" y="2"/>
                    <a:pt x="69" y="2"/>
                    <a:pt x="69" y="2"/>
                  </a:cubicBezTo>
                  <a:cubicBezTo>
                    <a:pt x="79" y="3"/>
                    <a:pt x="89" y="6"/>
                    <a:pt x="97" y="11"/>
                  </a:cubicBezTo>
                  <a:cubicBezTo>
                    <a:pt x="113" y="20"/>
                    <a:pt x="125" y="35"/>
                    <a:pt x="124" y="55"/>
                  </a:cubicBezTo>
                  <a:close/>
                </a:path>
              </a:pathLst>
            </a:custGeom>
            <a:solidFill>
              <a:srgbClr val="DE9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89" name="Freeform 8"/>
            <p:cNvSpPr/>
            <p:nvPr/>
          </p:nvSpPr>
          <p:spPr bwMode="auto">
            <a:xfrm>
              <a:off x="2665413" y="531813"/>
              <a:ext cx="384175" cy="384175"/>
            </a:xfrm>
            <a:custGeom>
              <a:avLst/>
              <a:gdLst>
                <a:gd name="T0" fmla="*/ 94 w 102"/>
                <a:gd name="T1" fmla="*/ 65 h 102"/>
                <a:gd name="T2" fmla="*/ 101 w 102"/>
                <a:gd name="T3" fmla="*/ 43 h 102"/>
                <a:gd name="T4" fmla="*/ 80 w 102"/>
                <a:gd name="T5" fmla="*/ 9 h 102"/>
                <a:gd name="T6" fmla="*/ 57 w 102"/>
                <a:gd name="T7" fmla="*/ 1 h 102"/>
                <a:gd name="T8" fmla="*/ 57 w 102"/>
                <a:gd name="T9" fmla="*/ 1 h 102"/>
                <a:gd name="T10" fmla="*/ 32 w 102"/>
                <a:gd name="T11" fmla="*/ 2 h 102"/>
                <a:gd name="T12" fmla="*/ 3 w 102"/>
                <a:gd name="T13" fmla="*/ 28 h 102"/>
                <a:gd name="T14" fmla="*/ 3 w 102"/>
                <a:gd name="T15" fmla="*/ 28 h 102"/>
                <a:gd name="T16" fmla="*/ 3 w 102"/>
                <a:gd name="T17" fmla="*/ 51 h 102"/>
                <a:gd name="T18" fmla="*/ 14 w 102"/>
                <a:gd name="T19" fmla="*/ 72 h 102"/>
                <a:gd name="T20" fmla="*/ 21 w 102"/>
                <a:gd name="T21" fmla="*/ 85 h 102"/>
                <a:gd name="T22" fmla="*/ 25 w 102"/>
                <a:gd name="T23" fmla="*/ 97 h 102"/>
                <a:gd name="T24" fmla="*/ 60 w 102"/>
                <a:gd name="T25" fmla="*/ 102 h 102"/>
                <a:gd name="T26" fmla="*/ 67 w 102"/>
                <a:gd name="T27" fmla="*/ 92 h 102"/>
                <a:gd name="T28" fmla="*/ 78 w 102"/>
                <a:gd name="T29" fmla="*/ 82 h 102"/>
                <a:gd name="T30" fmla="*/ 94 w 102"/>
                <a:gd name="T3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02">
                  <a:moveTo>
                    <a:pt x="94" y="65"/>
                  </a:moveTo>
                  <a:cubicBezTo>
                    <a:pt x="98" y="59"/>
                    <a:pt x="101" y="52"/>
                    <a:pt x="101" y="43"/>
                  </a:cubicBezTo>
                  <a:cubicBezTo>
                    <a:pt x="102" y="27"/>
                    <a:pt x="93" y="16"/>
                    <a:pt x="80" y="9"/>
                  </a:cubicBezTo>
                  <a:cubicBezTo>
                    <a:pt x="73" y="5"/>
                    <a:pt x="65" y="2"/>
                    <a:pt x="57" y="1"/>
                  </a:cubicBezTo>
                  <a:cubicBezTo>
                    <a:pt x="57" y="1"/>
                    <a:pt x="57" y="1"/>
                    <a:pt x="57" y="1"/>
                  </a:cubicBezTo>
                  <a:cubicBezTo>
                    <a:pt x="48" y="0"/>
                    <a:pt x="40" y="0"/>
                    <a:pt x="32" y="2"/>
                  </a:cubicBezTo>
                  <a:cubicBezTo>
                    <a:pt x="18" y="5"/>
                    <a:pt x="6" y="14"/>
                    <a:pt x="3" y="28"/>
                  </a:cubicBezTo>
                  <a:cubicBezTo>
                    <a:pt x="3" y="28"/>
                    <a:pt x="3" y="28"/>
                    <a:pt x="3" y="28"/>
                  </a:cubicBezTo>
                  <a:cubicBezTo>
                    <a:pt x="0" y="38"/>
                    <a:pt x="1" y="45"/>
                    <a:pt x="3" y="51"/>
                  </a:cubicBezTo>
                  <a:cubicBezTo>
                    <a:pt x="5" y="58"/>
                    <a:pt x="9" y="65"/>
                    <a:pt x="14" y="72"/>
                  </a:cubicBezTo>
                  <a:cubicBezTo>
                    <a:pt x="17" y="76"/>
                    <a:pt x="19" y="81"/>
                    <a:pt x="21" y="85"/>
                  </a:cubicBezTo>
                  <a:cubicBezTo>
                    <a:pt x="23" y="89"/>
                    <a:pt x="24" y="93"/>
                    <a:pt x="25" y="97"/>
                  </a:cubicBezTo>
                  <a:cubicBezTo>
                    <a:pt x="37" y="98"/>
                    <a:pt x="49" y="100"/>
                    <a:pt x="60" y="102"/>
                  </a:cubicBezTo>
                  <a:cubicBezTo>
                    <a:pt x="62" y="98"/>
                    <a:pt x="64" y="95"/>
                    <a:pt x="67" y="92"/>
                  </a:cubicBezTo>
                  <a:cubicBezTo>
                    <a:pt x="70" y="88"/>
                    <a:pt x="74" y="85"/>
                    <a:pt x="78" y="82"/>
                  </a:cubicBezTo>
                  <a:cubicBezTo>
                    <a:pt x="85" y="76"/>
                    <a:pt x="91" y="71"/>
                    <a:pt x="94" y="65"/>
                  </a:cubicBezTo>
                  <a:close/>
                </a:path>
              </a:pathLst>
            </a:custGeom>
            <a:solidFill>
              <a:srgbClr val="EBE2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90" name="Freeform 9"/>
            <p:cNvSpPr/>
            <p:nvPr/>
          </p:nvSpPr>
          <p:spPr bwMode="auto">
            <a:xfrm>
              <a:off x="2382838" y="1204913"/>
              <a:ext cx="496887" cy="715963"/>
            </a:xfrm>
            <a:custGeom>
              <a:avLst/>
              <a:gdLst>
                <a:gd name="T0" fmla="*/ 6 w 132"/>
                <a:gd name="T1" fmla="*/ 176 h 190"/>
                <a:gd name="T2" fmla="*/ 1 w 132"/>
                <a:gd name="T3" fmla="*/ 112 h 190"/>
                <a:gd name="T4" fmla="*/ 29 w 132"/>
                <a:gd name="T5" fmla="*/ 82 h 190"/>
                <a:gd name="T6" fmla="*/ 27 w 132"/>
                <a:gd name="T7" fmla="*/ 113 h 190"/>
                <a:gd name="T8" fmla="*/ 32 w 132"/>
                <a:gd name="T9" fmla="*/ 114 h 190"/>
                <a:gd name="T10" fmla="*/ 53 w 132"/>
                <a:gd name="T11" fmla="*/ 10 h 190"/>
                <a:gd name="T12" fmla="*/ 96 w 132"/>
                <a:gd name="T13" fmla="*/ 18 h 190"/>
                <a:gd name="T14" fmla="*/ 67 w 132"/>
                <a:gd name="T15" fmla="*/ 90 h 190"/>
                <a:gd name="T16" fmla="*/ 82 w 132"/>
                <a:gd name="T17" fmla="*/ 85 h 190"/>
                <a:gd name="T18" fmla="*/ 90 w 132"/>
                <a:gd name="T19" fmla="*/ 97 h 190"/>
                <a:gd name="T20" fmla="*/ 102 w 132"/>
                <a:gd name="T21" fmla="*/ 96 h 190"/>
                <a:gd name="T22" fmla="*/ 109 w 132"/>
                <a:gd name="T23" fmla="*/ 106 h 190"/>
                <a:gd name="T24" fmla="*/ 122 w 132"/>
                <a:gd name="T25" fmla="*/ 107 h 190"/>
                <a:gd name="T26" fmla="*/ 102 w 132"/>
                <a:gd name="T27" fmla="*/ 156 h 190"/>
                <a:gd name="T28" fmla="*/ 60 w 132"/>
                <a:gd name="T29" fmla="*/ 190 h 190"/>
                <a:gd name="T30" fmla="*/ 6 w 132"/>
                <a:gd name="T31" fmla="*/ 17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90">
                  <a:moveTo>
                    <a:pt x="6" y="176"/>
                  </a:moveTo>
                  <a:cubicBezTo>
                    <a:pt x="6" y="176"/>
                    <a:pt x="1" y="123"/>
                    <a:pt x="1" y="112"/>
                  </a:cubicBezTo>
                  <a:cubicBezTo>
                    <a:pt x="0" y="102"/>
                    <a:pt x="26" y="81"/>
                    <a:pt x="29" y="82"/>
                  </a:cubicBezTo>
                  <a:cubicBezTo>
                    <a:pt x="33" y="83"/>
                    <a:pt x="23" y="112"/>
                    <a:pt x="27" y="113"/>
                  </a:cubicBezTo>
                  <a:cubicBezTo>
                    <a:pt x="31" y="115"/>
                    <a:pt x="32" y="114"/>
                    <a:pt x="32" y="114"/>
                  </a:cubicBezTo>
                  <a:cubicBezTo>
                    <a:pt x="32" y="114"/>
                    <a:pt x="45" y="21"/>
                    <a:pt x="53" y="10"/>
                  </a:cubicBezTo>
                  <a:cubicBezTo>
                    <a:pt x="61" y="0"/>
                    <a:pt x="94" y="11"/>
                    <a:pt x="96" y="18"/>
                  </a:cubicBezTo>
                  <a:cubicBezTo>
                    <a:pt x="98" y="25"/>
                    <a:pt x="67" y="90"/>
                    <a:pt x="67" y="90"/>
                  </a:cubicBezTo>
                  <a:cubicBezTo>
                    <a:pt x="67" y="90"/>
                    <a:pt x="71" y="82"/>
                    <a:pt x="82" y="85"/>
                  </a:cubicBezTo>
                  <a:cubicBezTo>
                    <a:pt x="93" y="89"/>
                    <a:pt x="90" y="97"/>
                    <a:pt x="90" y="97"/>
                  </a:cubicBezTo>
                  <a:cubicBezTo>
                    <a:pt x="90" y="97"/>
                    <a:pt x="93" y="91"/>
                    <a:pt x="102" y="96"/>
                  </a:cubicBezTo>
                  <a:cubicBezTo>
                    <a:pt x="111" y="100"/>
                    <a:pt x="109" y="106"/>
                    <a:pt x="109" y="106"/>
                  </a:cubicBezTo>
                  <a:cubicBezTo>
                    <a:pt x="109" y="106"/>
                    <a:pt x="113" y="101"/>
                    <a:pt x="122" y="107"/>
                  </a:cubicBezTo>
                  <a:cubicBezTo>
                    <a:pt x="132" y="113"/>
                    <a:pt x="102" y="156"/>
                    <a:pt x="102" y="156"/>
                  </a:cubicBezTo>
                  <a:cubicBezTo>
                    <a:pt x="60" y="190"/>
                    <a:pt x="60" y="190"/>
                    <a:pt x="60" y="190"/>
                  </a:cubicBezTo>
                  <a:lnTo>
                    <a:pt x="6" y="176"/>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91" name="Freeform 10"/>
            <p:cNvSpPr/>
            <p:nvPr/>
          </p:nvSpPr>
          <p:spPr bwMode="auto">
            <a:xfrm>
              <a:off x="2009775" y="1262063"/>
              <a:ext cx="263525" cy="288925"/>
            </a:xfrm>
            <a:custGeom>
              <a:avLst/>
              <a:gdLst>
                <a:gd name="T0" fmla="*/ 53 w 70"/>
                <a:gd name="T1" fmla="*/ 9 h 77"/>
                <a:gd name="T2" fmla="*/ 38 w 70"/>
                <a:gd name="T3" fmla="*/ 4 h 77"/>
                <a:gd name="T4" fmla="*/ 11 w 70"/>
                <a:gd name="T5" fmla="*/ 18 h 77"/>
                <a:gd name="T6" fmla="*/ 3 w 70"/>
                <a:gd name="T7" fmla="*/ 41 h 77"/>
                <a:gd name="T8" fmla="*/ 17 w 70"/>
                <a:gd name="T9" fmla="*/ 68 h 77"/>
                <a:gd name="T10" fmla="*/ 32 w 70"/>
                <a:gd name="T11" fmla="*/ 73 h 77"/>
                <a:gd name="T12" fmla="*/ 59 w 70"/>
                <a:gd name="T13" fmla="*/ 59 h 77"/>
                <a:gd name="T14" fmla="*/ 67 w 70"/>
                <a:gd name="T15" fmla="*/ 36 h 77"/>
                <a:gd name="T16" fmla="*/ 53 w 70"/>
                <a:gd name="T1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77">
                  <a:moveTo>
                    <a:pt x="53" y="9"/>
                  </a:moveTo>
                  <a:cubicBezTo>
                    <a:pt x="38" y="4"/>
                    <a:pt x="38" y="4"/>
                    <a:pt x="38" y="4"/>
                  </a:cubicBezTo>
                  <a:cubicBezTo>
                    <a:pt x="27" y="0"/>
                    <a:pt x="14" y="7"/>
                    <a:pt x="11" y="18"/>
                  </a:cubicBezTo>
                  <a:cubicBezTo>
                    <a:pt x="3" y="41"/>
                    <a:pt x="3" y="41"/>
                    <a:pt x="3" y="41"/>
                  </a:cubicBezTo>
                  <a:cubicBezTo>
                    <a:pt x="0" y="52"/>
                    <a:pt x="6" y="65"/>
                    <a:pt x="17" y="68"/>
                  </a:cubicBezTo>
                  <a:cubicBezTo>
                    <a:pt x="32" y="73"/>
                    <a:pt x="32" y="73"/>
                    <a:pt x="32" y="73"/>
                  </a:cubicBezTo>
                  <a:cubicBezTo>
                    <a:pt x="43" y="77"/>
                    <a:pt x="55" y="71"/>
                    <a:pt x="59" y="59"/>
                  </a:cubicBezTo>
                  <a:cubicBezTo>
                    <a:pt x="67" y="36"/>
                    <a:pt x="67" y="36"/>
                    <a:pt x="67" y="36"/>
                  </a:cubicBezTo>
                  <a:cubicBezTo>
                    <a:pt x="70" y="25"/>
                    <a:pt x="64" y="13"/>
                    <a:pt x="53" y="9"/>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92" name="Freeform 11"/>
            <p:cNvSpPr/>
            <p:nvPr/>
          </p:nvSpPr>
          <p:spPr bwMode="auto">
            <a:xfrm>
              <a:off x="2044700" y="1287463"/>
              <a:ext cx="195262" cy="211138"/>
            </a:xfrm>
            <a:custGeom>
              <a:avLst/>
              <a:gdLst>
                <a:gd name="T0" fmla="*/ 39 w 52"/>
                <a:gd name="T1" fmla="*/ 7 h 56"/>
                <a:gd name="T2" fmla="*/ 28 w 52"/>
                <a:gd name="T3" fmla="*/ 3 h 56"/>
                <a:gd name="T4" fmla="*/ 8 w 52"/>
                <a:gd name="T5" fmla="*/ 13 h 56"/>
                <a:gd name="T6" fmla="*/ 3 w 52"/>
                <a:gd name="T7" fmla="*/ 30 h 56"/>
                <a:gd name="T8" fmla="*/ 13 w 52"/>
                <a:gd name="T9" fmla="*/ 50 h 56"/>
                <a:gd name="T10" fmla="*/ 24 w 52"/>
                <a:gd name="T11" fmla="*/ 54 h 56"/>
                <a:gd name="T12" fmla="*/ 44 w 52"/>
                <a:gd name="T13" fmla="*/ 44 h 56"/>
                <a:gd name="T14" fmla="*/ 49 w 52"/>
                <a:gd name="T15" fmla="*/ 27 h 56"/>
                <a:gd name="T16" fmla="*/ 39 w 52"/>
                <a:gd name="T17"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6">
                  <a:moveTo>
                    <a:pt x="39" y="7"/>
                  </a:moveTo>
                  <a:cubicBezTo>
                    <a:pt x="28" y="3"/>
                    <a:pt x="28" y="3"/>
                    <a:pt x="28" y="3"/>
                  </a:cubicBezTo>
                  <a:cubicBezTo>
                    <a:pt x="20" y="0"/>
                    <a:pt x="11" y="5"/>
                    <a:pt x="8" y="13"/>
                  </a:cubicBezTo>
                  <a:cubicBezTo>
                    <a:pt x="3" y="30"/>
                    <a:pt x="3" y="30"/>
                    <a:pt x="3" y="30"/>
                  </a:cubicBezTo>
                  <a:cubicBezTo>
                    <a:pt x="0" y="39"/>
                    <a:pt x="5" y="48"/>
                    <a:pt x="13" y="50"/>
                  </a:cubicBezTo>
                  <a:cubicBezTo>
                    <a:pt x="24" y="54"/>
                    <a:pt x="24" y="54"/>
                    <a:pt x="24" y="54"/>
                  </a:cubicBezTo>
                  <a:cubicBezTo>
                    <a:pt x="32" y="56"/>
                    <a:pt x="41" y="52"/>
                    <a:pt x="44" y="44"/>
                  </a:cubicBezTo>
                  <a:cubicBezTo>
                    <a:pt x="49" y="27"/>
                    <a:pt x="49" y="27"/>
                    <a:pt x="49" y="27"/>
                  </a:cubicBezTo>
                  <a:cubicBezTo>
                    <a:pt x="52" y="18"/>
                    <a:pt x="48" y="9"/>
                    <a:pt x="39" y="7"/>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93" name="Freeform 12"/>
            <p:cNvSpPr/>
            <p:nvPr/>
          </p:nvSpPr>
          <p:spPr bwMode="auto">
            <a:xfrm>
              <a:off x="1069975" y="1212851"/>
              <a:ext cx="255587" cy="277813"/>
            </a:xfrm>
            <a:custGeom>
              <a:avLst/>
              <a:gdLst>
                <a:gd name="T0" fmla="*/ 20 w 68"/>
                <a:gd name="T1" fmla="*/ 5 h 74"/>
                <a:gd name="T2" fmla="*/ 35 w 68"/>
                <a:gd name="T3" fmla="*/ 2 h 74"/>
                <a:gd name="T4" fmla="*/ 60 w 68"/>
                <a:gd name="T5" fmla="*/ 19 h 74"/>
                <a:gd name="T6" fmla="*/ 65 w 68"/>
                <a:gd name="T7" fmla="*/ 43 h 74"/>
                <a:gd name="T8" fmla="*/ 48 w 68"/>
                <a:gd name="T9" fmla="*/ 68 h 74"/>
                <a:gd name="T10" fmla="*/ 33 w 68"/>
                <a:gd name="T11" fmla="*/ 71 h 74"/>
                <a:gd name="T12" fmla="*/ 8 w 68"/>
                <a:gd name="T13" fmla="*/ 55 h 74"/>
                <a:gd name="T14" fmla="*/ 3 w 68"/>
                <a:gd name="T15" fmla="*/ 31 h 74"/>
                <a:gd name="T16" fmla="*/ 20 w 68"/>
                <a:gd name="T17"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74">
                  <a:moveTo>
                    <a:pt x="20" y="5"/>
                  </a:moveTo>
                  <a:cubicBezTo>
                    <a:pt x="35" y="2"/>
                    <a:pt x="35" y="2"/>
                    <a:pt x="35" y="2"/>
                  </a:cubicBezTo>
                  <a:cubicBezTo>
                    <a:pt x="47" y="0"/>
                    <a:pt x="58" y="7"/>
                    <a:pt x="60" y="19"/>
                  </a:cubicBezTo>
                  <a:cubicBezTo>
                    <a:pt x="65" y="43"/>
                    <a:pt x="65" y="43"/>
                    <a:pt x="65" y="43"/>
                  </a:cubicBezTo>
                  <a:cubicBezTo>
                    <a:pt x="68" y="55"/>
                    <a:pt x="60" y="66"/>
                    <a:pt x="48" y="68"/>
                  </a:cubicBezTo>
                  <a:cubicBezTo>
                    <a:pt x="33" y="71"/>
                    <a:pt x="33" y="71"/>
                    <a:pt x="33" y="71"/>
                  </a:cubicBezTo>
                  <a:cubicBezTo>
                    <a:pt x="21" y="74"/>
                    <a:pt x="10" y="66"/>
                    <a:pt x="8" y="55"/>
                  </a:cubicBezTo>
                  <a:cubicBezTo>
                    <a:pt x="3" y="31"/>
                    <a:pt x="3" y="31"/>
                    <a:pt x="3" y="31"/>
                  </a:cubicBezTo>
                  <a:cubicBezTo>
                    <a:pt x="0" y="19"/>
                    <a:pt x="8" y="8"/>
                    <a:pt x="20" y="5"/>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94" name="Freeform 13"/>
            <p:cNvSpPr/>
            <p:nvPr/>
          </p:nvSpPr>
          <p:spPr bwMode="auto">
            <a:xfrm>
              <a:off x="1106488" y="1239838"/>
              <a:ext cx="184150" cy="203200"/>
            </a:xfrm>
            <a:custGeom>
              <a:avLst/>
              <a:gdLst>
                <a:gd name="T0" fmla="*/ 14 w 49"/>
                <a:gd name="T1" fmla="*/ 3 h 54"/>
                <a:gd name="T2" fmla="*/ 25 w 49"/>
                <a:gd name="T3" fmla="*/ 1 h 54"/>
                <a:gd name="T4" fmla="*/ 44 w 49"/>
                <a:gd name="T5" fmla="*/ 14 h 54"/>
                <a:gd name="T6" fmla="*/ 47 w 49"/>
                <a:gd name="T7" fmla="*/ 31 h 54"/>
                <a:gd name="T8" fmla="*/ 35 w 49"/>
                <a:gd name="T9" fmla="*/ 50 h 54"/>
                <a:gd name="T10" fmla="*/ 23 w 49"/>
                <a:gd name="T11" fmla="*/ 52 h 54"/>
                <a:gd name="T12" fmla="*/ 5 w 49"/>
                <a:gd name="T13" fmla="*/ 40 h 54"/>
                <a:gd name="T14" fmla="*/ 1 w 49"/>
                <a:gd name="T15" fmla="*/ 22 h 54"/>
                <a:gd name="T16" fmla="*/ 14 w 49"/>
                <a:gd name="T17"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4">
                  <a:moveTo>
                    <a:pt x="14" y="3"/>
                  </a:moveTo>
                  <a:cubicBezTo>
                    <a:pt x="25" y="1"/>
                    <a:pt x="25" y="1"/>
                    <a:pt x="25" y="1"/>
                  </a:cubicBezTo>
                  <a:cubicBezTo>
                    <a:pt x="33" y="0"/>
                    <a:pt x="42" y="5"/>
                    <a:pt x="44" y="14"/>
                  </a:cubicBezTo>
                  <a:cubicBezTo>
                    <a:pt x="47" y="31"/>
                    <a:pt x="47" y="31"/>
                    <a:pt x="47" y="31"/>
                  </a:cubicBezTo>
                  <a:cubicBezTo>
                    <a:pt x="49" y="40"/>
                    <a:pt x="43" y="48"/>
                    <a:pt x="35" y="50"/>
                  </a:cubicBezTo>
                  <a:cubicBezTo>
                    <a:pt x="23" y="52"/>
                    <a:pt x="23" y="52"/>
                    <a:pt x="23" y="52"/>
                  </a:cubicBezTo>
                  <a:cubicBezTo>
                    <a:pt x="15" y="54"/>
                    <a:pt x="7" y="48"/>
                    <a:pt x="5" y="40"/>
                  </a:cubicBezTo>
                  <a:cubicBezTo>
                    <a:pt x="1" y="22"/>
                    <a:pt x="1" y="22"/>
                    <a:pt x="1" y="22"/>
                  </a:cubicBezTo>
                  <a:cubicBezTo>
                    <a:pt x="0" y="14"/>
                    <a:pt x="5" y="5"/>
                    <a:pt x="14" y="3"/>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95" name="Rectangle 14"/>
            <p:cNvSpPr>
              <a:spLocks noChangeArrowheads="1"/>
            </p:cNvSpPr>
            <p:nvPr/>
          </p:nvSpPr>
          <p:spPr bwMode="auto">
            <a:xfrm>
              <a:off x="1438275" y="1912938"/>
              <a:ext cx="403225" cy="576263"/>
            </a:xfrm>
            <a:prstGeom prst="rect">
              <a:avLst/>
            </a:prstGeom>
            <a:solidFill>
              <a:srgbClr val="FFFFFF"/>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96" name="Freeform 15"/>
            <p:cNvSpPr/>
            <p:nvPr/>
          </p:nvSpPr>
          <p:spPr bwMode="auto">
            <a:xfrm>
              <a:off x="1874838" y="1838326"/>
              <a:ext cx="828675" cy="382588"/>
            </a:xfrm>
            <a:custGeom>
              <a:avLst/>
              <a:gdLst>
                <a:gd name="T0" fmla="*/ 0 w 220"/>
                <a:gd name="T1" fmla="*/ 14 h 102"/>
                <a:gd name="T2" fmla="*/ 88 w 220"/>
                <a:gd name="T3" fmla="*/ 61 h 102"/>
                <a:gd name="T4" fmla="*/ 130 w 220"/>
                <a:gd name="T5" fmla="*/ 0 h 102"/>
                <a:gd name="T6" fmla="*/ 220 w 220"/>
                <a:gd name="T7" fmla="*/ 20 h 102"/>
                <a:gd name="T8" fmla="*/ 102 w 220"/>
                <a:gd name="T9" fmla="*/ 102 h 102"/>
                <a:gd name="T10" fmla="*/ 1 w 220"/>
                <a:gd name="T11" fmla="*/ 65 h 102"/>
                <a:gd name="T12" fmla="*/ 0 w 220"/>
                <a:gd name="T13" fmla="*/ 14 h 102"/>
              </a:gdLst>
              <a:ahLst/>
              <a:cxnLst>
                <a:cxn ang="0">
                  <a:pos x="T0" y="T1"/>
                </a:cxn>
                <a:cxn ang="0">
                  <a:pos x="T2" y="T3"/>
                </a:cxn>
                <a:cxn ang="0">
                  <a:pos x="T4" y="T5"/>
                </a:cxn>
                <a:cxn ang="0">
                  <a:pos x="T6" y="T7"/>
                </a:cxn>
                <a:cxn ang="0">
                  <a:pos x="T8" y="T9"/>
                </a:cxn>
                <a:cxn ang="0">
                  <a:pos x="T10" y="T11"/>
                </a:cxn>
                <a:cxn ang="0">
                  <a:pos x="T12" y="T13"/>
                </a:cxn>
              </a:cxnLst>
              <a:rect l="0" t="0" r="r" b="b"/>
              <a:pathLst>
                <a:path w="220" h="102">
                  <a:moveTo>
                    <a:pt x="0" y="14"/>
                  </a:moveTo>
                  <a:cubicBezTo>
                    <a:pt x="0" y="14"/>
                    <a:pt x="75" y="64"/>
                    <a:pt x="88" y="61"/>
                  </a:cubicBezTo>
                  <a:cubicBezTo>
                    <a:pt x="101" y="58"/>
                    <a:pt x="124" y="14"/>
                    <a:pt x="130" y="0"/>
                  </a:cubicBezTo>
                  <a:cubicBezTo>
                    <a:pt x="164" y="17"/>
                    <a:pt x="220" y="20"/>
                    <a:pt x="220" y="20"/>
                  </a:cubicBezTo>
                  <a:cubicBezTo>
                    <a:pt x="220" y="20"/>
                    <a:pt x="120" y="101"/>
                    <a:pt x="102" y="102"/>
                  </a:cubicBezTo>
                  <a:cubicBezTo>
                    <a:pt x="84" y="102"/>
                    <a:pt x="1" y="65"/>
                    <a:pt x="1" y="65"/>
                  </a:cubicBez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97" name="Rectangle 16"/>
            <p:cNvSpPr>
              <a:spLocks noChangeArrowheads="1"/>
            </p:cNvSpPr>
            <p:nvPr/>
          </p:nvSpPr>
          <p:spPr bwMode="auto">
            <a:xfrm>
              <a:off x="1446213" y="2443163"/>
              <a:ext cx="387350" cy="1555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98" name="Rectangle 17"/>
            <p:cNvSpPr>
              <a:spLocks noChangeArrowheads="1"/>
            </p:cNvSpPr>
            <p:nvPr/>
          </p:nvSpPr>
          <p:spPr bwMode="auto">
            <a:xfrm>
              <a:off x="1490663" y="1736726"/>
              <a:ext cx="327025" cy="217488"/>
            </a:xfrm>
            <a:prstGeom prst="rect">
              <a:avLst/>
            </a:prstGeom>
            <a:solidFill>
              <a:srgbClr val="CDA7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299" name="Freeform 18"/>
            <p:cNvSpPr/>
            <p:nvPr/>
          </p:nvSpPr>
          <p:spPr bwMode="auto">
            <a:xfrm>
              <a:off x="1265238" y="1830388"/>
              <a:ext cx="282575" cy="711200"/>
            </a:xfrm>
            <a:custGeom>
              <a:avLst/>
              <a:gdLst>
                <a:gd name="T0" fmla="*/ 72 w 75"/>
                <a:gd name="T1" fmla="*/ 3 h 189"/>
                <a:gd name="T2" fmla="*/ 63 w 75"/>
                <a:gd name="T3" fmla="*/ 189 h 189"/>
                <a:gd name="T4" fmla="*/ 0 w 75"/>
                <a:gd name="T5" fmla="*/ 174 h 189"/>
                <a:gd name="T6" fmla="*/ 40 w 75"/>
                <a:gd name="T7" fmla="*/ 9 h 189"/>
                <a:gd name="T8" fmla="*/ 72 w 75"/>
                <a:gd name="T9" fmla="*/ 3 h 189"/>
              </a:gdLst>
              <a:ahLst/>
              <a:cxnLst>
                <a:cxn ang="0">
                  <a:pos x="T0" y="T1"/>
                </a:cxn>
                <a:cxn ang="0">
                  <a:pos x="T2" y="T3"/>
                </a:cxn>
                <a:cxn ang="0">
                  <a:pos x="T4" y="T5"/>
                </a:cxn>
                <a:cxn ang="0">
                  <a:pos x="T6" y="T7"/>
                </a:cxn>
                <a:cxn ang="0">
                  <a:pos x="T8" y="T9"/>
                </a:cxn>
              </a:cxnLst>
              <a:rect l="0" t="0" r="r" b="b"/>
              <a:pathLst>
                <a:path w="75" h="189">
                  <a:moveTo>
                    <a:pt x="72" y="3"/>
                  </a:moveTo>
                  <a:cubicBezTo>
                    <a:pt x="75" y="73"/>
                    <a:pt x="72" y="145"/>
                    <a:pt x="63" y="189"/>
                  </a:cubicBezTo>
                  <a:cubicBezTo>
                    <a:pt x="42" y="184"/>
                    <a:pt x="21" y="179"/>
                    <a:pt x="0" y="174"/>
                  </a:cubicBezTo>
                  <a:cubicBezTo>
                    <a:pt x="19" y="128"/>
                    <a:pt x="34" y="75"/>
                    <a:pt x="40" y="9"/>
                  </a:cubicBezTo>
                  <a:cubicBezTo>
                    <a:pt x="48" y="7"/>
                    <a:pt x="62" y="0"/>
                    <a:pt x="72"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00" name="Freeform 19"/>
            <p:cNvSpPr/>
            <p:nvPr/>
          </p:nvSpPr>
          <p:spPr bwMode="auto">
            <a:xfrm>
              <a:off x="1757363" y="1844676"/>
              <a:ext cx="282575" cy="696913"/>
            </a:xfrm>
            <a:custGeom>
              <a:avLst/>
              <a:gdLst>
                <a:gd name="T0" fmla="*/ 3 w 75"/>
                <a:gd name="T1" fmla="*/ 3 h 185"/>
                <a:gd name="T2" fmla="*/ 12 w 75"/>
                <a:gd name="T3" fmla="*/ 185 h 185"/>
                <a:gd name="T4" fmla="*/ 75 w 75"/>
                <a:gd name="T5" fmla="*/ 170 h 185"/>
                <a:gd name="T6" fmla="*/ 35 w 75"/>
                <a:gd name="T7" fmla="*/ 5 h 185"/>
                <a:gd name="T8" fmla="*/ 3 w 75"/>
                <a:gd name="T9" fmla="*/ 3 h 185"/>
              </a:gdLst>
              <a:ahLst/>
              <a:cxnLst>
                <a:cxn ang="0">
                  <a:pos x="T0" y="T1"/>
                </a:cxn>
                <a:cxn ang="0">
                  <a:pos x="T2" y="T3"/>
                </a:cxn>
                <a:cxn ang="0">
                  <a:pos x="T4" y="T5"/>
                </a:cxn>
                <a:cxn ang="0">
                  <a:pos x="T6" y="T7"/>
                </a:cxn>
                <a:cxn ang="0">
                  <a:pos x="T8" y="T9"/>
                </a:cxn>
              </a:cxnLst>
              <a:rect l="0" t="0" r="r" b="b"/>
              <a:pathLst>
                <a:path w="75" h="185">
                  <a:moveTo>
                    <a:pt x="3" y="3"/>
                  </a:moveTo>
                  <a:cubicBezTo>
                    <a:pt x="0" y="72"/>
                    <a:pt x="3" y="141"/>
                    <a:pt x="12" y="185"/>
                  </a:cubicBezTo>
                  <a:cubicBezTo>
                    <a:pt x="33" y="180"/>
                    <a:pt x="54" y="175"/>
                    <a:pt x="75" y="170"/>
                  </a:cubicBezTo>
                  <a:cubicBezTo>
                    <a:pt x="56" y="124"/>
                    <a:pt x="41" y="71"/>
                    <a:pt x="35" y="5"/>
                  </a:cubicBezTo>
                  <a:cubicBezTo>
                    <a:pt x="24" y="5"/>
                    <a:pt x="14" y="0"/>
                    <a:pt x="3"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01" name="Freeform 20"/>
            <p:cNvSpPr/>
            <p:nvPr/>
          </p:nvSpPr>
          <p:spPr bwMode="auto">
            <a:xfrm>
              <a:off x="1584325" y="1920876"/>
              <a:ext cx="147637" cy="450850"/>
            </a:xfrm>
            <a:custGeom>
              <a:avLst/>
              <a:gdLst>
                <a:gd name="T0" fmla="*/ 29 w 93"/>
                <a:gd name="T1" fmla="*/ 0 h 284"/>
                <a:gd name="T2" fmla="*/ 5 w 93"/>
                <a:gd name="T3" fmla="*/ 50 h 284"/>
                <a:gd name="T4" fmla="*/ 29 w 93"/>
                <a:gd name="T5" fmla="*/ 73 h 284"/>
                <a:gd name="T6" fmla="*/ 0 w 93"/>
                <a:gd name="T7" fmla="*/ 237 h 284"/>
                <a:gd name="T8" fmla="*/ 45 w 93"/>
                <a:gd name="T9" fmla="*/ 282 h 284"/>
                <a:gd name="T10" fmla="*/ 45 w 93"/>
                <a:gd name="T11" fmla="*/ 284 h 284"/>
                <a:gd name="T12" fmla="*/ 45 w 93"/>
                <a:gd name="T13" fmla="*/ 284 h 284"/>
                <a:gd name="T14" fmla="*/ 48 w 93"/>
                <a:gd name="T15" fmla="*/ 284 h 284"/>
                <a:gd name="T16" fmla="*/ 48 w 93"/>
                <a:gd name="T17" fmla="*/ 282 h 284"/>
                <a:gd name="T18" fmla="*/ 93 w 93"/>
                <a:gd name="T19" fmla="*/ 237 h 284"/>
                <a:gd name="T20" fmla="*/ 64 w 93"/>
                <a:gd name="T21" fmla="*/ 73 h 284"/>
                <a:gd name="T22" fmla="*/ 88 w 93"/>
                <a:gd name="T23" fmla="*/ 50 h 284"/>
                <a:gd name="T24" fmla="*/ 64 w 93"/>
                <a:gd name="T25" fmla="*/ 0 h 284"/>
                <a:gd name="T26" fmla="*/ 45 w 93"/>
                <a:gd name="T27" fmla="*/ 2 h 284"/>
                <a:gd name="T28" fmla="*/ 29 w 93"/>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284">
                  <a:moveTo>
                    <a:pt x="29" y="0"/>
                  </a:moveTo>
                  <a:lnTo>
                    <a:pt x="5" y="50"/>
                  </a:lnTo>
                  <a:lnTo>
                    <a:pt x="29" y="73"/>
                  </a:lnTo>
                  <a:lnTo>
                    <a:pt x="0" y="237"/>
                  </a:lnTo>
                  <a:lnTo>
                    <a:pt x="45" y="282"/>
                  </a:lnTo>
                  <a:lnTo>
                    <a:pt x="45" y="284"/>
                  </a:lnTo>
                  <a:lnTo>
                    <a:pt x="45" y="284"/>
                  </a:lnTo>
                  <a:lnTo>
                    <a:pt x="48" y="284"/>
                  </a:lnTo>
                  <a:lnTo>
                    <a:pt x="48" y="282"/>
                  </a:lnTo>
                  <a:lnTo>
                    <a:pt x="93" y="237"/>
                  </a:lnTo>
                  <a:lnTo>
                    <a:pt x="64" y="73"/>
                  </a:lnTo>
                  <a:lnTo>
                    <a:pt x="88" y="50"/>
                  </a:lnTo>
                  <a:lnTo>
                    <a:pt x="64" y="0"/>
                  </a:lnTo>
                  <a:lnTo>
                    <a:pt x="45" y="2"/>
                  </a:lnTo>
                  <a:lnTo>
                    <a:pt x="29" y="0"/>
                  </a:ln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02" name="Freeform 21"/>
            <p:cNvSpPr/>
            <p:nvPr/>
          </p:nvSpPr>
          <p:spPr bwMode="auto">
            <a:xfrm>
              <a:off x="1652588" y="1778001"/>
              <a:ext cx="207962" cy="236538"/>
            </a:xfrm>
            <a:custGeom>
              <a:avLst/>
              <a:gdLst>
                <a:gd name="T0" fmla="*/ 46 w 55"/>
                <a:gd name="T1" fmla="*/ 0 h 63"/>
                <a:gd name="T2" fmla="*/ 0 w 55"/>
                <a:gd name="T3" fmla="*/ 39 h 63"/>
                <a:gd name="T4" fmla="*/ 17 w 55"/>
                <a:gd name="T5" fmla="*/ 62 h 63"/>
                <a:gd name="T6" fmla="*/ 55 w 55"/>
                <a:gd name="T7" fmla="*/ 8 h 63"/>
                <a:gd name="T8" fmla="*/ 46 w 55"/>
                <a:gd name="T9" fmla="*/ 0 h 63"/>
              </a:gdLst>
              <a:ahLst/>
              <a:cxnLst>
                <a:cxn ang="0">
                  <a:pos x="T0" y="T1"/>
                </a:cxn>
                <a:cxn ang="0">
                  <a:pos x="T2" y="T3"/>
                </a:cxn>
                <a:cxn ang="0">
                  <a:pos x="T4" y="T5"/>
                </a:cxn>
                <a:cxn ang="0">
                  <a:pos x="T6" y="T7"/>
                </a:cxn>
                <a:cxn ang="0">
                  <a:pos x="T8" y="T9"/>
                </a:cxn>
              </a:cxnLst>
              <a:rect l="0" t="0" r="r" b="b"/>
              <a:pathLst>
                <a:path w="55" h="63">
                  <a:moveTo>
                    <a:pt x="46" y="0"/>
                  </a:moveTo>
                  <a:cubicBezTo>
                    <a:pt x="31" y="12"/>
                    <a:pt x="18" y="33"/>
                    <a:pt x="0" y="39"/>
                  </a:cubicBezTo>
                  <a:cubicBezTo>
                    <a:pt x="17" y="62"/>
                    <a:pt x="17" y="62"/>
                    <a:pt x="17" y="62"/>
                  </a:cubicBezTo>
                  <a:cubicBezTo>
                    <a:pt x="50" y="63"/>
                    <a:pt x="50" y="40"/>
                    <a:pt x="55" y="8"/>
                  </a:cubicBezTo>
                  <a:lnTo>
                    <a:pt x="46"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03" name="Freeform 22"/>
            <p:cNvSpPr/>
            <p:nvPr/>
          </p:nvSpPr>
          <p:spPr bwMode="auto">
            <a:xfrm>
              <a:off x="1155700" y="2436813"/>
              <a:ext cx="142875" cy="119063"/>
            </a:xfrm>
            <a:custGeom>
              <a:avLst/>
              <a:gdLst>
                <a:gd name="T0" fmla="*/ 31 w 38"/>
                <a:gd name="T1" fmla="*/ 32 h 32"/>
                <a:gd name="T2" fmla="*/ 21 w 38"/>
                <a:gd name="T3" fmla="*/ 13 h 32"/>
                <a:gd name="T4" fmla="*/ 0 w 38"/>
                <a:gd name="T5" fmla="*/ 8 h 32"/>
                <a:gd name="T6" fmla="*/ 0 w 38"/>
                <a:gd name="T7" fmla="*/ 1 h 32"/>
                <a:gd name="T8" fmla="*/ 26 w 38"/>
                <a:gd name="T9" fmla="*/ 8 h 32"/>
                <a:gd name="T10" fmla="*/ 38 w 38"/>
                <a:gd name="T11" fmla="*/ 31 h 32"/>
                <a:gd name="T12" fmla="*/ 31 w 38"/>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8" h="32">
                  <a:moveTo>
                    <a:pt x="31" y="32"/>
                  </a:moveTo>
                  <a:cubicBezTo>
                    <a:pt x="30" y="25"/>
                    <a:pt x="27" y="18"/>
                    <a:pt x="21" y="13"/>
                  </a:cubicBezTo>
                  <a:cubicBezTo>
                    <a:pt x="16" y="9"/>
                    <a:pt x="9" y="7"/>
                    <a:pt x="0" y="8"/>
                  </a:cubicBezTo>
                  <a:cubicBezTo>
                    <a:pt x="0" y="1"/>
                    <a:pt x="0" y="1"/>
                    <a:pt x="0" y="1"/>
                  </a:cubicBezTo>
                  <a:cubicBezTo>
                    <a:pt x="11" y="0"/>
                    <a:pt x="19" y="3"/>
                    <a:pt x="26" y="8"/>
                  </a:cubicBezTo>
                  <a:cubicBezTo>
                    <a:pt x="33" y="14"/>
                    <a:pt x="37" y="22"/>
                    <a:pt x="38" y="31"/>
                  </a:cubicBezTo>
                  <a:lnTo>
                    <a:pt x="31" y="3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04" name="Freeform 23"/>
            <p:cNvSpPr/>
            <p:nvPr/>
          </p:nvSpPr>
          <p:spPr bwMode="auto">
            <a:xfrm>
              <a:off x="1062038" y="2289176"/>
              <a:ext cx="180975" cy="255588"/>
            </a:xfrm>
            <a:custGeom>
              <a:avLst/>
              <a:gdLst>
                <a:gd name="T0" fmla="*/ 11 w 48"/>
                <a:gd name="T1" fmla="*/ 0 h 68"/>
                <a:gd name="T2" fmla="*/ 2 w 48"/>
                <a:gd name="T3" fmla="*/ 50 h 68"/>
                <a:gd name="T4" fmla="*/ 24 w 48"/>
                <a:gd name="T5" fmla="*/ 67 h 68"/>
                <a:gd name="T6" fmla="*/ 43 w 48"/>
                <a:gd name="T7" fmla="*/ 58 h 68"/>
                <a:gd name="T8" fmla="*/ 28 w 48"/>
                <a:gd name="T9" fmla="*/ 44 h 68"/>
                <a:gd name="T10" fmla="*/ 35 w 48"/>
                <a:gd name="T11" fmla="*/ 38 h 68"/>
                <a:gd name="T12" fmla="*/ 38 w 48"/>
                <a:gd name="T13" fmla="*/ 50 h 68"/>
                <a:gd name="T14" fmla="*/ 45 w 48"/>
                <a:gd name="T15" fmla="*/ 48 h 68"/>
                <a:gd name="T16" fmla="*/ 43 w 48"/>
                <a:gd name="T17" fmla="*/ 26 h 68"/>
                <a:gd name="T18" fmla="*/ 37 w 48"/>
                <a:gd name="T19" fmla="*/ 0 h 68"/>
                <a:gd name="T20" fmla="*/ 11 w 4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68">
                  <a:moveTo>
                    <a:pt x="11" y="0"/>
                  </a:moveTo>
                  <a:cubicBezTo>
                    <a:pt x="11" y="0"/>
                    <a:pt x="0" y="40"/>
                    <a:pt x="2" y="50"/>
                  </a:cubicBezTo>
                  <a:cubicBezTo>
                    <a:pt x="5" y="61"/>
                    <a:pt x="18" y="66"/>
                    <a:pt x="24" y="67"/>
                  </a:cubicBezTo>
                  <a:cubicBezTo>
                    <a:pt x="30" y="68"/>
                    <a:pt x="43" y="58"/>
                    <a:pt x="43" y="58"/>
                  </a:cubicBezTo>
                  <a:cubicBezTo>
                    <a:pt x="43" y="58"/>
                    <a:pt x="27" y="47"/>
                    <a:pt x="28" y="44"/>
                  </a:cubicBezTo>
                  <a:cubicBezTo>
                    <a:pt x="29" y="41"/>
                    <a:pt x="34" y="36"/>
                    <a:pt x="35" y="38"/>
                  </a:cubicBezTo>
                  <a:cubicBezTo>
                    <a:pt x="37" y="39"/>
                    <a:pt x="38" y="50"/>
                    <a:pt x="38" y="50"/>
                  </a:cubicBezTo>
                  <a:cubicBezTo>
                    <a:pt x="38" y="50"/>
                    <a:pt x="43" y="53"/>
                    <a:pt x="45" y="48"/>
                  </a:cubicBezTo>
                  <a:cubicBezTo>
                    <a:pt x="48" y="42"/>
                    <a:pt x="43" y="26"/>
                    <a:pt x="43" y="26"/>
                  </a:cubicBezTo>
                  <a:cubicBezTo>
                    <a:pt x="37" y="0"/>
                    <a:pt x="37" y="0"/>
                    <a:pt x="37" y="0"/>
                  </a:cubicBezTo>
                  <a:lnTo>
                    <a:pt x="11" y="0"/>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05" name="Freeform 24"/>
            <p:cNvSpPr/>
            <p:nvPr/>
          </p:nvSpPr>
          <p:spPr bwMode="auto">
            <a:xfrm>
              <a:off x="1106488" y="2387601"/>
              <a:ext cx="117475" cy="139700"/>
            </a:xfrm>
            <a:custGeom>
              <a:avLst/>
              <a:gdLst>
                <a:gd name="T0" fmla="*/ 24 w 31"/>
                <a:gd name="T1" fmla="*/ 37 h 37"/>
                <a:gd name="T2" fmla="*/ 31 w 31"/>
                <a:gd name="T3" fmla="*/ 32 h 37"/>
                <a:gd name="T4" fmla="*/ 16 w 31"/>
                <a:gd name="T5" fmla="*/ 18 h 37"/>
                <a:gd name="T6" fmla="*/ 23 w 31"/>
                <a:gd name="T7" fmla="*/ 12 h 37"/>
                <a:gd name="T8" fmla="*/ 9 w 31"/>
                <a:gd name="T9" fmla="*/ 0 h 37"/>
                <a:gd name="T10" fmla="*/ 2 w 31"/>
                <a:gd name="T11" fmla="*/ 21 h 37"/>
                <a:gd name="T12" fmla="*/ 24 w 3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31" h="37">
                  <a:moveTo>
                    <a:pt x="24" y="37"/>
                  </a:moveTo>
                  <a:cubicBezTo>
                    <a:pt x="28" y="34"/>
                    <a:pt x="31" y="32"/>
                    <a:pt x="31" y="32"/>
                  </a:cubicBezTo>
                  <a:cubicBezTo>
                    <a:pt x="31" y="32"/>
                    <a:pt x="15" y="21"/>
                    <a:pt x="16" y="18"/>
                  </a:cubicBezTo>
                  <a:cubicBezTo>
                    <a:pt x="17" y="15"/>
                    <a:pt x="22" y="10"/>
                    <a:pt x="23" y="12"/>
                  </a:cubicBezTo>
                  <a:cubicBezTo>
                    <a:pt x="23" y="12"/>
                    <a:pt x="13" y="1"/>
                    <a:pt x="9" y="0"/>
                  </a:cubicBezTo>
                  <a:cubicBezTo>
                    <a:pt x="6" y="0"/>
                    <a:pt x="0" y="14"/>
                    <a:pt x="2" y="21"/>
                  </a:cubicBezTo>
                  <a:cubicBezTo>
                    <a:pt x="4" y="26"/>
                    <a:pt x="16" y="34"/>
                    <a:pt x="24" y="37"/>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06" name="Freeform 25"/>
            <p:cNvSpPr/>
            <p:nvPr/>
          </p:nvSpPr>
          <p:spPr bwMode="auto">
            <a:xfrm>
              <a:off x="1084263" y="2436813"/>
              <a:ext cx="101600" cy="149225"/>
            </a:xfrm>
            <a:custGeom>
              <a:avLst/>
              <a:gdLst>
                <a:gd name="T0" fmla="*/ 1 w 27"/>
                <a:gd name="T1" fmla="*/ 40 h 40"/>
                <a:gd name="T2" fmla="*/ 3 w 27"/>
                <a:gd name="T3" fmla="*/ 13 h 40"/>
                <a:gd name="T4" fmla="*/ 27 w 27"/>
                <a:gd name="T5" fmla="*/ 1 h 40"/>
                <a:gd name="T6" fmla="*/ 26 w 27"/>
                <a:gd name="T7" fmla="*/ 8 h 40"/>
                <a:gd name="T8" fmla="*/ 10 w 27"/>
                <a:gd name="T9" fmla="*/ 16 h 40"/>
                <a:gd name="T10" fmla="*/ 7 w 27"/>
                <a:gd name="T11" fmla="*/ 40 h 40"/>
                <a:gd name="T12" fmla="*/ 1 w 2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1" y="40"/>
                  </a:moveTo>
                  <a:cubicBezTo>
                    <a:pt x="0" y="31"/>
                    <a:pt x="0" y="21"/>
                    <a:pt x="3" y="13"/>
                  </a:cubicBezTo>
                  <a:cubicBezTo>
                    <a:pt x="7" y="5"/>
                    <a:pt x="14" y="0"/>
                    <a:pt x="27" y="1"/>
                  </a:cubicBezTo>
                  <a:cubicBezTo>
                    <a:pt x="26" y="8"/>
                    <a:pt x="26" y="8"/>
                    <a:pt x="26" y="8"/>
                  </a:cubicBezTo>
                  <a:cubicBezTo>
                    <a:pt x="17" y="7"/>
                    <a:pt x="12" y="10"/>
                    <a:pt x="10" y="16"/>
                  </a:cubicBezTo>
                  <a:cubicBezTo>
                    <a:pt x="7" y="22"/>
                    <a:pt x="7" y="31"/>
                    <a:pt x="7" y="40"/>
                  </a:cubicBezTo>
                  <a:lnTo>
                    <a:pt x="1" y="4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07" name="Freeform 26"/>
            <p:cNvSpPr/>
            <p:nvPr/>
          </p:nvSpPr>
          <p:spPr bwMode="auto">
            <a:xfrm>
              <a:off x="1408113" y="2986088"/>
              <a:ext cx="214312" cy="142875"/>
            </a:xfrm>
            <a:custGeom>
              <a:avLst/>
              <a:gdLst>
                <a:gd name="T0" fmla="*/ 52 w 57"/>
                <a:gd name="T1" fmla="*/ 0 h 38"/>
                <a:gd name="T2" fmla="*/ 57 w 57"/>
                <a:gd name="T3" fmla="*/ 19 h 38"/>
                <a:gd name="T4" fmla="*/ 7 w 57"/>
                <a:gd name="T5" fmla="*/ 38 h 38"/>
                <a:gd name="T6" fmla="*/ 39 w 57"/>
                <a:gd name="T7" fmla="*/ 14 h 38"/>
                <a:gd name="T8" fmla="*/ 33 w 57"/>
                <a:gd name="T9" fmla="*/ 0 h 38"/>
                <a:gd name="T10" fmla="*/ 52 w 57"/>
                <a:gd name="T11" fmla="*/ 0 h 38"/>
              </a:gdLst>
              <a:ahLst/>
              <a:cxnLst>
                <a:cxn ang="0">
                  <a:pos x="T0" y="T1"/>
                </a:cxn>
                <a:cxn ang="0">
                  <a:pos x="T2" y="T3"/>
                </a:cxn>
                <a:cxn ang="0">
                  <a:pos x="T4" y="T5"/>
                </a:cxn>
                <a:cxn ang="0">
                  <a:pos x="T6" y="T7"/>
                </a:cxn>
                <a:cxn ang="0">
                  <a:pos x="T8" y="T9"/>
                </a:cxn>
                <a:cxn ang="0">
                  <a:pos x="T10" y="T11"/>
                </a:cxn>
              </a:cxnLst>
              <a:rect l="0" t="0" r="r" b="b"/>
              <a:pathLst>
                <a:path w="57" h="38">
                  <a:moveTo>
                    <a:pt x="52" y="0"/>
                  </a:moveTo>
                  <a:cubicBezTo>
                    <a:pt x="57" y="19"/>
                    <a:pt x="57" y="19"/>
                    <a:pt x="57" y="19"/>
                  </a:cubicBezTo>
                  <a:cubicBezTo>
                    <a:pt x="50" y="29"/>
                    <a:pt x="24" y="37"/>
                    <a:pt x="7" y="38"/>
                  </a:cubicBezTo>
                  <a:cubicBezTo>
                    <a:pt x="0" y="28"/>
                    <a:pt x="23" y="18"/>
                    <a:pt x="39" y="14"/>
                  </a:cubicBezTo>
                  <a:cubicBezTo>
                    <a:pt x="33" y="0"/>
                    <a:pt x="33" y="0"/>
                    <a:pt x="33" y="0"/>
                  </a:cubicBezTo>
                  <a:lnTo>
                    <a:pt x="52" y="0"/>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08" name="Freeform 27"/>
            <p:cNvSpPr/>
            <p:nvPr/>
          </p:nvSpPr>
          <p:spPr bwMode="auto">
            <a:xfrm>
              <a:off x="1668463" y="2963863"/>
              <a:ext cx="198437" cy="112713"/>
            </a:xfrm>
            <a:custGeom>
              <a:avLst/>
              <a:gdLst>
                <a:gd name="T0" fmla="*/ 21 w 53"/>
                <a:gd name="T1" fmla="*/ 3 h 30"/>
                <a:gd name="T2" fmla="*/ 19 w 53"/>
                <a:gd name="T3" fmla="*/ 12 h 30"/>
                <a:gd name="T4" fmla="*/ 53 w 53"/>
                <a:gd name="T5" fmla="*/ 30 h 30"/>
                <a:gd name="T6" fmla="*/ 0 w 53"/>
                <a:gd name="T7" fmla="*/ 27 h 30"/>
                <a:gd name="T8" fmla="*/ 0 w 53"/>
                <a:gd name="T9" fmla="*/ 9 h 30"/>
                <a:gd name="T10" fmla="*/ 13 w 53"/>
                <a:gd name="T11" fmla="*/ 0 h 30"/>
                <a:gd name="T12" fmla="*/ 21 w 53"/>
                <a:gd name="T13" fmla="*/ 3 h 30"/>
              </a:gdLst>
              <a:ahLst/>
              <a:cxnLst>
                <a:cxn ang="0">
                  <a:pos x="T0" y="T1"/>
                </a:cxn>
                <a:cxn ang="0">
                  <a:pos x="T2" y="T3"/>
                </a:cxn>
                <a:cxn ang="0">
                  <a:pos x="T4" y="T5"/>
                </a:cxn>
                <a:cxn ang="0">
                  <a:pos x="T6" y="T7"/>
                </a:cxn>
                <a:cxn ang="0">
                  <a:pos x="T8" y="T9"/>
                </a:cxn>
                <a:cxn ang="0">
                  <a:pos x="T10" y="T11"/>
                </a:cxn>
                <a:cxn ang="0">
                  <a:pos x="T12" y="T13"/>
                </a:cxn>
              </a:cxnLst>
              <a:rect l="0" t="0" r="r" b="b"/>
              <a:pathLst>
                <a:path w="53" h="30">
                  <a:moveTo>
                    <a:pt x="21" y="3"/>
                  </a:moveTo>
                  <a:cubicBezTo>
                    <a:pt x="21" y="3"/>
                    <a:pt x="18" y="11"/>
                    <a:pt x="19" y="12"/>
                  </a:cubicBezTo>
                  <a:cubicBezTo>
                    <a:pt x="22" y="14"/>
                    <a:pt x="52" y="18"/>
                    <a:pt x="53" y="30"/>
                  </a:cubicBezTo>
                  <a:cubicBezTo>
                    <a:pt x="0" y="27"/>
                    <a:pt x="0" y="27"/>
                    <a:pt x="0" y="27"/>
                  </a:cubicBezTo>
                  <a:cubicBezTo>
                    <a:pt x="0" y="9"/>
                    <a:pt x="0" y="9"/>
                    <a:pt x="0" y="9"/>
                  </a:cubicBezTo>
                  <a:cubicBezTo>
                    <a:pt x="13" y="0"/>
                    <a:pt x="13" y="0"/>
                    <a:pt x="13" y="0"/>
                  </a:cubicBezTo>
                  <a:lnTo>
                    <a:pt x="21" y="3"/>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09" name="Freeform 28"/>
            <p:cNvSpPr/>
            <p:nvPr/>
          </p:nvSpPr>
          <p:spPr bwMode="auto">
            <a:xfrm>
              <a:off x="1446213" y="2571751"/>
              <a:ext cx="176212" cy="428625"/>
            </a:xfrm>
            <a:custGeom>
              <a:avLst/>
              <a:gdLst>
                <a:gd name="T0" fmla="*/ 0 w 47"/>
                <a:gd name="T1" fmla="*/ 5 h 114"/>
                <a:gd name="T2" fmla="*/ 21 w 47"/>
                <a:gd name="T3" fmla="*/ 114 h 114"/>
                <a:gd name="T4" fmla="*/ 47 w 47"/>
                <a:gd name="T5" fmla="*/ 114 h 114"/>
                <a:gd name="T6" fmla="*/ 42 w 47"/>
                <a:gd name="T7" fmla="*/ 0 h 114"/>
                <a:gd name="T8" fmla="*/ 0 w 47"/>
                <a:gd name="T9" fmla="*/ 5 h 114"/>
              </a:gdLst>
              <a:ahLst/>
              <a:cxnLst>
                <a:cxn ang="0">
                  <a:pos x="T0" y="T1"/>
                </a:cxn>
                <a:cxn ang="0">
                  <a:pos x="T2" y="T3"/>
                </a:cxn>
                <a:cxn ang="0">
                  <a:pos x="T4" y="T5"/>
                </a:cxn>
                <a:cxn ang="0">
                  <a:pos x="T6" y="T7"/>
                </a:cxn>
                <a:cxn ang="0">
                  <a:pos x="T8" y="T9"/>
                </a:cxn>
              </a:cxnLst>
              <a:rect l="0" t="0" r="r" b="b"/>
              <a:pathLst>
                <a:path w="47" h="114">
                  <a:moveTo>
                    <a:pt x="0" y="5"/>
                  </a:moveTo>
                  <a:cubicBezTo>
                    <a:pt x="7" y="40"/>
                    <a:pt x="7" y="82"/>
                    <a:pt x="21" y="114"/>
                  </a:cubicBezTo>
                  <a:cubicBezTo>
                    <a:pt x="30" y="114"/>
                    <a:pt x="38" y="114"/>
                    <a:pt x="47" y="114"/>
                  </a:cubicBezTo>
                  <a:cubicBezTo>
                    <a:pt x="35" y="73"/>
                    <a:pt x="38" y="36"/>
                    <a:pt x="42" y="0"/>
                  </a:cubicBezTo>
                  <a:cubicBezTo>
                    <a:pt x="28" y="2"/>
                    <a:pt x="14" y="3"/>
                    <a:pt x="0"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10" name="Freeform 29"/>
            <p:cNvSpPr/>
            <p:nvPr/>
          </p:nvSpPr>
          <p:spPr bwMode="auto">
            <a:xfrm>
              <a:off x="1452563" y="1778001"/>
              <a:ext cx="211137" cy="236538"/>
            </a:xfrm>
            <a:custGeom>
              <a:avLst/>
              <a:gdLst>
                <a:gd name="T0" fmla="*/ 10 w 56"/>
                <a:gd name="T1" fmla="*/ 0 h 63"/>
                <a:gd name="T2" fmla="*/ 56 w 56"/>
                <a:gd name="T3" fmla="*/ 39 h 63"/>
                <a:gd name="T4" fmla="*/ 38 w 56"/>
                <a:gd name="T5" fmla="*/ 62 h 63"/>
                <a:gd name="T6" fmla="*/ 0 w 56"/>
                <a:gd name="T7" fmla="*/ 8 h 63"/>
                <a:gd name="T8" fmla="*/ 10 w 56"/>
                <a:gd name="T9" fmla="*/ 0 h 63"/>
              </a:gdLst>
              <a:ahLst/>
              <a:cxnLst>
                <a:cxn ang="0">
                  <a:pos x="T0" y="T1"/>
                </a:cxn>
                <a:cxn ang="0">
                  <a:pos x="T2" y="T3"/>
                </a:cxn>
                <a:cxn ang="0">
                  <a:pos x="T4" y="T5"/>
                </a:cxn>
                <a:cxn ang="0">
                  <a:pos x="T6" y="T7"/>
                </a:cxn>
                <a:cxn ang="0">
                  <a:pos x="T8" y="T9"/>
                </a:cxn>
              </a:cxnLst>
              <a:rect l="0" t="0" r="r" b="b"/>
              <a:pathLst>
                <a:path w="56" h="63">
                  <a:moveTo>
                    <a:pt x="10" y="0"/>
                  </a:moveTo>
                  <a:cubicBezTo>
                    <a:pt x="25" y="12"/>
                    <a:pt x="38" y="33"/>
                    <a:pt x="56" y="39"/>
                  </a:cubicBezTo>
                  <a:cubicBezTo>
                    <a:pt x="38" y="62"/>
                    <a:pt x="38" y="62"/>
                    <a:pt x="38" y="62"/>
                  </a:cubicBezTo>
                  <a:cubicBezTo>
                    <a:pt x="5" y="63"/>
                    <a:pt x="6" y="40"/>
                    <a:pt x="0" y="8"/>
                  </a:cubicBezTo>
                  <a:lnTo>
                    <a:pt x="1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11" name="Freeform 30"/>
            <p:cNvSpPr/>
            <p:nvPr/>
          </p:nvSpPr>
          <p:spPr bwMode="auto">
            <a:xfrm>
              <a:off x="1133475" y="844551"/>
              <a:ext cx="1092200" cy="1035050"/>
            </a:xfrm>
            <a:custGeom>
              <a:avLst/>
              <a:gdLst>
                <a:gd name="T0" fmla="*/ 9 w 290"/>
                <a:gd name="T1" fmla="*/ 19 h 275"/>
                <a:gd name="T2" fmla="*/ 32 w 290"/>
                <a:gd name="T3" fmla="*/ 227 h 275"/>
                <a:gd name="T4" fmla="*/ 243 w 290"/>
                <a:gd name="T5" fmla="*/ 240 h 275"/>
                <a:gd name="T6" fmla="*/ 290 w 290"/>
                <a:gd name="T7" fmla="*/ 35 h 275"/>
                <a:gd name="T8" fmla="*/ 168 w 290"/>
                <a:gd name="T9" fmla="*/ 8 h 275"/>
                <a:gd name="T10" fmla="*/ 169 w 290"/>
                <a:gd name="T11" fmla="*/ 2 h 275"/>
                <a:gd name="T12" fmla="*/ 151 w 290"/>
                <a:gd name="T13" fmla="*/ 4 h 275"/>
                <a:gd name="T14" fmla="*/ 134 w 290"/>
                <a:gd name="T15" fmla="*/ 0 h 275"/>
                <a:gd name="T16" fmla="*/ 133 w 290"/>
                <a:gd name="T17" fmla="*/ 6 h 275"/>
                <a:gd name="T18" fmla="*/ 9 w 290"/>
                <a:gd name="T19" fmla="*/ 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75">
                  <a:moveTo>
                    <a:pt x="9" y="19"/>
                  </a:moveTo>
                  <a:cubicBezTo>
                    <a:pt x="9" y="19"/>
                    <a:pt x="0" y="190"/>
                    <a:pt x="32" y="227"/>
                  </a:cubicBezTo>
                  <a:cubicBezTo>
                    <a:pt x="66" y="267"/>
                    <a:pt x="205" y="275"/>
                    <a:pt x="243" y="240"/>
                  </a:cubicBezTo>
                  <a:cubicBezTo>
                    <a:pt x="279" y="207"/>
                    <a:pt x="290" y="35"/>
                    <a:pt x="290" y="35"/>
                  </a:cubicBezTo>
                  <a:cubicBezTo>
                    <a:pt x="168" y="8"/>
                    <a:pt x="168" y="8"/>
                    <a:pt x="168" y="8"/>
                  </a:cubicBezTo>
                  <a:cubicBezTo>
                    <a:pt x="169" y="2"/>
                    <a:pt x="169" y="2"/>
                    <a:pt x="169" y="2"/>
                  </a:cubicBezTo>
                  <a:cubicBezTo>
                    <a:pt x="151" y="4"/>
                    <a:pt x="151" y="4"/>
                    <a:pt x="151" y="4"/>
                  </a:cubicBezTo>
                  <a:cubicBezTo>
                    <a:pt x="134" y="0"/>
                    <a:pt x="134" y="0"/>
                    <a:pt x="134" y="0"/>
                  </a:cubicBezTo>
                  <a:cubicBezTo>
                    <a:pt x="133" y="6"/>
                    <a:pt x="133" y="6"/>
                    <a:pt x="133" y="6"/>
                  </a:cubicBezTo>
                  <a:lnTo>
                    <a:pt x="9" y="19"/>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12" name="Freeform 31"/>
            <p:cNvSpPr/>
            <p:nvPr/>
          </p:nvSpPr>
          <p:spPr bwMode="auto">
            <a:xfrm>
              <a:off x="1182688" y="790576"/>
              <a:ext cx="1008062" cy="587375"/>
            </a:xfrm>
            <a:custGeom>
              <a:avLst/>
              <a:gdLst>
                <a:gd name="T0" fmla="*/ 0 w 268"/>
                <a:gd name="T1" fmla="*/ 140 h 156"/>
                <a:gd name="T2" fmla="*/ 82 w 268"/>
                <a:gd name="T3" fmla="*/ 56 h 156"/>
                <a:gd name="T4" fmla="*/ 194 w 268"/>
                <a:gd name="T5" fmla="*/ 63 h 156"/>
                <a:gd name="T6" fmla="*/ 265 w 268"/>
                <a:gd name="T7" fmla="*/ 156 h 156"/>
                <a:gd name="T8" fmla="*/ 267 w 268"/>
                <a:gd name="T9" fmla="*/ 39 h 156"/>
                <a:gd name="T10" fmla="*/ 268 w 268"/>
                <a:gd name="T11" fmla="*/ 18 h 156"/>
                <a:gd name="T12" fmla="*/ 237 w 268"/>
                <a:gd name="T13" fmla="*/ 11 h 156"/>
                <a:gd name="T14" fmla="*/ 140 w 268"/>
                <a:gd name="T15" fmla="*/ 34 h 156"/>
                <a:gd name="T16" fmla="*/ 46 w 268"/>
                <a:gd name="T17" fmla="*/ 0 h 156"/>
                <a:gd name="T18" fmla="*/ 14 w 268"/>
                <a:gd name="T19" fmla="*/ 3 h 156"/>
                <a:gd name="T20" fmla="*/ 12 w 268"/>
                <a:gd name="T21" fmla="*/ 24 h 156"/>
                <a:gd name="T22" fmla="*/ 0 w 268"/>
                <a:gd name="T23"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 h="156">
                  <a:moveTo>
                    <a:pt x="0" y="140"/>
                  </a:moveTo>
                  <a:cubicBezTo>
                    <a:pt x="11" y="95"/>
                    <a:pt x="28" y="21"/>
                    <a:pt x="82" y="56"/>
                  </a:cubicBezTo>
                  <a:cubicBezTo>
                    <a:pt x="100" y="68"/>
                    <a:pt x="177" y="72"/>
                    <a:pt x="194" y="63"/>
                  </a:cubicBezTo>
                  <a:cubicBezTo>
                    <a:pt x="247" y="35"/>
                    <a:pt x="260" y="110"/>
                    <a:pt x="265" y="156"/>
                  </a:cubicBezTo>
                  <a:cubicBezTo>
                    <a:pt x="265" y="156"/>
                    <a:pt x="268" y="49"/>
                    <a:pt x="267" y="39"/>
                  </a:cubicBezTo>
                  <a:cubicBezTo>
                    <a:pt x="266" y="29"/>
                    <a:pt x="268" y="18"/>
                    <a:pt x="268" y="18"/>
                  </a:cubicBezTo>
                  <a:cubicBezTo>
                    <a:pt x="237" y="11"/>
                    <a:pt x="237" y="11"/>
                    <a:pt x="237" y="11"/>
                  </a:cubicBezTo>
                  <a:cubicBezTo>
                    <a:pt x="140" y="34"/>
                    <a:pt x="140" y="34"/>
                    <a:pt x="140" y="34"/>
                  </a:cubicBezTo>
                  <a:cubicBezTo>
                    <a:pt x="46" y="0"/>
                    <a:pt x="46" y="0"/>
                    <a:pt x="46" y="0"/>
                  </a:cubicBezTo>
                  <a:cubicBezTo>
                    <a:pt x="14" y="3"/>
                    <a:pt x="14" y="3"/>
                    <a:pt x="14" y="3"/>
                  </a:cubicBezTo>
                  <a:cubicBezTo>
                    <a:pt x="14" y="3"/>
                    <a:pt x="15" y="14"/>
                    <a:pt x="12" y="24"/>
                  </a:cubicBezTo>
                  <a:cubicBezTo>
                    <a:pt x="10" y="33"/>
                    <a:pt x="0" y="140"/>
                    <a:pt x="0" y="140"/>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13" name="Freeform 32"/>
            <p:cNvSpPr/>
            <p:nvPr/>
          </p:nvSpPr>
          <p:spPr bwMode="auto">
            <a:xfrm>
              <a:off x="1087438" y="455613"/>
              <a:ext cx="1270000" cy="922338"/>
            </a:xfrm>
            <a:custGeom>
              <a:avLst/>
              <a:gdLst>
                <a:gd name="T0" fmla="*/ 16 w 337"/>
                <a:gd name="T1" fmla="*/ 227 h 245"/>
                <a:gd name="T2" fmla="*/ 27 w 337"/>
                <a:gd name="T3" fmla="*/ 230 h 245"/>
                <a:gd name="T4" fmla="*/ 55 w 337"/>
                <a:gd name="T5" fmla="*/ 131 h 245"/>
                <a:gd name="T6" fmla="*/ 123 w 337"/>
                <a:gd name="T7" fmla="*/ 136 h 245"/>
                <a:gd name="T8" fmla="*/ 204 w 337"/>
                <a:gd name="T9" fmla="*/ 141 h 245"/>
                <a:gd name="T10" fmla="*/ 272 w 337"/>
                <a:gd name="T11" fmla="*/ 143 h 245"/>
                <a:gd name="T12" fmla="*/ 288 w 337"/>
                <a:gd name="T13" fmla="*/ 245 h 245"/>
                <a:gd name="T14" fmla="*/ 300 w 337"/>
                <a:gd name="T15" fmla="*/ 244 h 245"/>
                <a:gd name="T16" fmla="*/ 328 w 337"/>
                <a:gd name="T17" fmla="*/ 129 h 245"/>
                <a:gd name="T18" fmla="*/ 1 w 337"/>
                <a:gd name="T19" fmla="*/ 110 h 245"/>
                <a:gd name="T20" fmla="*/ 16 w 337"/>
                <a:gd name="T21" fmla="*/ 22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7" h="245">
                  <a:moveTo>
                    <a:pt x="16" y="227"/>
                  </a:moveTo>
                  <a:cubicBezTo>
                    <a:pt x="27" y="230"/>
                    <a:pt x="27" y="230"/>
                    <a:pt x="27" y="230"/>
                  </a:cubicBezTo>
                  <a:cubicBezTo>
                    <a:pt x="27" y="230"/>
                    <a:pt x="31" y="155"/>
                    <a:pt x="55" y="131"/>
                  </a:cubicBezTo>
                  <a:cubicBezTo>
                    <a:pt x="80" y="106"/>
                    <a:pt x="107" y="124"/>
                    <a:pt x="123" y="136"/>
                  </a:cubicBezTo>
                  <a:cubicBezTo>
                    <a:pt x="138" y="147"/>
                    <a:pt x="187" y="150"/>
                    <a:pt x="204" y="141"/>
                  </a:cubicBezTo>
                  <a:cubicBezTo>
                    <a:pt x="221" y="131"/>
                    <a:pt x="250" y="116"/>
                    <a:pt x="272" y="143"/>
                  </a:cubicBezTo>
                  <a:cubicBezTo>
                    <a:pt x="293" y="171"/>
                    <a:pt x="288" y="245"/>
                    <a:pt x="288" y="245"/>
                  </a:cubicBezTo>
                  <a:cubicBezTo>
                    <a:pt x="300" y="244"/>
                    <a:pt x="300" y="244"/>
                    <a:pt x="300" y="244"/>
                  </a:cubicBezTo>
                  <a:cubicBezTo>
                    <a:pt x="300" y="244"/>
                    <a:pt x="325" y="162"/>
                    <a:pt x="328" y="129"/>
                  </a:cubicBezTo>
                  <a:cubicBezTo>
                    <a:pt x="337" y="20"/>
                    <a:pt x="5" y="0"/>
                    <a:pt x="1" y="110"/>
                  </a:cubicBezTo>
                  <a:cubicBezTo>
                    <a:pt x="0" y="142"/>
                    <a:pt x="16" y="227"/>
                    <a:pt x="16" y="227"/>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14" name="Freeform 33"/>
            <p:cNvSpPr/>
            <p:nvPr/>
          </p:nvSpPr>
          <p:spPr bwMode="auto">
            <a:xfrm>
              <a:off x="1501775" y="1536701"/>
              <a:ext cx="387350" cy="195263"/>
            </a:xfrm>
            <a:custGeom>
              <a:avLst/>
              <a:gdLst>
                <a:gd name="T0" fmla="*/ 5 w 103"/>
                <a:gd name="T1" fmla="*/ 16 h 52"/>
                <a:gd name="T2" fmla="*/ 103 w 103"/>
                <a:gd name="T3" fmla="*/ 0 h 52"/>
                <a:gd name="T4" fmla="*/ 86 w 103"/>
                <a:gd name="T5" fmla="*/ 44 h 52"/>
                <a:gd name="T6" fmla="*/ 15 w 103"/>
                <a:gd name="T7" fmla="*/ 39 h 52"/>
                <a:gd name="T8" fmla="*/ 5 w 103"/>
                <a:gd name="T9" fmla="*/ 16 h 52"/>
              </a:gdLst>
              <a:ahLst/>
              <a:cxnLst>
                <a:cxn ang="0">
                  <a:pos x="T0" y="T1"/>
                </a:cxn>
                <a:cxn ang="0">
                  <a:pos x="T2" y="T3"/>
                </a:cxn>
                <a:cxn ang="0">
                  <a:pos x="T4" y="T5"/>
                </a:cxn>
                <a:cxn ang="0">
                  <a:pos x="T6" y="T7"/>
                </a:cxn>
                <a:cxn ang="0">
                  <a:pos x="T8" y="T9"/>
                </a:cxn>
              </a:cxnLst>
              <a:rect l="0" t="0" r="r" b="b"/>
              <a:pathLst>
                <a:path w="103" h="52">
                  <a:moveTo>
                    <a:pt x="5" y="16"/>
                  </a:moveTo>
                  <a:cubicBezTo>
                    <a:pt x="36" y="17"/>
                    <a:pt x="75" y="16"/>
                    <a:pt x="103" y="0"/>
                  </a:cubicBezTo>
                  <a:cubicBezTo>
                    <a:pt x="103" y="0"/>
                    <a:pt x="103" y="37"/>
                    <a:pt x="86" y="44"/>
                  </a:cubicBezTo>
                  <a:cubicBezTo>
                    <a:pt x="68" y="52"/>
                    <a:pt x="31" y="49"/>
                    <a:pt x="15" y="39"/>
                  </a:cubicBezTo>
                  <a:cubicBezTo>
                    <a:pt x="0" y="30"/>
                    <a:pt x="5" y="16"/>
                    <a:pt x="5" y="16"/>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15" name="Freeform 34"/>
            <p:cNvSpPr/>
            <p:nvPr/>
          </p:nvSpPr>
          <p:spPr bwMode="auto">
            <a:xfrm>
              <a:off x="1611313" y="1682751"/>
              <a:ext cx="150812" cy="41275"/>
            </a:xfrm>
            <a:custGeom>
              <a:avLst/>
              <a:gdLst>
                <a:gd name="T0" fmla="*/ 40 w 40"/>
                <a:gd name="T1" fmla="*/ 9 h 11"/>
                <a:gd name="T2" fmla="*/ 0 w 40"/>
                <a:gd name="T3" fmla="*/ 6 h 11"/>
                <a:gd name="T4" fmla="*/ 12 w 40"/>
                <a:gd name="T5" fmla="*/ 1 h 11"/>
                <a:gd name="T6" fmla="*/ 18 w 40"/>
                <a:gd name="T7" fmla="*/ 3 h 11"/>
                <a:gd name="T8" fmla="*/ 28 w 40"/>
                <a:gd name="T9" fmla="*/ 0 h 11"/>
                <a:gd name="T10" fmla="*/ 40 w 40"/>
                <a:gd name="T11" fmla="*/ 9 h 11"/>
              </a:gdLst>
              <a:ahLst/>
              <a:cxnLst>
                <a:cxn ang="0">
                  <a:pos x="T0" y="T1"/>
                </a:cxn>
                <a:cxn ang="0">
                  <a:pos x="T2" y="T3"/>
                </a:cxn>
                <a:cxn ang="0">
                  <a:pos x="T4" y="T5"/>
                </a:cxn>
                <a:cxn ang="0">
                  <a:pos x="T6" y="T7"/>
                </a:cxn>
                <a:cxn ang="0">
                  <a:pos x="T8" y="T9"/>
                </a:cxn>
                <a:cxn ang="0">
                  <a:pos x="T10" y="T11"/>
                </a:cxn>
              </a:cxnLst>
              <a:rect l="0" t="0" r="r" b="b"/>
              <a:pathLst>
                <a:path w="40" h="11">
                  <a:moveTo>
                    <a:pt x="40" y="9"/>
                  </a:moveTo>
                  <a:cubicBezTo>
                    <a:pt x="27" y="11"/>
                    <a:pt x="12" y="9"/>
                    <a:pt x="0" y="6"/>
                  </a:cubicBezTo>
                  <a:cubicBezTo>
                    <a:pt x="4" y="4"/>
                    <a:pt x="10" y="0"/>
                    <a:pt x="12" y="1"/>
                  </a:cubicBezTo>
                  <a:cubicBezTo>
                    <a:pt x="16" y="2"/>
                    <a:pt x="18" y="3"/>
                    <a:pt x="18" y="3"/>
                  </a:cubicBezTo>
                  <a:cubicBezTo>
                    <a:pt x="18" y="3"/>
                    <a:pt x="21" y="0"/>
                    <a:pt x="28" y="0"/>
                  </a:cubicBezTo>
                  <a:cubicBezTo>
                    <a:pt x="32" y="1"/>
                    <a:pt x="37" y="6"/>
                    <a:pt x="40" y="9"/>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16" name="Freeform 35"/>
            <p:cNvSpPr/>
            <p:nvPr/>
          </p:nvSpPr>
          <p:spPr bwMode="auto">
            <a:xfrm>
              <a:off x="1517650" y="1536701"/>
              <a:ext cx="371475" cy="109538"/>
            </a:xfrm>
            <a:custGeom>
              <a:avLst/>
              <a:gdLst>
                <a:gd name="T0" fmla="*/ 1 w 99"/>
                <a:gd name="T1" fmla="*/ 16 h 29"/>
                <a:gd name="T2" fmla="*/ 99 w 99"/>
                <a:gd name="T3" fmla="*/ 0 h 29"/>
                <a:gd name="T4" fmla="*/ 97 w 99"/>
                <a:gd name="T5" fmla="*/ 22 h 29"/>
                <a:gd name="T6" fmla="*/ 66 w 99"/>
                <a:gd name="T7" fmla="*/ 27 h 29"/>
                <a:gd name="T8" fmla="*/ 1 w 99"/>
                <a:gd name="T9" fmla="*/ 25 h 29"/>
                <a:gd name="T10" fmla="*/ 1 w 99"/>
                <a:gd name="T11" fmla="*/ 16 h 29"/>
              </a:gdLst>
              <a:ahLst/>
              <a:cxnLst>
                <a:cxn ang="0">
                  <a:pos x="T0" y="T1"/>
                </a:cxn>
                <a:cxn ang="0">
                  <a:pos x="T2" y="T3"/>
                </a:cxn>
                <a:cxn ang="0">
                  <a:pos x="T4" y="T5"/>
                </a:cxn>
                <a:cxn ang="0">
                  <a:pos x="T6" y="T7"/>
                </a:cxn>
                <a:cxn ang="0">
                  <a:pos x="T8" y="T9"/>
                </a:cxn>
                <a:cxn ang="0">
                  <a:pos x="T10" y="T11"/>
                </a:cxn>
              </a:cxnLst>
              <a:rect l="0" t="0" r="r" b="b"/>
              <a:pathLst>
                <a:path w="99" h="29">
                  <a:moveTo>
                    <a:pt x="1" y="16"/>
                  </a:moveTo>
                  <a:cubicBezTo>
                    <a:pt x="32" y="17"/>
                    <a:pt x="71" y="16"/>
                    <a:pt x="99" y="0"/>
                  </a:cubicBezTo>
                  <a:cubicBezTo>
                    <a:pt x="99" y="0"/>
                    <a:pt x="99" y="11"/>
                    <a:pt x="97" y="22"/>
                  </a:cubicBezTo>
                  <a:cubicBezTo>
                    <a:pt x="88" y="24"/>
                    <a:pt x="78" y="26"/>
                    <a:pt x="66" y="27"/>
                  </a:cubicBezTo>
                  <a:cubicBezTo>
                    <a:pt x="44" y="29"/>
                    <a:pt x="13" y="26"/>
                    <a:pt x="1" y="25"/>
                  </a:cubicBezTo>
                  <a:cubicBezTo>
                    <a:pt x="0" y="20"/>
                    <a:pt x="1" y="16"/>
                    <a:pt x="1"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17" name="Freeform 36"/>
            <p:cNvSpPr/>
            <p:nvPr/>
          </p:nvSpPr>
          <p:spPr bwMode="auto">
            <a:xfrm>
              <a:off x="1679575" y="644526"/>
              <a:ext cx="647700" cy="315913"/>
            </a:xfrm>
            <a:custGeom>
              <a:avLst/>
              <a:gdLst>
                <a:gd name="T0" fmla="*/ 0 w 172"/>
                <a:gd name="T1" fmla="*/ 1 h 84"/>
                <a:gd name="T2" fmla="*/ 148 w 172"/>
                <a:gd name="T3" fmla="*/ 84 h 84"/>
                <a:gd name="T4" fmla="*/ 98 w 172"/>
                <a:gd name="T5" fmla="*/ 36 h 84"/>
                <a:gd name="T6" fmla="*/ 0 w 172"/>
                <a:gd name="T7" fmla="*/ 1 h 84"/>
              </a:gdLst>
              <a:ahLst/>
              <a:cxnLst>
                <a:cxn ang="0">
                  <a:pos x="T0" y="T1"/>
                </a:cxn>
                <a:cxn ang="0">
                  <a:pos x="T2" y="T3"/>
                </a:cxn>
                <a:cxn ang="0">
                  <a:pos x="T4" y="T5"/>
                </a:cxn>
                <a:cxn ang="0">
                  <a:pos x="T6" y="T7"/>
                </a:cxn>
              </a:cxnLst>
              <a:rect l="0" t="0" r="r" b="b"/>
              <a:pathLst>
                <a:path w="172" h="84">
                  <a:moveTo>
                    <a:pt x="0" y="1"/>
                  </a:moveTo>
                  <a:cubicBezTo>
                    <a:pt x="19" y="0"/>
                    <a:pt x="172" y="20"/>
                    <a:pt x="148" y="84"/>
                  </a:cubicBezTo>
                  <a:cubicBezTo>
                    <a:pt x="148" y="84"/>
                    <a:pt x="134" y="54"/>
                    <a:pt x="98" y="36"/>
                  </a:cubicBezTo>
                  <a:cubicBezTo>
                    <a:pt x="63" y="18"/>
                    <a:pt x="0" y="1"/>
                    <a:pt x="0" y="1"/>
                  </a:cubicBez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18" name="Freeform 37"/>
            <p:cNvSpPr/>
            <p:nvPr/>
          </p:nvSpPr>
          <p:spPr bwMode="auto">
            <a:xfrm>
              <a:off x="1630363" y="1419226"/>
              <a:ext cx="30162" cy="46038"/>
            </a:xfrm>
            <a:custGeom>
              <a:avLst/>
              <a:gdLst>
                <a:gd name="T0" fmla="*/ 4 w 8"/>
                <a:gd name="T1" fmla="*/ 1 h 12"/>
                <a:gd name="T2" fmla="*/ 8 w 8"/>
                <a:gd name="T3" fmla="*/ 6 h 12"/>
                <a:gd name="T4" fmla="*/ 4 w 8"/>
                <a:gd name="T5" fmla="*/ 12 h 12"/>
                <a:gd name="T6" fmla="*/ 0 w 8"/>
                <a:gd name="T7" fmla="*/ 6 h 12"/>
                <a:gd name="T8" fmla="*/ 4 w 8"/>
                <a:gd name="T9" fmla="*/ 1 h 12"/>
              </a:gdLst>
              <a:ahLst/>
              <a:cxnLst>
                <a:cxn ang="0">
                  <a:pos x="T0" y="T1"/>
                </a:cxn>
                <a:cxn ang="0">
                  <a:pos x="T2" y="T3"/>
                </a:cxn>
                <a:cxn ang="0">
                  <a:pos x="T4" y="T5"/>
                </a:cxn>
                <a:cxn ang="0">
                  <a:pos x="T6" y="T7"/>
                </a:cxn>
                <a:cxn ang="0">
                  <a:pos x="T8" y="T9"/>
                </a:cxn>
              </a:cxnLst>
              <a:rect l="0" t="0" r="r" b="b"/>
              <a:pathLst>
                <a:path w="8" h="12">
                  <a:moveTo>
                    <a:pt x="4" y="1"/>
                  </a:moveTo>
                  <a:cubicBezTo>
                    <a:pt x="7" y="1"/>
                    <a:pt x="8" y="3"/>
                    <a:pt x="8" y="6"/>
                  </a:cubicBezTo>
                  <a:cubicBezTo>
                    <a:pt x="8" y="9"/>
                    <a:pt x="6" y="12"/>
                    <a:pt x="4" y="12"/>
                  </a:cubicBezTo>
                  <a:cubicBezTo>
                    <a:pt x="1" y="11"/>
                    <a:pt x="0" y="9"/>
                    <a:pt x="0" y="6"/>
                  </a:cubicBezTo>
                  <a:cubicBezTo>
                    <a:pt x="0" y="3"/>
                    <a:pt x="2" y="0"/>
                    <a:pt x="4" y="1"/>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19" name="Freeform 38"/>
            <p:cNvSpPr/>
            <p:nvPr/>
          </p:nvSpPr>
          <p:spPr bwMode="auto">
            <a:xfrm>
              <a:off x="1701800" y="1427163"/>
              <a:ext cx="33337" cy="41275"/>
            </a:xfrm>
            <a:custGeom>
              <a:avLst/>
              <a:gdLst>
                <a:gd name="T0" fmla="*/ 5 w 9"/>
                <a:gd name="T1" fmla="*/ 0 h 11"/>
                <a:gd name="T2" fmla="*/ 8 w 9"/>
                <a:gd name="T3" fmla="*/ 5 h 11"/>
                <a:gd name="T4" fmla="*/ 4 w 9"/>
                <a:gd name="T5" fmla="*/ 11 h 11"/>
                <a:gd name="T6" fmla="*/ 0 w 9"/>
                <a:gd name="T7" fmla="*/ 5 h 11"/>
                <a:gd name="T8" fmla="*/ 5 w 9"/>
                <a:gd name="T9" fmla="*/ 0 h 11"/>
              </a:gdLst>
              <a:ahLst/>
              <a:cxnLst>
                <a:cxn ang="0">
                  <a:pos x="T0" y="T1"/>
                </a:cxn>
                <a:cxn ang="0">
                  <a:pos x="T2" y="T3"/>
                </a:cxn>
                <a:cxn ang="0">
                  <a:pos x="T4" y="T5"/>
                </a:cxn>
                <a:cxn ang="0">
                  <a:pos x="T6" y="T7"/>
                </a:cxn>
                <a:cxn ang="0">
                  <a:pos x="T8" y="T9"/>
                </a:cxn>
              </a:cxnLst>
              <a:rect l="0" t="0" r="r" b="b"/>
              <a:pathLst>
                <a:path w="9" h="11">
                  <a:moveTo>
                    <a:pt x="5" y="0"/>
                  </a:moveTo>
                  <a:cubicBezTo>
                    <a:pt x="7" y="0"/>
                    <a:pt x="9" y="2"/>
                    <a:pt x="8" y="5"/>
                  </a:cubicBezTo>
                  <a:cubicBezTo>
                    <a:pt x="8" y="8"/>
                    <a:pt x="6" y="11"/>
                    <a:pt x="4" y="11"/>
                  </a:cubicBezTo>
                  <a:cubicBezTo>
                    <a:pt x="2" y="11"/>
                    <a:pt x="0" y="8"/>
                    <a:pt x="0" y="5"/>
                  </a:cubicBezTo>
                  <a:cubicBezTo>
                    <a:pt x="0" y="2"/>
                    <a:pt x="2" y="0"/>
                    <a:pt x="5"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20" name="Freeform 39"/>
            <p:cNvSpPr/>
            <p:nvPr/>
          </p:nvSpPr>
          <p:spPr bwMode="auto">
            <a:xfrm>
              <a:off x="1328738" y="2387601"/>
              <a:ext cx="142875" cy="74613"/>
            </a:xfrm>
            <a:custGeom>
              <a:avLst/>
              <a:gdLst>
                <a:gd name="T0" fmla="*/ 12 w 90"/>
                <a:gd name="T1" fmla="*/ 9 h 47"/>
                <a:gd name="T2" fmla="*/ 0 w 90"/>
                <a:gd name="T3" fmla="*/ 33 h 47"/>
                <a:gd name="T4" fmla="*/ 90 w 90"/>
                <a:gd name="T5" fmla="*/ 47 h 47"/>
                <a:gd name="T6" fmla="*/ 86 w 90"/>
                <a:gd name="T7" fmla="*/ 0 h 47"/>
                <a:gd name="T8" fmla="*/ 12 w 90"/>
                <a:gd name="T9" fmla="*/ 9 h 47"/>
              </a:gdLst>
              <a:ahLst/>
              <a:cxnLst>
                <a:cxn ang="0">
                  <a:pos x="T0" y="T1"/>
                </a:cxn>
                <a:cxn ang="0">
                  <a:pos x="T2" y="T3"/>
                </a:cxn>
                <a:cxn ang="0">
                  <a:pos x="T4" y="T5"/>
                </a:cxn>
                <a:cxn ang="0">
                  <a:pos x="T6" y="T7"/>
                </a:cxn>
                <a:cxn ang="0">
                  <a:pos x="T8" y="T9"/>
                </a:cxn>
              </a:cxnLst>
              <a:rect l="0" t="0" r="r" b="b"/>
              <a:pathLst>
                <a:path w="90" h="47">
                  <a:moveTo>
                    <a:pt x="12" y="9"/>
                  </a:moveTo>
                  <a:lnTo>
                    <a:pt x="0" y="33"/>
                  </a:lnTo>
                  <a:lnTo>
                    <a:pt x="90" y="47"/>
                  </a:lnTo>
                  <a:lnTo>
                    <a:pt x="86" y="0"/>
                  </a:lnTo>
                  <a:lnTo>
                    <a:pt x="12" y="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21" name="Freeform 40"/>
            <p:cNvSpPr/>
            <p:nvPr/>
          </p:nvSpPr>
          <p:spPr bwMode="auto">
            <a:xfrm>
              <a:off x="1893888" y="2349501"/>
              <a:ext cx="139700" cy="74613"/>
            </a:xfrm>
            <a:custGeom>
              <a:avLst/>
              <a:gdLst>
                <a:gd name="T0" fmla="*/ 76 w 88"/>
                <a:gd name="T1" fmla="*/ 38 h 47"/>
                <a:gd name="T2" fmla="*/ 88 w 88"/>
                <a:gd name="T3" fmla="*/ 12 h 47"/>
                <a:gd name="T4" fmla="*/ 0 w 88"/>
                <a:gd name="T5" fmla="*/ 0 h 47"/>
                <a:gd name="T6" fmla="*/ 5 w 88"/>
                <a:gd name="T7" fmla="*/ 47 h 47"/>
                <a:gd name="T8" fmla="*/ 76 w 88"/>
                <a:gd name="T9" fmla="*/ 38 h 47"/>
              </a:gdLst>
              <a:ahLst/>
              <a:cxnLst>
                <a:cxn ang="0">
                  <a:pos x="T0" y="T1"/>
                </a:cxn>
                <a:cxn ang="0">
                  <a:pos x="T2" y="T3"/>
                </a:cxn>
                <a:cxn ang="0">
                  <a:pos x="T4" y="T5"/>
                </a:cxn>
                <a:cxn ang="0">
                  <a:pos x="T6" y="T7"/>
                </a:cxn>
                <a:cxn ang="0">
                  <a:pos x="T8" y="T9"/>
                </a:cxn>
              </a:cxnLst>
              <a:rect l="0" t="0" r="r" b="b"/>
              <a:pathLst>
                <a:path w="88" h="47">
                  <a:moveTo>
                    <a:pt x="76" y="38"/>
                  </a:moveTo>
                  <a:lnTo>
                    <a:pt x="88" y="12"/>
                  </a:lnTo>
                  <a:lnTo>
                    <a:pt x="0" y="0"/>
                  </a:lnTo>
                  <a:lnTo>
                    <a:pt x="5" y="47"/>
                  </a:lnTo>
                  <a:lnTo>
                    <a:pt x="76" y="3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22" name="Freeform 41"/>
            <p:cNvSpPr/>
            <p:nvPr/>
          </p:nvSpPr>
          <p:spPr bwMode="auto">
            <a:xfrm>
              <a:off x="1397000" y="1020763"/>
              <a:ext cx="195262" cy="87313"/>
            </a:xfrm>
            <a:custGeom>
              <a:avLst/>
              <a:gdLst>
                <a:gd name="T0" fmla="*/ 0 w 52"/>
                <a:gd name="T1" fmla="*/ 20 h 23"/>
                <a:gd name="T2" fmla="*/ 52 w 52"/>
                <a:gd name="T3" fmla="*/ 22 h 23"/>
                <a:gd name="T4" fmla="*/ 49 w 52"/>
                <a:gd name="T5" fmla="*/ 23 h 23"/>
                <a:gd name="T6" fmla="*/ 2 w 52"/>
                <a:gd name="T7" fmla="*/ 22 h 23"/>
                <a:gd name="T8" fmla="*/ 0 w 52"/>
                <a:gd name="T9" fmla="*/ 20 h 23"/>
              </a:gdLst>
              <a:ahLst/>
              <a:cxnLst>
                <a:cxn ang="0">
                  <a:pos x="T0" y="T1"/>
                </a:cxn>
                <a:cxn ang="0">
                  <a:pos x="T2" y="T3"/>
                </a:cxn>
                <a:cxn ang="0">
                  <a:pos x="T4" y="T5"/>
                </a:cxn>
                <a:cxn ang="0">
                  <a:pos x="T6" y="T7"/>
                </a:cxn>
                <a:cxn ang="0">
                  <a:pos x="T8" y="T9"/>
                </a:cxn>
              </a:cxnLst>
              <a:rect l="0" t="0" r="r" b="b"/>
              <a:pathLst>
                <a:path w="52" h="23">
                  <a:moveTo>
                    <a:pt x="0" y="20"/>
                  </a:moveTo>
                  <a:cubicBezTo>
                    <a:pt x="11" y="0"/>
                    <a:pt x="43" y="3"/>
                    <a:pt x="52" y="22"/>
                  </a:cubicBezTo>
                  <a:cubicBezTo>
                    <a:pt x="49" y="23"/>
                    <a:pt x="49" y="23"/>
                    <a:pt x="49" y="23"/>
                  </a:cubicBezTo>
                  <a:cubicBezTo>
                    <a:pt x="42" y="10"/>
                    <a:pt x="13" y="8"/>
                    <a:pt x="2" y="22"/>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23" name="Freeform 42"/>
            <p:cNvSpPr/>
            <p:nvPr/>
          </p:nvSpPr>
          <p:spPr bwMode="auto">
            <a:xfrm>
              <a:off x="1781175" y="1047751"/>
              <a:ext cx="198437" cy="85725"/>
            </a:xfrm>
            <a:custGeom>
              <a:avLst/>
              <a:gdLst>
                <a:gd name="T0" fmla="*/ 0 w 53"/>
                <a:gd name="T1" fmla="*/ 19 h 23"/>
                <a:gd name="T2" fmla="*/ 53 w 53"/>
                <a:gd name="T3" fmla="*/ 21 h 23"/>
                <a:gd name="T4" fmla="*/ 49 w 53"/>
                <a:gd name="T5" fmla="*/ 23 h 23"/>
                <a:gd name="T6" fmla="*/ 3 w 53"/>
                <a:gd name="T7" fmla="*/ 21 h 23"/>
                <a:gd name="T8" fmla="*/ 0 w 53"/>
                <a:gd name="T9" fmla="*/ 19 h 23"/>
              </a:gdLst>
              <a:ahLst/>
              <a:cxnLst>
                <a:cxn ang="0">
                  <a:pos x="T0" y="T1"/>
                </a:cxn>
                <a:cxn ang="0">
                  <a:pos x="T2" y="T3"/>
                </a:cxn>
                <a:cxn ang="0">
                  <a:pos x="T4" y="T5"/>
                </a:cxn>
                <a:cxn ang="0">
                  <a:pos x="T6" y="T7"/>
                </a:cxn>
                <a:cxn ang="0">
                  <a:pos x="T8" y="T9"/>
                </a:cxn>
              </a:cxnLst>
              <a:rect l="0" t="0" r="r" b="b"/>
              <a:pathLst>
                <a:path w="53" h="23">
                  <a:moveTo>
                    <a:pt x="0" y="19"/>
                  </a:moveTo>
                  <a:cubicBezTo>
                    <a:pt x="11" y="0"/>
                    <a:pt x="43" y="2"/>
                    <a:pt x="53" y="21"/>
                  </a:cubicBezTo>
                  <a:cubicBezTo>
                    <a:pt x="49" y="23"/>
                    <a:pt x="49" y="23"/>
                    <a:pt x="49" y="23"/>
                  </a:cubicBezTo>
                  <a:cubicBezTo>
                    <a:pt x="42" y="9"/>
                    <a:pt x="14" y="7"/>
                    <a:pt x="3" y="21"/>
                  </a:cubicBezTo>
                  <a:lnTo>
                    <a:pt x="0" y="19"/>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24" name="Freeform 43"/>
            <p:cNvSpPr/>
            <p:nvPr/>
          </p:nvSpPr>
          <p:spPr bwMode="auto">
            <a:xfrm>
              <a:off x="1054100" y="1890713"/>
              <a:ext cx="387350" cy="428625"/>
            </a:xfrm>
            <a:custGeom>
              <a:avLst/>
              <a:gdLst>
                <a:gd name="T0" fmla="*/ 95 w 103"/>
                <a:gd name="T1" fmla="*/ 0 h 114"/>
                <a:gd name="T2" fmla="*/ 7 w 103"/>
                <a:gd name="T3" fmla="*/ 114 h 114"/>
                <a:gd name="T4" fmla="*/ 48 w 103"/>
                <a:gd name="T5" fmla="*/ 113 h 114"/>
                <a:gd name="T6" fmla="*/ 92 w 103"/>
                <a:gd name="T7" fmla="*/ 36 h 114"/>
                <a:gd name="T8" fmla="*/ 95 w 103"/>
                <a:gd name="T9" fmla="*/ 0 h 114"/>
              </a:gdLst>
              <a:ahLst/>
              <a:cxnLst>
                <a:cxn ang="0">
                  <a:pos x="T0" y="T1"/>
                </a:cxn>
                <a:cxn ang="0">
                  <a:pos x="T2" y="T3"/>
                </a:cxn>
                <a:cxn ang="0">
                  <a:pos x="T4" y="T5"/>
                </a:cxn>
                <a:cxn ang="0">
                  <a:pos x="T6" y="T7"/>
                </a:cxn>
                <a:cxn ang="0">
                  <a:pos x="T8" y="T9"/>
                </a:cxn>
              </a:cxnLst>
              <a:rect l="0" t="0" r="r" b="b"/>
              <a:pathLst>
                <a:path w="103" h="114">
                  <a:moveTo>
                    <a:pt x="95" y="0"/>
                  </a:moveTo>
                  <a:cubicBezTo>
                    <a:pt x="42" y="6"/>
                    <a:pt x="0" y="57"/>
                    <a:pt x="7" y="114"/>
                  </a:cubicBezTo>
                  <a:cubicBezTo>
                    <a:pt x="48" y="113"/>
                    <a:pt x="48" y="113"/>
                    <a:pt x="48" y="113"/>
                  </a:cubicBezTo>
                  <a:cubicBezTo>
                    <a:pt x="46" y="82"/>
                    <a:pt x="67" y="44"/>
                    <a:pt x="92" y="36"/>
                  </a:cubicBezTo>
                  <a:cubicBezTo>
                    <a:pt x="103" y="24"/>
                    <a:pt x="100" y="12"/>
                    <a:pt x="9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25" name="Freeform 44"/>
            <p:cNvSpPr/>
            <p:nvPr/>
          </p:nvSpPr>
          <p:spPr bwMode="auto">
            <a:xfrm>
              <a:off x="971550" y="2568576"/>
              <a:ext cx="436562" cy="379413"/>
            </a:xfrm>
            <a:custGeom>
              <a:avLst/>
              <a:gdLst>
                <a:gd name="T0" fmla="*/ 98 w 116"/>
                <a:gd name="T1" fmla="*/ 0 h 101"/>
                <a:gd name="T2" fmla="*/ 13 w 116"/>
                <a:gd name="T3" fmla="*/ 4 h 101"/>
                <a:gd name="T4" fmla="*/ 0 w 116"/>
                <a:gd name="T5" fmla="*/ 18 h 101"/>
                <a:gd name="T6" fmla="*/ 3 w 116"/>
                <a:gd name="T7" fmla="*/ 88 h 101"/>
                <a:gd name="T8" fmla="*/ 17 w 116"/>
                <a:gd name="T9" fmla="*/ 101 h 101"/>
                <a:gd name="T10" fmla="*/ 103 w 116"/>
                <a:gd name="T11" fmla="*/ 97 h 101"/>
                <a:gd name="T12" fmla="*/ 115 w 116"/>
                <a:gd name="T13" fmla="*/ 83 h 101"/>
                <a:gd name="T14" fmla="*/ 112 w 116"/>
                <a:gd name="T15" fmla="*/ 13 h 101"/>
                <a:gd name="T16" fmla="*/ 98 w 116"/>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1">
                  <a:moveTo>
                    <a:pt x="98" y="0"/>
                  </a:moveTo>
                  <a:cubicBezTo>
                    <a:pt x="13" y="4"/>
                    <a:pt x="13" y="4"/>
                    <a:pt x="13" y="4"/>
                  </a:cubicBezTo>
                  <a:cubicBezTo>
                    <a:pt x="5" y="4"/>
                    <a:pt x="0" y="10"/>
                    <a:pt x="0" y="18"/>
                  </a:cubicBezTo>
                  <a:cubicBezTo>
                    <a:pt x="3" y="88"/>
                    <a:pt x="3" y="88"/>
                    <a:pt x="3" y="88"/>
                  </a:cubicBezTo>
                  <a:cubicBezTo>
                    <a:pt x="3" y="95"/>
                    <a:pt x="10" y="101"/>
                    <a:pt x="17" y="101"/>
                  </a:cubicBezTo>
                  <a:cubicBezTo>
                    <a:pt x="103" y="97"/>
                    <a:pt x="103" y="97"/>
                    <a:pt x="103" y="97"/>
                  </a:cubicBezTo>
                  <a:cubicBezTo>
                    <a:pt x="110" y="97"/>
                    <a:pt x="116" y="90"/>
                    <a:pt x="115" y="83"/>
                  </a:cubicBezTo>
                  <a:cubicBezTo>
                    <a:pt x="112" y="13"/>
                    <a:pt x="112" y="13"/>
                    <a:pt x="112" y="13"/>
                  </a:cubicBezTo>
                  <a:cubicBezTo>
                    <a:pt x="112" y="5"/>
                    <a:pt x="106" y="0"/>
                    <a:pt x="98" y="0"/>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26" name="Freeform 45"/>
            <p:cNvSpPr/>
            <p:nvPr/>
          </p:nvSpPr>
          <p:spPr bwMode="auto">
            <a:xfrm>
              <a:off x="1065213" y="2560638"/>
              <a:ext cx="60325" cy="38100"/>
            </a:xfrm>
            <a:custGeom>
              <a:avLst/>
              <a:gdLst>
                <a:gd name="T0" fmla="*/ 0 w 38"/>
                <a:gd name="T1" fmla="*/ 2 h 24"/>
                <a:gd name="T2" fmla="*/ 38 w 38"/>
                <a:gd name="T3" fmla="*/ 0 h 24"/>
                <a:gd name="T4" fmla="*/ 38 w 38"/>
                <a:gd name="T5" fmla="*/ 21 h 24"/>
                <a:gd name="T6" fmla="*/ 0 w 38"/>
                <a:gd name="T7" fmla="*/ 24 h 24"/>
                <a:gd name="T8" fmla="*/ 0 w 38"/>
                <a:gd name="T9" fmla="*/ 2 h 24"/>
              </a:gdLst>
              <a:ahLst/>
              <a:cxnLst>
                <a:cxn ang="0">
                  <a:pos x="T0" y="T1"/>
                </a:cxn>
                <a:cxn ang="0">
                  <a:pos x="T2" y="T3"/>
                </a:cxn>
                <a:cxn ang="0">
                  <a:pos x="T4" y="T5"/>
                </a:cxn>
                <a:cxn ang="0">
                  <a:pos x="T6" y="T7"/>
                </a:cxn>
                <a:cxn ang="0">
                  <a:pos x="T8" y="T9"/>
                </a:cxn>
              </a:cxnLst>
              <a:rect l="0" t="0" r="r" b="b"/>
              <a:pathLst>
                <a:path w="38" h="24">
                  <a:moveTo>
                    <a:pt x="0" y="2"/>
                  </a:moveTo>
                  <a:lnTo>
                    <a:pt x="38" y="0"/>
                  </a:lnTo>
                  <a:lnTo>
                    <a:pt x="38" y="21"/>
                  </a:lnTo>
                  <a:lnTo>
                    <a:pt x="0" y="24"/>
                  </a:lnTo>
                  <a:lnTo>
                    <a:pt x="0" y="2"/>
                  </a:lnTo>
                  <a:close/>
                </a:path>
              </a:pathLst>
            </a:custGeom>
            <a:solidFill>
              <a:srgbClr val="000000"/>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27" name="Freeform 46"/>
            <p:cNvSpPr/>
            <p:nvPr/>
          </p:nvSpPr>
          <p:spPr bwMode="auto">
            <a:xfrm>
              <a:off x="1254125" y="2544763"/>
              <a:ext cx="60325" cy="38100"/>
            </a:xfrm>
            <a:custGeom>
              <a:avLst/>
              <a:gdLst>
                <a:gd name="T0" fmla="*/ 0 w 38"/>
                <a:gd name="T1" fmla="*/ 3 h 24"/>
                <a:gd name="T2" fmla="*/ 38 w 38"/>
                <a:gd name="T3" fmla="*/ 0 h 24"/>
                <a:gd name="T4" fmla="*/ 38 w 38"/>
                <a:gd name="T5" fmla="*/ 22 h 24"/>
                <a:gd name="T6" fmla="*/ 2 w 38"/>
                <a:gd name="T7" fmla="*/ 24 h 24"/>
                <a:gd name="T8" fmla="*/ 0 w 38"/>
                <a:gd name="T9" fmla="*/ 3 h 24"/>
              </a:gdLst>
              <a:ahLst/>
              <a:cxnLst>
                <a:cxn ang="0">
                  <a:pos x="T0" y="T1"/>
                </a:cxn>
                <a:cxn ang="0">
                  <a:pos x="T2" y="T3"/>
                </a:cxn>
                <a:cxn ang="0">
                  <a:pos x="T4" y="T5"/>
                </a:cxn>
                <a:cxn ang="0">
                  <a:pos x="T6" y="T7"/>
                </a:cxn>
                <a:cxn ang="0">
                  <a:pos x="T8" y="T9"/>
                </a:cxn>
              </a:cxnLst>
              <a:rect l="0" t="0" r="r" b="b"/>
              <a:pathLst>
                <a:path w="38" h="24">
                  <a:moveTo>
                    <a:pt x="0" y="3"/>
                  </a:moveTo>
                  <a:lnTo>
                    <a:pt x="38" y="0"/>
                  </a:lnTo>
                  <a:lnTo>
                    <a:pt x="38" y="22"/>
                  </a:lnTo>
                  <a:lnTo>
                    <a:pt x="2" y="24"/>
                  </a:lnTo>
                  <a:lnTo>
                    <a:pt x="0" y="3"/>
                  </a:lnTo>
                  <a:close/>
                </a:path>
              </a:pathLst>
            </a:custGeom>
            <a:solidFill>
              <a:srgbClr val="000000"/>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28" name="Freeform 47"/>
            <p:cNvSpPr/>
            <p:nvPr/>
          </p:nvSpPr>
          <p:spPr bwMode="auto">
            <a:xfrm>
              <a:off x="1016000" y="2643188"/>
              <a:ext cx="106362" cy="263525"/>
            </a:xfrm>
            <a:custGeom>
              <a:avLst/>
              <a:gdLst>
                <a:gd name="T0" fmla="*/ 1 w 28"/>
                <a:gd name="T1" fmla="*/ 0 h 70"/>
                <a:gd name="T2" fmla="*/ 3 w 28"/>
                <a:gd name="T3" fmla="*/ 65 h 70"/>
                <a:gd name="T4" fmla="*/ 28 w 28"/>
                <a:gd name="T5" fmla="*/ 67 h 70"/>
                <a:gd name="T6" fmla="*/ 13 w 28"/>
                <a:gd name="T7" fmla="*/ 50 h 70"/>
                <a:gd name="T8" fmla="*/ 1 w 28"/>
                <a:gd name="T9" fmla="*/ 0 h 70"/>
              </a:gdLst>
              <a:ahLst/>
              <a:cxnLst>
                <a:cxn ang="0">
                  <a:pos x="T0" y="T1"/>
                </a:cxn>
                <a:cxn ang="0">
                  <a:pos x="T2" y="T3"/>
                </a:cxn>
                <a:cxn ang="0">
                  <a:pos x="T4" y="T5"/>
                </a:cxn>
                <a:cxn ang="0">
                  <a:pos x="T6" y="T7"/>
                </a:cxn>
                <a:cxn ang="0">
                  <a:pos x="T8" y="T9"/>
                </a:cxn>
              </a:cxnLst>
              <a:rect l="0" t="0" r="r" b="b"/>
              <a:pathLst>
                <a:path w="28" h="70">
                  <a:moveTo>
                    <a:pt x="1" y="0"/>
                  </a:moveTo>
                  <a:cubicBezTo>
                    <a:pt x="1" y="0"/>
                    <a:pt x="0" y="61"/>
                    <a:pt x="3" y="65"/>
                  </a:cubicBezTo>
                  <a:cubicBezTo>
                    <a:pt x="7" y="70"/>
                    <a:pt x="28" y="67"/>
                    <a:pt x="28" y="67"/>
                  </a:cubicBezTo>
                  <a:cubicBezTo>
                    <a:pt x="28" y="67"/>
                    <a:pt x="16" y="60"/>
                    <a:pt x="13" y="50"/>
                  </a:cubicBezTo>
                  <a:cubicBezTo>
                    <a:pt x="9" y="40"/>
                    <a:pt x="1" y="0"/>
                    <a:pt x="1" y="0"/>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29" name="Freeform 48"/>
            <p:cNvSpPr/>
            <p:nvPr/>
          </p:nvSpPr>
          <p:spPr bwMode="auto">
            <a:xfrm>
              <a:off x="1660525" y="2571751"/>
              <a:ext cx="184150" cy="428625"/>
            </a:xfrm>
            <a:custGeom>
              <a:avLst/>
              <a:gdLst>
                <a:gd name="T0" fmla="*/ 46 w 49"/>
                <a:gd name="T1" fmla="*/ 5 h 114"/>
                <a:gd name="T2" fmla="*/ 26 w 49"/>
                <a:gd name="T3" fmla="*/ 114 h 114"/>
                <a:gd name="T4" fmla="*/ 0 w 49"/>
                <a:gd name="T5" fmla="*/ 114 h 114"/>
                <a:gd name="T6" fmla="*/ 4 w 49"/>
                <a:gd name="T7" fmla="*/ 0 h 114"/>
                <a:gd name="T8" fmla="*/ 46 w 49"/>
                <a:gd name="T9" fmla="*/ 5 h 114"/>
              </a:gdLst>
              <a:ahLst/>
              <a:cxnLst>
                <a:cxn ang="0">
                  <a:pos x="T0" y="T1"/>
                </a:cxn>
                <a:cxn ang="0">
                  <a:pos x="T2" y="T3"/>
                </a:cxn>
                <a:cxn ang="0">
                  <a:pos x="T4" y="T5"/>
                </a:cxn>
                <a:cxn ang="0">
                  <a:pos x="T6" y="T7"/>
                </a:cxn>
                <a:cxn ang="0">
                  <a:pos x="T8" y="T9"/>
                </a:cxn>
              </a:cxnLst>
              <a:rect l="0" t="0" r="r" b="b"/>
              <a:pathLst>
                <a:path w="49" h="114">
                  <a:moveTo>
                    <a:pt x="46" y="5"/>
                  </a:moveTo>
                  <a:cubicBezTo>
                    <a:pt x="47" y="45"/>
                    <a:pt x="49" y="88"/>
                    <a:pt x="26" y="114"/>
                  </a:cubicBezTo>
                  <a:cubicBezTo>
                    <a:pt x="17" y="114"/>
                    <a:pt x="8" y="114"/>
                    <a:pt x="0" y="114"/>
                  </a:cubicBezTo>
                  <a:cubicBezTo>
                    <a:pt x="21" y="79"/>
                    <a:pt x="15" y="41"/>
                    <a:pt x="4" y="0"/>
                  </a:cubicBezTo>
                  <a:cubicBezTo>
                    <a:pt x="18" y="2"/>
                    <a:pt x="32" y="3"/>
                    <a:pt x="46"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30" name="Freeform 49"/>
            <p:cNvSpPr/>
            <p:nvPr/>
          </p:nvSpPr>
          <p:spPr bwMode="auto">
            <a:xfrm>
              <a:off x="1878013" y="1473201"/>
              <a:ext cx="76200" cy="82550"/>
            </a:xfrm>
            <a:custGeom>
              <a:avLst/>
              <a:gdLst>
                <a:gd name="T0" fmla="*/ 20 w 20"/>
                <a:gd name="T1" fmla="*/ 21 h 22"/>
                <a:gd name="T2" fmla="*/ 0 w 20"/>
                <a:gd name="T3" fmla="*/ 1 h 22"/>
                <a:gd name="T4" fmla="*/ 0 w 20"/>
                <a:gd name="T5" fmla="*/ 5 h 22"/>
                <a:gd name="T6" fmla="*/ 16 w 20"/>
                <a:gd name="T7" fmla="*/ 22 h 22"/>
                <a:gd name="T8" fmla="*/ 20 w 20"/>
                <a:gd name="T9" fmla="*/ 21 h 22"/>
              </a:gdLst>
              <a:ahLst/>
              <a:cxnLst>
                <a:cxn ang="0">
                  <a:pos x="T0" y="T1"/>
                </a:cxn>
                <a:cxn ang="0">
                  <a:pos x="T2" y="T3"/>
                </a:cxn>
                <a:cxn ang="0">
                  <a:pos x="T4" y="T5"/>
                </a:cxn>
                <a:cxn ang="0">
                  <a:pos x="T6" y="T7"/>
                </a:cxn>
                <a:cxn ang="0">
                  <a:pos x="T8" y="T9"/>
                </a:cxn>
              </a:cxnLst>
              <a:rect l="0" t="0" r="r" b="b"/>
              <a:pathLst>
                <a:path w="20" h="22">
                  <a:moveTo>
                    <a:pt x="20" y="21"/>
                  </a:moveTo>
                  <a:cubicBezTo>
                    <a:pt x="19" y="10"/>
                    <a:pt x="12" y="0"/>
                    <a:pt x="0" y="1"/>
                  </a:cubicBezTo>
                  <a:cubicBezTo>
                    <a:pt x="0" y="5"/>
                    <a:pt x="0" y="5"/>
                    <a:pt x="0" y="5"/>
                  </a:cubicBezTo>
                  <a:cubicBezTo>
                    <a:pt x="9" y="8"/>
                    <a:pt x="13" y="13"/>
                    <a:pt x="16" y="22"/>
                  </a:cubicBezTo>
                  <a:lnTo>
                    <a:pt x="20" y="21"/>
                  </a:ln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31" name="Freeform 50"/>
            <p:cNvSpPr>
              <a:spLocks noEditPoints="1"/>
            </p:cNvSpPr>
            <p:nvPr/>
          </p:nvSpPr>
          <p:spPr bwMode="auto">
            <a:xfrm>
              <a:off x="1400175" y="1160463"/>
              <a:ext cx="565150" cy="228600"/>
            </a:xfrm>
            <a:custGeom>
              <a:avLst/>
              <a:gdLst>
                <a:gd name="T0" fmla="*/ 146 w 150"/>
                <a:gd name="T1" fmla="*/ 61 h 61"/>
                <a:gd name="T2" fmla="*/ 96 w 150"/>
                <a:gd name="T3" fmla="*/ 53 h 61"/>
                <a:gd name="T4" fmla="*/ 112 w 150"/>
                <a:gd name="T5" fmla="*/ 10 h 61"/>
                <a:gd name="T6" fmla="*/ 147 w 150"/>
                <a:gd name="T7" fmla="*/ 25 h 61"/>
                <a:gd name="T8" fmla="*/ 146 w 150"/>
                <a:gd name="T9" fmla="*/ 61 h 61"/>
                <a:gd name="T10" fmla="*/ 1 w 150"/>
                <a:gd name="T11" fmla="*/ 52 h 61"/>
                <a:gd name="T12" fmla="*/ 51 w 150"/>
                <a:gd name="T13" fmla="*/ 50 h 61"/>
                <a:gd name="T14" fmla="*/ 41 w 150"/>
                <a:gd name="T15" fmla="*/ 6 h 61"/>
                <a:gd name="T16" fmla="*/ 5 w 150"/>
                <a:gd name="T17" fmla="*/ 15 h 61"/>
                <a:gd name="T18" fmla="*/ 1 w 150"/>
                <a:gd name="T19"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61">
                  <a:moveTo>
                    <a:pt x="146" y="61"/>
                  </a:moveTo>
                  <a:cubicBezTo>
                    <a:pt x="96" y="53"/>
                    <a:pt x="96" y="53"/>
                    <a:pt x="96" y="53"/>
                  </a:cubicBezTo>
                  <a:cubicBezTo>
                    <a:pt x="96" y="53"/>
                    <a:pt x="100" y="14"/>
                    <a:pt x="112" y="10"/>
                  </a:cubicBezTo>
                  <a:cubicBezTo>
                    <a:pt x="123" y="6"/>
                    <a:pt x="144" y="13"/>
                    <a:pt x="147" y="25"/>
                  </a:cubicBezTo>
                  <a:cubicBezTo>
                    <a:pt x="150" y="36"/>
                    <a:pt x="146" y="61"/>
                    <a:pt x="146" y="61"/>
                  </a:cubicBezTo>
                  <a:close/>
                  <a:moveTo>
                    <a:pt x="1" y="52"/>
                  </a:moveTo>
                  <a:cubicBezTo>
                    <a:pt x="51" y="50"/>
                    <a:pt x="51" y="50"/>
                    <a:pt x="51" y="50"/>
                  </a:cubicBezTo>
                  <a:cubicBezTo>
                    <a:pt x="51" y="50"/>
                    <a:pt x="52" y="11"/>
                    <a:pt x="41" y="6"/>
                  </a:cubicBezTo>
                  <a:cubicBezTo>
                    <a:pt x="30" y="0"/>
                    <a:pt x="9" y="4"/>
                    <a:pt x="5" y="15"/>
                  </a:cubicBezTo>
                  <a:cubicBezTo>
                    <a:pt x="0" y="26"/>
                    <a:pt x="1" y="52"/>
                    <a:pt x="1"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32" name="Freeform 51"/>
            <p:cNvSpPr>
              <a:spLocks noEditPoints="1"/>
            </p:cNvSpPr>
            <p:nvPr/>
          </p:nvSpPr>
          <p:spPr bwMode="auto">
            <a:xfrm>
              <a:off x="1438275" y="1216026"/>
              <a:ext cx="488950" cy="166688"/>
            </a:xfrm>
            <a:custGeom>
              <a:avLst/>
              <a:gdLst>
                <a:gd name="T0" fmla="*/ 123 w 130"/>
                <a:gd name="T1" fmla="*/ 44 h 44"/>
                <a:gd name="T2" fmla="*/ 100 w 130"/>
                <a:gd name="T3" fmla="*/ 40 h 44"/>
                <a:gd name="T4" fmla="*/ 98 w 130"/>
                <a:gd name="T5" fmla="*/ 27 h 44"/>
                <a:gd name="T6" fmla="*/ 115 w 130"/>
                <a:gd name="T7" fmla="*/ 7 h 44"/>
                <a:gd name="T8" fmla="*/ 129 w 130"/>
                <a:gd name="T9" fmla="*/ 29 h 44"/>
                <a:gd name="T10" fmla="*/ 123 w 130"/>
                <a:gd name="T11" fmla="*/ 44 h 44"/>
                <a:gd name="T12" fmla="*/ 18 w 130"/>
                <a:gd name="T13" fmla="*/ 1 h 44"/>
                <a:gd name="T14" fmla="*/ 32 w 130"/>
                <a:gd name="T15" fmla="*/ 23 h 44"/>
                <a:gd name="T16" fmla="*/ 27 w 130"/>
                <a:gd name="T17" fmla="*/ 36 h 44"/>
                <a:gd name="T18" fmla="*/ 5 w 130"/>
                <a:gd name="T19" fmla="*/ 36 h 44"/>
                <a:gd name="T20" fmla="*/ 0 w 130"/>
                <a:gd name="T21" fmla="*/ 21 h 44"/>
                <a:gd name="T22" fmla="*/ 18 w 130"/>
                <a:gd name="T23"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44">
                  <a:moveTo>
                    <a:pt x="123" y="44"/>
                  </a:moveTo>
                  <a:cubicBezTo>
                    <a:pt x="100" y="40"/>
                    <a:pt x="100" y="40"/>
                    <a:pt x="100" y="40"/>
                  </a:cubicBezTo>
                  <a:cubicBezTo>
                    <a:pt x="98" y="37"/>
                    <a:pt x="97" y="32"/>
                    <a:pt x="98" y="27"/>
                  </a:cubicBezTo>
                  <a:cubicBezTo>
                    <a:pt x="98" y="15"/>
                    <a:pt x="106" y="7"/>
                    <a:pt x="115" y="7"/>
                  </a:cubicBezTo>
                  <a:cubicBezTo>
                    <a:pt x="123" y="8"/>
                    <a:pt x="130" y="18"/>
                    <a:pt x="129" y="29"/>
                  </a:cubicBezTo>
                  <a:cubicBezTo>
                    <a:pt x="129" y="35"/>
                    <a:pt x="126" y="41"/>
                    <a:pt x="123" y="44"/>
                  </a:cubicBezTo>
                  <a:close/>
                  <a:moveTo>
                    <a:pt x="18" y="1"/>
                  </a:moveTo>
                  <a:cubicBezTo>
                    <a:pt x="26" y="1"/>
                    <a:pt x="33" y="11"/>
                    <a:pt x="32" y="23"/>
                  </a:cubicBezTo>
                  <a:cubicBezTo>
                    <a:pt x="32" y="28"/>
                    <a:pt x="30" y="32"/>
                    <a:pt x="27" y="36"/>
                  </a:cubicBezTo>
                  <a:cubicBezTo>
                    <a:pt x="5" y="36"/>
                    <a:pt x="5" y="36"/>
                    <a:pt x="5" y="36"/>
                  </a:cubicBezTo>
                  <a:cubicBezTo>
                    <a:pt x="2" y="32"/>
                    <a:pt x="0" y="27"/>
                    <a:pt x="0" y="21"/>
                  </a:cubicBezTo>
                  <a:cubicBezTo>
                    <a:pt x="1" y="9"/>
                    <a:pt x="9" y="0"/>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33" name="Freeform 52"/>
            <p:cNvSpPr/>
            <p:nvPr/>
          </p:nvSpPr>
          <p:spPr bwMode="auto">
            <a:xfrm>
              <a:off x="1422400" y="1250951"/>
              <a:ext cx="68262" cy="36513"/>
            </a:xfrm>
            <a:custGeom>
              <a:avLst/>
              <a:gdLst>
                <a:gd name="T0" fmla="*/ 0 w 18"/>
                <a:gd name="T1" fmla="*/ 2 h 10"/>
                <a:gd name="T2" fmla="*/ 18 w 18"/>
                <a:gd name="T3" fmla="*/ 3 h 10"/>
                <a:gd name="T4" fmla="*/ 17 w 18"/>
                <a:gd name="T5" fmla="*/ 10 h 10"/>
                <a:gd name="T6" fmla="*/ 0 w 18"/>
                <a:gd name="T7" fmla="*/ 9 h 10"/>
                <a:gd name="T8" fmla="*/ 0 w 18"/>
                <a:gd name="T9" fmla="*/ 2 h 10"/>
              </a:gdLst>
              <a:ahLst/>
              <a:cxnLst>
                <a:cxn ang="0">
                  <a:pos x="T0" y="T1"/>
                </a:cxn>
                <a:cxn ang="0">
                  <a:pos x="T2" y="T3"/>
                </a:cxn>
                <a:cxn ang="0">
                  <a:pos x="T4" y="T5"/>
                </a:cxn>
                <a:cxn ang="0">
                  <a:pos x="T6" y="T7"/>
                </a:cxn>
                <a:cxn ang="0">
                  <a:pos x="T8" y="T9"/>
                </a:cxn>
              </a:cxnLst>
              <a:rect l="0" t="0" r="r" b="b"/>
              <a:pathLst>
                <a:path w="18" h="10">
                  <a:moveTo>
                    <a:pt x="0" y="2"/>
                  </a:moveTo>
                  <a:cubicBezTo>
                    <a:pt x="7" y="1"/>
                    <a:pt x="13" y="0"/>
                    <a:pt x="18" y="3"/>
                  </a:cubicBezTo>
                  <a:cubicBezTo>
                    <a:pt x="18" y="5"/>
                    <a:pt x="17" y="8"/>
                    <a:pt x="17" y="10"/>
                  </a:cubicBezTo>
                  <a:cubicBezTo>
                    <a:pt x="10" y="8"/>
                    <a:pt x="4" y="8"/>
                    <a:pt x="0" y="9"/>
                  </a:cubicBezTo>
                  <a:cubicBezTo>
                    <a:pt x="0" y="7"/>
                    <a:pt x="0" y="4"/>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34" name="Freeform 53"/>
            <p:cNvSpPr/>
            <p:nvPr/>
          </p:nvSpPr>
          <p:spPr bwMode="auto">
            <a:xfrm>
              <a:off x="1784350" y="1281113"/>
              <a:ext cx="68262" cy="36513"/>
            </a:xfrm>
            <a:custGeom>
              <a:avLst/>
              <a:gdLst>
                <a:gd name="T0" fmla="*/ 0 w 18"/>
                <a:gd name="T1" fmla="*/ 1 h 10"/>
                <a:gd name="T2" fmla="*/ 18 w 18"/>
                <a:gd name="T3" fmla="*/ 2 h 10"/>
                <a:gd name="T4" fmla="*/ 17 w 18"/>
                <a:gd name="T5" fmla="*/ 10 h 10"/>
                <a:gd name="T6" fmla="*/ 0 w 18"/>
                <a:gd name="T7" fmla="*/ 9 h 10"/>
                <a:gd name="T8" fmla="*/ 0 w 18"/>
                <a:gd name="T9" fmla="*/ 1 h 10"/>
              </a:gdLst>
              <a:ahLst/>
              <a:cxnLst>
                <a:cxn ang="0">
                  <a:pos x="T0" y="T1"/>
                </a:cxn>
                <a:cxn ang="0">
                  <a:pos x="T2" y="T3"/>
                </a:cxn>
                <a:cxn ang="0">
                  <a:pos x="T4" y="T5"/>
                </a:cxn>
                <a:cxn ang="0">
                  <a:pos x="T6" y="T7"/>
                </a:cxn>
                <a:cxn ang="0">
                  <a:pos x="T8" y="T9"/>
                </a:cxn>
              </a:cxnLst>
              <a:rect l="0" t="0" r="r" b="b"/>
              <a:pathLst>
                <a:path w="18" h="10">
                  <a:moveTo>
                    <a:pt x="0" y="1"/>
                  </a:moveTo>
                  <a:cubicBezTo>
                    <a:pt x="7" y="0"/>
                    <a:pt x="13" y="0"/>
                    <a:pt x="18" y="2"/>
                  </a:cubicBezTo>
                  <a:cubicBezTo>
                    <a:pt x="18" y="5"/>
                    <a:pt x="17" y="7"/>
                    <a:pt x="17" y="10"/>
                  </a:cubicBezTo>
                  <a:cubicBezTo>
                    <a:pt x="10" y="7"/>
                    <a:pt x="4" y="7"/>
                    <a:pt x="0" y="9"/>
                  </a:cubicBezTo>
                  <a:cubicBezTo>
                    <a:pt x="0" y="6"/>
                    <a:pt x="0" y="4"/>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35" name="Freeform 54"/>
            <p:cNvSpPr/>
            <p:nvPr/>
          </p:nvSpPr>
          <p:spPr bwMode="auto">
            <a:xfrm>
              <a:off x="2552700" y="1608138"/>
              <a:ext cx="233362" cy="180975"/>
            </a:xfrm>
            <a:custGeom>
              <a:avLst/>
              <a:gdLst>
                <a:gd name="T0" fmla="*/ 13 w 62"/>
                <a:gd name="T1" fmla="*/ 2 h 48"/>
                <a:gd name="T2" fmla="*/ 5 w 62"/>
                <a:gd name="T3" fmla="*/ 19 h 48"/>
                <a:gd name="T4" fmla="*/ 10 w 62"/>
                <a:gd name="T5" fmla="*/ 23 h 48"/>
                <a:gd name="T6" fmla="*/ 19 w 62"/>
                <a:gd name="T7" fmla="*/ 26 h 48"/>
                <a:gd name="T8" fmla="*/ 21 w 62"/>
                <a:gd name="T9" fmla="*/ 25 h 48"/>
                <a:gd name="T10" fmla="*/ 29 w 62"/>
                <a:gd name="T11" fmla="*/ 12 h 48"/>
                <a:gd name="T12" fmla="*/ 31 w 62"/>
                <a:gd name="T13" fmla="*/ 13 h 48"/>
                <a:gd name="T14" fmla="*/ 23 w 62"/>
                <a:gd name="T15" fmla="*/ 27 h 48"/>
                <a:gd name="T16" fmla="*/ 23 w 62"/>
                <a:gd name="T17" fmla="*/ 29 h 48"/>
                <a:gd name="T18" fmla="*/ 28 w 62"/>
                <a:gd name="T19" fmla="*/ 32 h 48"/>
                <a:gd name="T20" fmla="*/ 33 w 62"/>
                <a:gd name="T21" fmla="*/ 34 h 48"/>
                <a:gd name="T22" fmla="*/ 47 w 62"/>
                <a:gd name="T23" fmla="*/ 22 h 48"/>
                <a:gd name="T24" fmla="*/ 48 w 62"/>
                <a:gd name="T25" fmla="*/ 23 h 48"/>
                <a:gd name="T26" fmla="*/ 38 w 62"/>
                <a:gd name="T27" fmla="*/ 37 h 48"/>
                <a:gd name="T28" fmla="*/ 41 w 62"/>
                <a:gd name="T29" fmla="*/ 41 h 48"/>
                <a:gd name="T30" fmla="*/ 47 w 62"/>
                <a:gd name="T31" fmla="*/ 44 h 48"/>
                <a:gd name="T32" fmla="*/ 62 w 62"/>
                <a:gd name="T33" fmla="*/ 37 h 48"/>
                <a:gd name="T34" fmla="*/ 62 w 62"/>
                <a:gd name="T35" fmla="*/ 37 h 48"/>
                <a:gd name="T36" fmla="*/ 47 w 62"/>
                <a:gd name="T37" fmla="*/ 47 h 48"/>
                <a:gd name="T38" fmla="*/ 39 w 62"/>
                <a:gd name="T39" fmla="*/ 44 h 48"/>
                <a:gd name="T40" fmla="*/ 34 w 62"/>
                <a:gd name="T41" fmla="*/ 38 h 48"/>
                <a:gd name="T42" fmla="*/ 34 w 62"/>
                <a:gd name="T43" fmla="*/ 37 h 48"/>
                <a:gd name="T44" fmla="*/ 33 w 62"/>
                <a:gd name="T45" fmla="*/ 37 h 48"/>
                <a:gd name="T46" fmla="*/ 26 w 62"/>
                <a:gd name="T47" fmla="*/ 36 h 48"/>
                <a:gd name="T48" fmla="*/ 20 w 62"/>
                <a:gd name="T49" fmla="*/ 31 h 48"/>
                <a:gd name="T50" fmla="*/ 19 w 62"/>
                <a:gd name="T51" fmla="*/ 30 h 48"/>
                <a:gd name="T52" fmla="*/ 9 w 62"/>
                <a:gd name="T53" fmla="*/ 26 h 48"/>
                <a:gd name="T54" fmla="*/ 2 w 62"/>
                <a:gd name="T55" fmla="*/ 20 h 48"/>
                <a:gd name="T56" fmla="*/ 11 w 62"/>
                <a:gd name="T57" fmla="*/ 0 h 48"/>
                <a:gd name="T58" fmla="*/ 13 w 62"/>
                <a:gd name="T59"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48">
                  <a:moveTo>
                    <a:pt x="13" y="2"/>
                  </a:moveTo>
                  <a:cubicBezTo>
                    <a:pt x="13" y="2"/>
                    <a:pt x="4" y="15"/>
                    <a:pt x="5" y="19"/>
                  </a:cubicBezTo>
                  <a:cubicBezTo>
                    <a:pt x="5" y="20"/>
                    <a:pt x="8" y="22"/>
                    <a:pt x="10" y="23"/>
                  </a:cubicBezTo>
                  <a:cubicBezTo>
                    <a:pt x="14" y="25"/>
                    <a:pt x="18" y="26"/>
                    <a:pt x="19" y="26"/>
                  </a:cubicBezTo>
                  <a:cubicBezTo>
                    <a:pt x="20" y="26"/>
                    <a:pt x="20" y="26"/>
                    <a:pt x="21" y="25"/>
                  </a:cubicBezTo>
                  <a:cubicBezTo>
                    <a:pt x="23" y="19"/>
                    <a:pt x="29" y="12"/>
                    <a:pt x="29" y="12"/>
                  </a:cubicBezTo>
                  <a:cubicBezTo>
                    <a:pt x="31" y="13"/>
                    <a:pt x="31" y="13"/>
                    <a:pt x="31" y="13"/>
                  </a:cubicBezTo>
                  <a:cubicBezTo>
                    <a:pt x="31" y="13"/>
                    <a:pt x="27" y="22"/>
                    <a:pt x="23" y="27"/>
                  </a:cubicBezTo>
                  <a:cubicBezTo>
                    <a:pt x="23" y="28"/>
                    <a:pt x="22" y="29"/>
                    <a:pt x="23" y="29"/>
                  </a:cubicBezTo>
                  <a:cubicBezTo>
                    <a:pt x="23" y="30"/>
                    <a:pt x="25" y="31"/>
                    <a:pt x="28" y="32"/>
                  </a:cubicBezTo>
                  <a:cubicBezTo>
                    <a:pt x="30" y="33"/>
                    <a:pt x="32" y="34"/>
                    <a:pt x="33" y="34"/>
                  </a:cubicBezTo>
                  <a:cubicBezTo>
                    <a:pt x="34" y="34"/>
                    <a:pt x="46" y="22"/>
                    <a:pt x="47" y="22"/>
                  </a:cubicBezTo>
                  <a:cubicBezTo>
                    <a:pt x="48" y="23"/>
                    <a:pt x="48" y="23"/>
                    <a:pt x="48" y="23"/>
                  </a:cubicBezTo>
                  <a:cubicBezTo>
                    <a:pt x="46" y="25"/>
                    <a:pt x="37" y="36"/>
                    <a:pt x="38" y="37"/>
                  </a:cubicBezTo>
                  <a:cubicBezTo>
                    <a:pt x="38" y="38"/>
                    <a:pt x="39" y="39"/>
                    <a:pt x="41" y="41"/>
                  </a:cubicBezTo>
                  <a:cubicBezTo>
                    <a:pt x="43" y="42"/>
                    <a:pt x="46" y="44"/>
                    <a:pt x="47" y="44"/>
                  </a:cubicBezTo>
                  <a:cubicBezTo>
                    <a:pt x="49" y="44"/>
                    <a:pt x="62" y="37"/>
                    <a:pt x="62" y="37"/>
                  </a:cubicBezTo>
                  <a:cubicBezTo>
                    <a:pt x="62" y="37"/>
                    <a:pt x="62" y="37"/>
                    <a:pt x="62" y="37"/>
                  </a:cubicBezTo>
                  <a:cubicBezTo>
                    <a:pt x="62" y="37"/>
                    <a:pt x="50" y="48"/>
                    <a:pt x="47" y="47"/>
                  </a:cubicBezTo>
                  <a:cubicBezTo>
                    <a:pt x="45" y="47"/>
                    <a:pt x="42" y="45"/>
                    <a:pt x="39" y="44"/>
                  </a:cubicBezTo>
                  <a:cubicBezTo>
                    <a:pt x="37" y="42"/>
                    <a:pt x="35" y="40"/>
                    <a:pt x="34" y="38"/>
                  </a:cubicBezTo>
                  <a:cubicBezTo>
                    <a:pt x="34" y="38"/>
                    <a:pt x="34" y="37"/>
                    <a:pt x="34" y="37"/>
                  </a:cubicBezTo>
                  <a:cubicBezTo>
                    <a:pt x="34" y="37"/>
                    <a:pt x="34" y="37"/>
                    <a:pt x="33" y="37"/>
                  </a:cubicBezTo>
                  <a:cubicBezTo>
                    <a:pt x="31" y="37"/>
                    <a:pt x="29" y="37"/>
                    <a:pt x="26" y="36"/>
                  </a:cubicBezTo>
                  <a:cubicBezTo>
                    <a:pt x="23" y="34"/>
                    <a:pt x="21" y="33"/>
                    <a:pt x="20" y="31"/>
                  </a:cubicBezTo>
                  <a:cubicBezTo>
                    <a:pt x="20" y="31"/>
                    <a:pt x="20" y="30"/>
                    <a:pt x="19" y="30"/>
                  </a:cubicBezTo>
                  <a:cubicBezTo>
                    <a:pt x="17" y="30"/>
                    <a:pt x="13" y="28"/>
                    <a:pt x="9" y="26"/>
                  </a:cubicBezTo>
                  <a:cubicBezTo>
                    <a:pt x="5" y="24"/>
                    <a:pt x="2" y="22"/>
                    <a:pt x="2" y="20"/>
                  </a:cubicBezTo>
                  <a:cubicBezTo>
                    <a:pt x="0" y="15"/>
                    <a:pt x="11" y="1"/>
                    <a:pt x="11" y="0"/>
                  </a:cubicBezTo>
                  <a:lnTo>
                    <a:pt x="13" y="2"/>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pic>
          <p:nvPicPr>
            <p:cNvPr id="336" name="Picture 55"/>
            <p:cNvPicPr>
              <a:picLocks noChangeAspect="1" noChangeArrowheads="1"/>
            </p:cNvPicPr>
            <p:nvPr/>
          </p:nvPicPr>
          <p:blipFill>
            <a:blip r:embed="rId106" cstate="email"/>
            <a:srcRect/>
            <a:stretch>
              <a:fillRect/>
            </a:stretch>
          </p:blipFill>
          <p:spPr bwMode="auto">
            <a:xfrm>
              <a:off x="2684463" y="914401"/>
              <a:ext cx="24923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 name="Freeform 56"/>
            <p:cNvSpPr>
              <a:spLocks noEditPoints="1"/>
            </p:cNvSpPr>
            <p:nvPr/>
          </p:nvSpPr>
          <p:spPr bwMode="auto">
            <a:xfrm>
              <a:off x="2390775" y="173038"/>
              <a:ext cx="990600" cy="617538"/>
            </a:xfrm>
            <a:custGeom>
              <a:avLst/>
              <a:gdLst>
                <a:gd name="T0" fmla="*/ 507 w 624"/>
                <a:gd name="T1" fmla="*/ 337 h 389"/>
                <a:gd name="T2" fmla="*/ 503 w 624"/>
                <a:gd name="T3" fmla="*/ 389 h 389"/>
                <a:gd name="T4" fmla="*/ 624 w 624"/>
                <a:gd name="T5" fmla="*/ 363 h 389"/>
                <a:gd name="T6" fmla="*/ 507 w 624"/>
                <a:gd name="T7" fmla="*/ 337 h 389"/>
                <a:gd name="T8" fmla="*/ 507 w 624"/>
                <a:gd name="T9" fmla="*/ 337 h 389"/>
                <a:gd name="T10" fmla="*/ 92 w 624"/>
                <a:gd name="T11" fmla="*/ 228 h 389"/>
                <a:gd name="T12" fmla="*/ 118 w 624"/>
                <a:gd name="T13" fmla="*/ 181 h 389"/>
                <a:gd name="T14" fmla="*/ 0 w 624"/>
                <a:gd name="T15" fmla="*/ 155 h 389"/>
                <a:gd name="T16" fmla="*/ 92 w 624"/>
                <a:gd name="T17" fmla="*/ 228 h 389"/>
                <a:gd name="T18" fmla="*/ 92 w 624"/>
                <a:gd name="T19" fmla="*/ 228 h 389"/>
                <a:gd name="T20" fmla="*/ 220 w 624"/>
                <a:gd name="T21" fmla="*/ 117 h 389"/>
                <a:gd name="T22" fmla="*/ 270 w 624"/>
                <a:gd name="T23" fmla="*/ 102 h 389"/>
                <a:gd name="T24" fmla="*/ 206 w 624"/>
                <a:gd name="T25" fmla="*/ 0 h 389"/>
                <a:gd name="T26" fmla="*/ 220 w 624"/>
                <a:gd name="T27" fmla="*/ 117 h 389"/>
                <a:gd name="T28" fmla="*/ 220 w 624"/>
                <a:gd name="T29" fmla="*/ 117 h 389"/>
                <a:gd name="T30" fmla="*/ 367 w 624"/>
                <a:gd name="T31" fmla="*/ 121 h 389"/>
                <a:gd name="T32" fmla="*/ 415 w 624"/>
                <a:gd name="T33" fmla="*/ 143 h 389"/>
                <a:gd name="T34" fmla="*/ 431 w 624"/>
                <a:gd name="T35" fmla="*/ 22 h 389"/>
                <a:gd name="T36" fmla="*/ 367 w 624"/>
                <a:gd name="T37" fmla="*/ 121 h 389"/>
                <a:gd name="T38" fmla="*/ 367 w 624"/>
                <a:gd name="T39" fmla="*/ 121 h 389"/>
                <a:gd name="T40" fmla="*/ 472 w 624"/>
                <a:gd name="T41" fmla="*/ 207 h 389"/>
                <a:gd name="T42" fmla="*/ 500 w 624"/>
                <a:gd name="T43" fmla="*/ 252 h 389"/>
                <a:gd name="T44" fmla="*/ 583 w 624"/>
                <a:gd name="T45" fmla="*/ 162 h 389"/>
                <a:gd name="T46" fmla="*/ 472 w 624"/>
                <a:gd name="T47" fmla="*/ 207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4" h="389">
                  <a:moveTo>
                    <a:pt x="507" y="337"/>
                  </a:moveTo>
                  <a:lnTo>
                    <a:pt x="503" y="389"/>
                  </a:lnTo>
                  <a:lnTo>
                    <a:pt x="624" y="363"/>
                  </a:lnTo>
                  <a:lnTo>
                    <a:pt x="507" y="337"/>
                  </a:lnTo>
                  <a:lnTo>
                    <a:pt x="507" y="337"/>
                  </a:lnTo>
                  <a:close/>
                  <a:moveTo>
                    <a:pt x="92" y="228"/>
                  </a:moveTo>
                  <a:lnTo>
                    <a:pt x="118" y="181"/>
                  </a:lnTo>
                  <a:lnTo>
                    <a:pt x="0" y="155"/>
                  </a:lnTo>
                  <a:lnTo>
                    <a:pt x="92" y="228"/>
                  </a:lnTo>
                  <a:lnTo>
                    <a:pt x="92" y="228"/>
                  </a:lnTo>
                  <a:close/>
                  <a:moveTo>
                    <a:pt x="220" y="117"/>
                  </a:moveTo>
                  <a:lnTo>
                    <a:pt x="270" y="102"/>
                  </a:lnTo>
                  <a:lnTo>
                    <a:pt x="206" y="0"/>
                  </a:lnTo>
                  <a:lnTo>
                    <a:pt x="220" y="117"/>
                  </a:lnTo>
                  <a:lnTo>
                    <a:pt x="220" y="117"/>
                  </a:lnTo>
                  <a:close/>
                  <a:moveTo>
                    <a:pt x="367" y="121"/>
                  </a:moveTo>
                  <a:lnTo>
                    <a:pt x="415" y="143"/>
                  </a:lnTo>
                  <a:lnTo>
                    <a:pt x="431" y="22"/>
                  </a:lnTo>
                  <a:lnTo>
                    <a:pt x="367" y="121"/>
                  </a:lnTo>
                  <a:lnTo>
                    <a:pt x="367" y="121"/>
                  </a:lnTo>
                  <a:close/>
                  <a:moveTo>
                    <a:pt x="472" y="207"/>
                  </a:moveTo>
                  <a:lnTo>
                    <a:pt x="500" y="252"/>
                  </a:lnTo>
                  <a:lnTo>
                    <a:pt x="583" y="162"/>
                  </a:lnTo>
                  <a:lnTo>
                    <a:pt x="472" y="207"/>
                  </a:lnTo>
                  <a:close/>
                </a:path>
              </a:pathLst>
            </a:custGeom>
            <a:solidFill>
              <a:srgbClr val="DE9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38" name="Freeform 57"/>
            <p:cNvSpPr>
              <a:spLocks noEditPoints="1"/>
            </p:cNvSpPr>
            <p:nvPr/>
          </p:nvSpPr>
          <p:spPr bwMode="auto">
            <a:xfrm>
              <a:off x="2767013" y="700088"/>
              <a:ext cx="173037" cy="222250"/>
            </a:xfrm>
            <a:custGeom>
              <a:avLst/>
              <a:gdLst>
                <a:gd name="T0" fmla="*/ 4 w 46"/>
                <a:gd name="T1" fmla="*/ 56 h 59"/>
                <a:gd name="T2" fmla="*/ 5 w 46"/>
                <a:gd name="T3" fmla="*/ 30 h 59"/>
                <a:gd name="T4" fmla="*/ 0 w 46"/>
                <a:gd name="T5" fmla="*/ 2 h 59"/>
                <a:gd name="T6" fmla="*/ 5 w 46"/>
                <a:gd name="T7" fmla="*/ 0 h 59"/>
                <a:gd name="T8" fmla="*/ 11 w 46"/>
                <a:gd name="T9" fmla="*/ 29 h 59"/>
                <a:gd name="T10" fmla="*/ 10 w 46"/>
                <a:gd name="T11" fmla="*/ 57 h 59"/>
                <a:gd name="T12" fmla="*/ 4 w 46"/>
                <a:gd name="T13" fmla="*/ 56 h 59"/>
                <a:gd name="T14" fmla="*/ 21 w 46"/>
                <a:gd name="T15" fmla="*/ 58 h 59"/>
                <a:gd name="T16" fmla="*/ 28 w 46"/>
                <a:gd name="T17" fmla="*/ 31 h 59"/>
                <a:gd name="T18" fmla="*/ 41 w 46"/>
                <a:gd name="T19" fmla="*/ 5 h 59"/>
                <a:gd name="T20" fmla="*/ 46 w 46"/>
                <a:gd name="T21" fmla="*/ 8 h 59"/>
                <a:gd name="T22" fmla="*/ 34 w 46"/>
                <a:gd name="T23" fmla="*/ 34 h 59"/>
                <a:gd name="T24" fmla="*/ 27 w 46"/>
                <a:gd name="T25" fmla="*/ 59 h 59"/>
                <a:gd name="T26" fmla="*/ 21 w 46"/>
                <a:gd name="T27"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9">
                  <a:moveTo>
                    <a:pt x="4" y="56"/>
                  </a:moveTo>
                  <a:cubicBezTo>
                    <a:pt x="5" y="48"/>
                    <a:pt x="5" y="39"/>
                    <a:pt x="5" y="30"/>
                  </a:cubicBezTo>
                  <a:cubicBezTo>
                    <a:pt x="4" y="21"/>
                    <a:pt x="3" y="11"/>
                    <a:pt x="0" y="2"/>
                  </a:cubicBezTo>
                  <a:cubicBezTo>
                    <a:pt x="5" y="0"/>
                    <a:pt x="5" y="0"/>
                    <a:pt x="5" y="0"/>
                  </a:cubicBezTo>
                  <a:cubicBezTo>
                    <a:pt x="9" y="10"/>
                    <a:pt x="10" y="20"/>
                    <a:pt x="11" y="29"/>
                  </a:cubicBezTo>
                  <a:cubicBezTo>
                    <a:pt x="11" y="39"/>
                    <a:pt x="11" y="48"/>
                    <a:pt x="10" y="57"/>
                  </a:cubicBezTo>
                  <a:cubicBezTo>
                    <a:pt x="4" y="56"/>
                    <a:pt x="4" y="56"/>
                    <a:pt x="4" y="56"/>
                  </a:cubicBezTo>
                  <a:close/>
                  <a:moveTo>
                    <a:pt x="21" y="58"/>
                  </a:moveTo>
                  <a:cubicBezTo>
                    <a:pt x="23" y="49"/>
                    <a:pt x="25" y="40"/>
                    <a:pt x="28" y="31"/>
                  </a:cubicBezTo>
                  <a:cubicBezTo>
                    <a:pt x="32" y="23"/>
                    <a:pt x="36" y="14"/>
                    <a:pt x="41" y="5"/>
                  </a:cubicBezTo>
                  <a:cubicBezTo>
                    <a:pt x="46" y="8"/>
                    <a:pt x="46" y="8"/>
                    <a:pt x="46" y="8"/>
                  </a:cubicBezTo>
                  <a:cubicBezTo>
                    <a:pt x="41" y="17"/>
                    <a:pt x="37" y="25"/>
                    <a:pt x="34" y="34"/>
                  </a:cubicBezTo>
                  <a:cubicBezTo>
                    <a:pt x="31" y="42"/>
                    <a:pt x="29" y="51"/>
                    <a:pt x="27" y="59"/>
                  </a:cubicBezTo>
                  <a:lnTo>
                    <a:pt x="21" y="58"/>
                  </a:lnTo>
                  <a:close/>
                </a:path>
              </a:pathLst>
            </a:custGeom>
            <a:solidFill>
              <a:srgbClr val="DE9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39" name="Freeform 58"/>
            <p:cNvSpPr>
              <a:spLocks noEditPoints="1"/>
            </p:cNvSpPr>
            <p:nvPr/>
          </p:nvSpPr>
          <p:spPr bwMode="auto">
            <a:xfrm>
              <a:off x="2770188" y="647701"/>
              <a:ext cx="177800" cy="71438"/>
            </a:xfrm>
            <a:custGeom>
              <a:avLst/>
              <a:gdLst>
                <a:gd name="T0" fmla="*/ 9 w 47"/>
                <a:gd name="T1" fmla="*/ 2 h 19"/>
                <a:gd name="T2" fmla="*/ 15 w 47"/>
                <a:gd name="T3" fmla="*/ 2 h 19"/>
                <a:gd name="T4" fmla="*/ 23 w 47"/>
                <a:gd name="T5" fmla="*/ 1 h 19"/>
                <a:gd name="T6" fmla="*/ 25 w 47"/>
                <a:gd name="T7" fmla="*/ 4 h 19"/>
                <a:gd name="T8" fmla="*/ 31 w 47"/>
                <a:gd name="T9" fmla="*/ 4 h 19"/>
                <a:gd name="T10" fmla="*/ 34 w 47"/>
                <a:gd name="T11" fmla="*/ 7 h 19"/>
                <a:gd name="T12" fmla="*/ 35 w 47"/>
                <a:gd name="T13" fmla="*/ 9 h 19"/>
                <a:gd name="T14" fmla="*/ 47 w 47"/>
                <a:gd name="T15" fmla="*/ 17 h 19"/>
                <a:gd name="T16" fmla="*/ 40 w 47"/>
                <a:gd name="T17" fmla="*/ 11 h 19"/>
                <a:gd name="T18" fmla="*/ 36 w 47"/>
                <a:gd name="T19" fmla="*/ 12 h 19"/>
                <a:gd name="T20" fmla="*/ 36 w 47"/>
                <a:gd name="T21" fmla="*/ 17 h 19"/>
                <a:gd name="T22" fmla="*/ 35 w 47"/>
                <a:gd name="T23" fmla="*/ 18 h 19"/>
                <a:gd name="T24" fmla="*/ 32 w 47"/>
                <a:gd name="T25" fmla="*/ 19 h 19"/>
                <a:gd name="T26" fmla="*/ 29 w 47"/>
                <a:gd name="T27" fmla="*/ 17 h 19"/>
                <a:gd name="T28" fmla="*/ 29 w 47"/>
                <a:gd name="T29" fmla="*/ 16 h 19"/>
                <a:gd name="T30" fmla="*/ 32 w 47"/>
                <a:gd name="T31" fmla="*/ 8 h 19"/>
                <a:gd name="T32" fmla="*/ 30 w 47"/>
                <a:gd name="T33" fmla="*/ 6 h 19"/>
                <a:gd name="T34" fmla="*/ 30 w 47"/>
                <a:gd name="T35" fmla="*/ 6 h 19"/>
                <a:gd name="T36" fmla="*/ 27 w 47"/>
                <a:gd name="T37" fmla="*/ 10 h 19"/>
                <a:gd name="T38" fmla="*/ 27 w 47"/>
                <a:gd name="T39" fmla="*/ 14 h 19"/>
                <a:gd name="T40" fmla="*/ 22 w 47"/>
                <a:gd name="T41" fmla="*/ 16 h 19"/>
                <a:gd name="T42" fmla="*/ 18 w 47"/>
                <a:gd name="T43" fmla="*/ 14 h 19"/>
                <a:gd name="T44" fmla="*/ 19 w 47"/>
                <a:gd name="T45" fmla="*/ 12 h 19"/>
                <a:gd name="T46" fmla="*/ 23 w 47"/>
                <a:gd name="T47" fmla="*/ 6 h 19"/>
                <a:gd name="T48" fmla="*/ 21 w 47"/>
                <a:gd name="T49" fmla="*/ 3 h 19"/>
                <a:gd name="T50" fmla="*/ 15 w 47"/>
                <a:gd name="T51" fmla="*/ 5 h 19"/>
                <a:gd name="T52" fmla="*/ 16 w 47"/>
                <a:gd name="T53" fmla="*/ 9 h 19"/>
                <a:gd name="T54" fmla="*/ 14 w 47"/>
                <a:gd name="T55" fmla="*/ 13 h 19"/>
                <a:gd name="T56" fmla="*/ 9 w 47"/>
                <a:gd name="T57" fmla="*/ 7 h 19"/>
                <a:gd name="T58" fmla="*/ 10 w 47"/>
                <a:gd name="T59" fmla="*/ 6 h 19"/>
                <a:gd name="T60" fmla="*/ 9 w 47"/>
                <a:gd name="T61" fmla="*/ 5 h 19"/>
                <a:gd name="T62" fmla="*/ 0 w 47"/>
                <a:gd name="T63" fmla="*/ 11 h 19"/>
                <a:gd name="T64" fmla="*/ 13 w 47"/>
                <a:gd name="T65" fmla="*/ 8 h 19"/>
                <a:gd name="T66" fmla="*/ 12 w 47"/>
                <a:gd name="T67" fmla="*/ 8 h 19"/>
                <a:gd name="T68" fmla="*/ 12 w 47"/>
                <a:gd name="T69" fmla="*/ 10 h 19"/>
                <a:gd name="T70" fmla="*/ 13 w 47"/>
                <a:gd name="T71" fmla="*/ 10 h 19"/>
                <a:gd name="T72" fmla="*/ 24 w 47"/>
                <a:gd name="T73" fmla="*/ 10 h 19"/>
                <a:gd name="T74" fmla="*/ 22 w 47"/>
                <a:gd name="T75" fmla="*/ 13 h 19"/>
                <a:gd name="T76" fmla="*/ 21 w 47"/>
                <a:gd name="T77" fmla="*/ 13 h 19"/>
                <a:gd name="T78" fmla="*/ 21 w 47"/>
                <a:gd name="T79" fmla="*/ 13 h 19"/>
                <a:gd name="T80" fmla="*/ 24 w 47"/>
                <a:gd name="T81" fmla="*/ 10 h 19"/>
                <a:gd name="T82" fmla="*/ 33 w 47"/>
                <a:gd name="T83" fmla="*/ 15 h 19"/>
                <a:gd name="T84" fmla="*/ 33 w 47"/>
                <a:gd name="T85"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 h="19">
                  <a:moveTo>
                    <a:pt x="0" y="11"/>
                  </a:moveTo>
                  <a:cubicBezTo>
                    <a:pt x="0" y="11"/>
                    <a:pt x="2" y="1"/>
                    <a:pt x="9" y="2"/>
                  </a:cubicBezTo>
                  <a:cubicBezTo>
                    <a:pt x="10" y="2"/>
                    <a:pt x="12" y="2"/>
                    <a:pt x="13" y="3"/>
                  </a:cubicBezTo>
                  <a:cubicBezTo>
                    <a:pt x="13" y="3"/>
                    <a:pt x="14" y="2"/>
                    <a:pt x="15" y="2"/>
                  </a:cubicBezTo>
                  <a:cubicBezTo>
                    <a:pt x="17" y="0"/>
                    <a:pt x="20" y="0"/>
                    <a:pt x="22" y="1"/>
                  </a:cubicBezTo>
                  <a:cubicBezTo>
                    <a:pt x="22" y="1"/>
                    <a:pt x="22" y="1"/>
                    <a:pt x="23" y="1"/>
                  </a:cubicBezTo>
                  <a:cubicBezTo>
                    <a:pt x="23" y="1"/>
                    <a:pt x="23" y="1"/>
                    <a:pt x="23" y="1"/>
                  </a:cubicBezTo>
                  <a:cubicBezTo>
                    <a:pt x="24" y="2"/>
                    <a:pt x="24" y="3"/>
                    <a:pt x="25" y="4"/>
                  </a:cubicBezTo>
                  <a:cubicBezTo>
                    <a:pt x="27" y="3"/>
                    <a:pt x="29" y="3"/>
                    <a:pt x="31" y="4"/>
                  </a:cubicBezTo>
                  <a:cubicBezTo>
                    <a:pt x="31" y="4"/>
                    <a:pt x="31" y="4"/>
                    <a:pt x="31" y="4"/>
                  </a:cubicBezTo>
                  <a:cubicBezTo>
                    <a:pt x="31" y="4"/>
                    <a:pt x="31" y="4"/>
                    <a:pt x="31" y="4"/>
                  </a:cubicBezTo>
                  <a:cubicBezTo>
                    <a:pt x="32" y="4"/>
                    <a:pt x="33" y="5"/>
                    <a:pt x="34" y="7"/>
                  </a:cubicBezTo>
                  <a:cubicBezTo>
                    <a:pt x="34" y="7"/>
                    <a:pt x="34" y="7"/>
                    <a:pt x="34" y="7"/>
                  </a:cubicBezTo>
                  <a:cubicBezTo>
                    <a:pt x="35" y="7"/>
                    <a:pt x="35" y="8"/>
                    <a:pt x="35" y="9"/>
                  </a:cubicBezTo>
                  <a:cubicBezTo>
                    <a:pt x="37" y="8"/>
                    <a:pt x="39" y="8"/>
                    <a:pt x="41" y="8"/>
                  </a:cubicBezTo>
                  <a:cubicBezTo>
                    <a:pt x="47" y="10"/>
                    <a:pt x="47" y="17"/>
                    <a:pt x="47" y="17"/>
                  </a:cubicBezTo>
                  <a:cubicBezTo>
                    <a:pt x="46" y="17"/>
                    <a:pt x="46" y="17"/>
                    <a:pt x="46" y="17"/>
                  </a:cubicBezTo>
                  <a:cubicBezTo>
                    <a:pt x="46" y="17"/>
                    <a:pt x="44" y="12"/>
                    <a:pt x="40" y="11"/>
                  </a:cubicBezTo>
                  <a:cubicBezTo>
                    <a:pt x="39" y="11"/>
                    <a:pt x="37" y="11"/>
                    <a:pt x="36" y="12"/>
                  </a:cubicBezTo>
                  <a:cubicBezTo>
                    <a:pt x="36" y="12"/>
                    <a:pt x="36" y="12"/>
                    <a:pt x="36" y="12"/>
                  </a:cubicBezTo>
                  <a:cubicBezTo>
                    <a:pt x="36" y="12"/>
                    <a:pt x="36" y="12"/>
                    <a:pt x="36" y="12"/>
                  </a:cubicBezTo>
                  <a:cubicBezTo>
                    <a:pt x="37" y="14"/>
                    <a:pt x="37" y="16"/>
                    <a:pt x="36" y="17"/>
                  </a:cubicBezTo>
                  <a:cubicBezTo>
                    <a:pt x="36" y="17"/>
                    <a:pt x="36" y="17"/>
                    <a:pt x="36" y="17"/>
                  </a:cubicBezTo>
                  <a:cubicBezTo>
                    <a:pt x="36" y="18"/>
                    <a:pt x="36" y="18"/>
                    <a:pt x="35" y="18"/>
                  </a:cubicBezTo>
                  <a:cubicBezTo>
                    <a:pt x="35" y="18"/>
                    <a:pt x="35" y="18"/>
                    <a:pt x="35" y="18"/>
                  </a:cubicBezTo>
                  <a:cubicBezTo>
                    <a:pt x="34" y="19"/>
                    <a:pt x="33" y="19"/>
                    <a:pt x="32" y="19"/>
                  </a:cubicBezTo>
                  <a:cubicBezTo>
                    <a:pt x="31" y="19"/>
                    <a:pt x="31" y="19"/>
                    <a:pt x="30" y="19"/>
                  </a:cubicBezTo>
                  <a:cubicBezTo>
                    <a:pt x="30" y="18"/>
                    <a:pt x="29" y="18"/>
                    <a:pt x="29" y="17"/>
                  </a:cubicBezTo>
                  <a:cubicBezTo>
                    <a:pt x="29" y="17"/>
                    <a:pt x="29" y="17"/>
                    <a:pt x="29" y="17"/>
                  </a:cubicBezTo>
                  <a:cubicBezTo>
                    <a:pt x="29" y="17"/>
                    <a:pt x="29" y="16"/>
                    <a:pt x="29" y="16"/>
                  </a:cubicBezTo>
                  <a:cubicBezTo>
                    <a:pt x="30" y="15"/>
                    <a:pt x="31" y="13"/>
                    <a:pt x="33" y="11"/>
                  </a:cubicBezTo>
                  <a:cubicBezTo>
                    <a:pt x="33" y="10"/>
                    <a:pt x="32" y="9"/>
                    <a:pt x="32" y="8"/>
                  </a:cubicBezTo>
                  <a:cubicBezTo>
                    <a:pt x="32" y="8"/>
                    <a:pt x="32" y="8"/>
                    <a:pt x="32" y="8"/>
                  </a:cubicBezTo>
                  <a:cubicBezTo>
                    <a:pt x="31" y="7"/>
                    <a:pt x="31" y="7"/>
                    <a:pt x="30" y="6"/>
                  </a:cubicBezTo>
                  <a:cubicBezTo>
                    <a:pt x="30" y="6"/>
                    <a:pt x="30" y="6"/>
                    <a:pt x="30" y="6"/>
                  </a:cubicBezTo>
                  <a:cubicBezTo>
                    <a:pt x="30" y="6"/>
                    <a:pt x="30" y="6"/>
                    <a:pt x="30" y="6"/>
                  </a:cubicBezTo>
                  <a:cubicBezTo>
                    <a:pt x="29" y="6"/>
                    <a:pt x="28" y="6"/>
                    <a:pt x="26" y="7"/>
                  </a:cubicBezTo>
                  <a:cubicBezTo>
                    <a:pt x="27" y="8"/>
                    <a:pt x="27" y="9"/>
                    <a:pt x="27" y="10"/>
                  </a:cubicBezTo>
                  <a:cubicBezTo>
                    <a:pt x="27" y="12"/>
                    <a:pt x="27" y="13"/>
                    <a:pt x="27" y="14"/>
                  </a:cubicBezTo>
                  <a:cubicBezTo>
                    <a:pt x="27" y="14"/>
                    <a:pt x="27" y="14"/>
                    <a:pt x="27" y="14"/>
                  </a:cubicBezTo>
                  <a:cubicBezTo>
                    <a:pt x="26" y="14"/>
                    <a:pt x="26" y="15"/>
                    <a:pt x="25" y="15"/>
                  </a:cubicBezTo>
                  <a:cubicBezTo>
                    <a:pt x="24" y="15"/>
                    <a:pt x="23" y="16"/>
                    <a:pt x="22" y="16"/>
                  </a:cubicBezTo>
                  <a:cubicBezTo>
                    <a:pt x="21" y="16"/>
                    <a:pt x="20" y="16"/>
                    <a:pt x="20" y="16"/>
                  </a:cubicBezTo>
                  <a:cubicBezTo>
                    <a:pt x="19" y="15"/>
                    <a:pt x="18" y="15"/>
                    <a:pt x="18" y="14"/>
                  </a:cubicBezTo>
                  <a:cubicBezTo>
                    <a:pt x="18" y="13"/>
                    <a:pt x="18" y="13"/>
                    <a:pt x="19" y="12"/>
                  </a:cubicBezTo>
                  <a:cubicBezTo>
                    <a:pt x="19" y="12"/>
                    <a:pt x="19" y="12"/>
                    <a:pt x="19" y="12"/>
                  </a:cubicBezTo>
                  <a:cubicBezTo>
                    <a:pt x="19" y="12"/>
                    <a:pt x="19" y="12"/>
                    <a:pt x="19" y="12"/>
                  </a:cubicBezTo>
                  <a:cubicBezTo>
                    <a:pt x="19" y="10"/>
                    <a:pt x="21" y="8"/>
                    <a:pt x="23" y="6"/>
                  </a:cubicBezTo>
                  <a:cubicBezTo>
                    <a:pt x="22" y="5"/>
                    <a:pt x="22" y="4"/>
                    <a:pt x="21" y="3"/>
                  </a:cubicBezTo>
                  <a:cubicBezTo>
                    <a:pt x="21" y="3"/>
                    <a:pt x="21" y="3"/>
                    <a:pt x="21" y="3"/>
                  </a:cubicBezTo>
                  <a:cubicBezTo>
                    <a:pt x="20" y="3"/>
                    <a:pt x="18" y="3"/>
                    <a:pt x="16" y="4"/>
                  </a:cubicBezTo>
                  <a:cubicBezTo>
                    <a:pt x="16" y="5"/>
                    <a:pt x="15" y="5"/>
                    <a:pt x="15" y="5"/>
                  </a:cubicBezTo>
                  <a:cubicBezTo>
                    <a:pt x="15" y="6"/>
                    <a:pt x="16" y="7"/>
                    <a:pt x="16" y="7"/>
                  </a:cubicBezTo>
                  <a:cubicBezTo>
                    <a:pt x="16" y="8"/>
                    <a:pt x="16" y="9"/>
                    <a:pt x="16" y="9"/>
                  </a:cubicBezTo>
                  <a:cubicBezTo>
                    <a:pt x="16" y="10"/>
                    <a:pt x="16" y="11"/>
                    <a:pt x="16" y="11"/>
                  </a:cubicBezTo>
                  <a:cubicBezTo>
                    <a:pt x="16" y="12"/>
                    <a:pt x="15" y="13"/>
                    <a:pt x="14" y="13"/>
                  </a:cubicBezTo>
                  <a:cubicBezTo>
                    <a:pt x="13" y="13"/>
                    <a:pt x="11" y="13"/>
                    <a:pt x="10" y="12"/>
                  </a:cubicBezTo>
                  <a:cubicBezTo>
                    <a:pt x="9" y="11"/>
                    <a:pt x="8" y="10"/>
                    <a:pt x="9" y="7"/>
                  </a:cubicBezTo>
                  <a:cubicBezTo>
                    <a:pt x="9" y="7"/>
                    <a:pt x="10" y="6"/>
                    <a:pt x="10" y="6"/>
                  </a:cubicBezTo>
                  <a:cubicBezTo>
                    <a:pt x="10" y="6"/>
                    <a:pt x="10" y="6"/>
                    <a:pt x="10" y="6"/>
                  </a:cubicBezTo>
                  <a:cubicBezTo>
                    <a:pt x="10" y="6"/>
                    <a:pt x="10" y="6"/>
                    <a:pt x="10" y="5"/>
                  </a:cubicBezTo>
                  <a:cubicBezTo>
                    <a:pt x="10" y="5"/>
                    <a:pt x="9" y="5"/>
                    <a:pt x="9" y="5"/>
                  </a:cubicBezTo>
                  <a:cubicBezTo>
                    <a:pt x="4" y="4"/>
                    <a:pt x="1" y="11"/>
                    <a:pt x="1" y="11"/>
                  </a:cubicBezTo>
                  <a:cubicBezTo>
                    <a:pt x="0" y="11"/>
                    <a:pt x="0" y="11"/>
                    <a:pt x="0" y="11"/>
                  </a:cubicBezTo>
                  <a:close/>
                  <a:moveTo>
                    <a:pt x="13" y="8"/>
                  </a:moveTo>
                  <a:cubicBezTo>
                    <a:pt x="13" y="8"/>
                    <a:pt x="13" y="8"/>
                    <a:pt x="13" y="8"/>
                  </a:cubicBezTo>
                  <a:cubicBezTo>
                    <a:pt x="12" y="8"/>
                    <a:pt x="12" y="8"/>
                    <a:pt x="12" y="8"/>
                  </a:cubicBezTo>
                  <a:cubicBezTo>
                    <a:pt x="12" y="8"/>
                    <a:pt x="12" y="8"/>
                    <a:pt x="12" y="8"/>
                  </a:cubicBezTo>
                  <a:cubicBezTo>
                    <a:pt x="12" y="8"/>
                    <a:pt x="12" y="8"/>
                    <a:pt x="12" y="8"/>
                  </a:cubicBezTo>
                  <a:cubicBezTo>
                    <a:pt x="12" y="9"/>
                    <a:pt x="12" y="10"/>
                    <a:pt x="12" y="10"/>
                  </a:cubicBezTo>
                  <a:cubicBezTo>
                    <a:pt x="12" y="10"/>
                    <a:pt x="13" y="10"/>
                    <a:pt x="13" y="10"/>
                  </a:cubicBezTo>
                  <a:cubicBezTo>
                    <a:pt x="13" y="10"/>
                    <a:pt x="13" y="10"/>
                    <a:pt x="13" y="10"/>
                  </a:cubicBezTo>
                  <a:cubicBezTo>
                    <a:pt x="13" y="9"/>
                    <a:pt x="13" y="9"/>
                    <a:pt x="13" y="8"/>
                  </a:cubicBezTo>
                  <a:close/>
                  <a:moveTo>
                    <a:pt x="24" y="10"/>
                  </a:moveTo>
                  <a:cubicBezTo>
                    <a:pt x="24" y="10"/>
                    <a:pt x="24" y="10"/>
                    <a:pt x="24" y="9"/>
                  </a:cubicBezTo>
                  <a:cubicBezTo>
                    <a:pt x="23" y="10"/>
                    <a:pt x="22" y="12"/>
                    <a:pt x="22" y="13"/>
                  </a:cubicBezTo>
                  <a:cubicBezTo>
                    <a:pt x="22" y="13"/>
                    <a:pt x="22" y="13"/>
                    <a:pt x="22" y="13"/>
                  </a:cubicBezTo>
                  <a:cubicBezTo>
                    <a:pt x="21" y="13"/>
                    <a:pt x="21" y="13"/>
                    <a:pt x="21" y="13"/>
                  </a:cubicBezTo>
                  <a:cubicBezTo>
                    <a:pt x="21" y="13"/>
                    <a:pt x="21" y="13"/>
                    <a:pt x="21" y="13"/>
                  </a:cubicBezTo>
                  <a:cubicBezTo>
                    <a:pt x="21" y="13"/>
                    <a:pt x="21" y="13"/>
                    <a:pt x="21" y="13"/>
                  </a:cubicBezTo>
                  <a:cubicBezTo>
                    <a:pt x="22" y="13"/>
                    <a:pt x="23" y="13"/>
                    <a:pt x="24" y="12"/>
                  </a:cubicBezTo>
                  <a:cubicBezTo>
                    <a:pt x="24" y="12"/>
                    <a:pt x="24" y="11"/>
                    <a:pt x="24" y="10"/>
                  </a:cubicBezTo>
                  <a:close/>
                  <a:moveTo>
                    <a:pt x="33" y="16"/>
                  </a:moveTo>
                  <a:cubicBezTo>
                    <a:pt x="33" y="16"/>
                    <a:pt x="34" y="15"/>
                    <a:pt x="33" y="15"/>
                  </a:cubicBezTo>
                  <a:cubicBezTo>
                    <a:pt x="33" y="15"/>
                    <a:pt x="33" y="16"/>
                    <a:pt x="32" y="16"/>
                  </a:cubicBezTo>
                  <a:cubicBezTo>
                    <a:pt x="33" y="16"/>
                    <a:pt x="33" y="16"/>
                    <a:pt x="33" y="16"/>
                  </a:cubicBezTo>
                  <a:close/>
                </a:path>
              </a:pathLst>
            </a:custGeom>
            <a:solidFill>
              <a:srgbClr val="DE9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40" name="Freeform 59"/>
            <p:cNvSpPr/>
            <p:nvPr/>
          </p:nvSpPr>
          <p:spPr bwMode="auto">
            <a:xfrm>
              <a:off x="2744788" y="1111251"/>
              <a:ext cx="93662" cy="63500"/>
            </a:xfrm>
            <a:custGeom>
              <a:avLst/>
              <a:gdLst>
                <a:gd name="T0" fmla="*/ 0 w 25"/>
                <a:gd name="T1" fmla="*/ 0 h 17"/>
                <a:gd name="T2" fmla="*/ 25 w 25"/>
                <a:gd name="T3" fmla="*/ 5 h 17"/>
                <a:gd name="T4" fmla="*/ 0 w 25"/>
                <a:gd name="T5" fmla="*/ 0 h 17"/>
              </a:gdLst>
              <a:ahLst/>
              <a:cxnLst>
                <a:cxn ang="0">
                  <a:pos x="T0" y="T1"/>
                </a:cxn>
                <a:cxn ang="0">
                  <a:pos x="T2" y="T3"/>
                </a:cxn>
                <a:cxn ang="0">
                  <a:pos x="T4" y="T5"/>
                </a:cxn>
              </a:cxnLst>
              <a:rect l="0" t="0" r="r" b="b"/>
              <a:pathLst>
                <a:path w="25" h="17">
                  <a:moveTo>
                    <a:pt x="0" y="0"/>
                  </a:moveTo>
                  <a:cubicBezTo>
                    <a:pt x="9" y="1"/>
                    <a:pt x="17" y="2"/>
                    <a:pt x="25" y="5"/>
                  </a:cubicBezTo>
                  <a:cubicBezTo>
                    <a:pt x="15" y="14"/>
                    <a:pt x="6" y="17"/>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41" name="Freeform 60"/>
            <p:cNvSpPr/>
            <p:nvPr/>
          </p:nvSpPr>
          <p:spPr bwMode="auto">
            <a:xfrm>
              <a:off x="1554163" y="508001"/>
              <a:ext cx="139700" cy="131763"/>
            </a:xfrm>
            <a:custGeom>
              <a:avLst/>
              <a:gdLst>
                <a:gd name="T0" fmla="*/ 76 w 88"/>
                <a:gd name="T1" fmla="*/ 83 h 83"/>
                <a:gd name="T2" fmla="*/ 0 w 88"/>
                <a:gd name="T3" fmla="*/ 27 h 83"/>
                <a:gd name="T4" fmla="*/ 27 w 88"/>
                <a:gd name="T5" fmla="*/ 5 h 83"/>
                <a:gd name="T6" fmla="*/ 62 w 88"/>
                <a:gd name="T7" fmla="*/ 48 h 83"/>
                <a:gd name="T8" fmla="*/ 57 w 88"/>
                <a:gd name="T9" fmla="*/ 0 h 83"/>
                <a:gd name="T10" fmla="*/ 88 w 88"/>
                <a:gd name="T11" fmla="*/ 3 h 83"/>
                <a:gd name="T12" fmla="*/ 76 w 8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88" h="83">
                  <a:moveTo>
                    <a:pt x="76" y="83"/>
                  </a:moveTo>
                  <a:lnTo>
                    <a:pt x="0" y="27"/>
                  </a:lnTo>
                  <a:lnTo>
                    <a:pt x="27" y="5"/>
                  </a:lnTo>
                  <a:lnTo>
                    <a:pt x="62" y="48"/>
                  </a:lnTo>
                  <a:lnTo>
                    <a:pt x="57" y="0"/>
                  </a:lnTo>
                  <a:lnTo>
                    <a:pt x="88" y="3"/>
                  </a:lnTo>
                  <a:lnTo>
                    <a:pt x="76" y="8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sp>
          <p:nvSpPr>
            <p:cNvPr id="342" name="Freeform 61"/>
            <p:cNvSpPr/>
            <p:nvPr/>
          </p:nvSpPr>
          <p:spPr bwMode="auto">
            <a:xfrm>
              <a:off x="1704975" y="471488"/>
              <a:ext cx="87312" cy="109538"/>
            </a:xfrm>
            <a:custGeom>
              <a:avLst/>
              <a:gdLst>
                <a:gd name="T0" fmla="*/ 0 w 55"/>
                <a:gd name="T1" fmla="*/ 61 h 69"/>
                <a:gd name="T2" fmla="*/ 22 w 55"/>
                <a:gd name="T3" fmla="*/ 0 h 69"/>
                <a:gd name="T4" fmla="*/ 55 w 55"/>
                <a:gd name="T5" fmla="*/ 14 h 69"/>
                <a:gd name="T6" fmla="*/ 10 w 55"/>
                <a:gd name="T7" fmla="*/ 69 h 69"/>
                <a:gd name="T8" fmla="*/ 0 w 55"/>
                <a:gd name="T9" fmla="*/ 61 h 69"/>
              </a:gdLst>
              <a:ahLst/>
              <a:cxnLst>
                <a:cxn ang="0">
                  <a:pos x="T0" y="T1"/>
                </a:cxn>
                <a:cxn ang="0">
                  <a:pos x="T2" y="T3"/>
                </a:cxn>
                <a:cxn ang="0">
                  <a:pos x="T4" y="T5"/>
                </a:cxn>
                <a:cxn ang="0">
                  <a:pos x="T6" y="T7"/>
                </a:cxn>
                <a:cxn ang="0">
                  <a:pos x="T8" y="T9"/>
                </a:cxn>
              </a:cxnLst>
              <a:rect l="0" t="0" r="r" b="b"/>
              <a:pathLst>
                <a:path w="55" h="69">
                  <a:moveTo>
                    <a:pt x="0" y="61"/>
                  </a:moveTo>
                  <a:lnTo>
                    <a:pt x="22" y="0"/>
                  </a:lnTo>
                  <a:lnTo>
                    <a:pt x="55" y="14"/>
                  </a:lnTo>
                  <a:lnTo>
                    <a:pt x="10" y="69"/>
                  </a:lnTo>
                  <a:lnTo>
                    <a:pt x="0" y="61"/>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prstClr val="black"/>
                </a:solidFill>
                <a:ea typeface="微软雅黑" panose="020B0503020204020204" pitchFamily="34" charset="-122"/>
              </a:endParaRPr>
            </a:p>
          </p:txBody>
        </p:sp>
      </p:grpSp>
      <p:grpSp>
        <p:nvGrpSpPr>
          <p:cNvPr id="343" name="组合 342"/>
          <p:cNvGrpSpPr/>
          <p:nvPr/>
        </p:nvGrpSpPr>
        <p:grpSpPr>
          <a:xfrm>
            <a:off x="772851" y="5199387"/>
            <a:ext cx="1183137" cy="1111212"/>
            <a:chOff x="209551" y="3771901"/>
            <a:chExt cx="2846387" cy="2673349"/>
          </a:xfrm>
        </p:grpSpPr>
        <p:sp>
          <p:nvSpPr>
            <p:cNvPr id="346" name="Freeform 209"/>
            <p:cNvSpPr/>
            <p:nvPr/>
          </p:nvSpPr>
          <p:spPr bwMode="auto">
            <a:xfrm>
              <a:off x="2239963" y="4521200"/>
              <a:ext cx="496888" cy="715962"/>
            </a:xfrm>
            <a:custGeom>
              <a:avLst/>
              <a:gdLst>
                <a:gd name="T0" fmla="*/ 6 w 132"/>
                <a:gd name="T1" fmla="*/ 176 h 190"/>
                <a:gd name="T2" fmla="*/ 1 w 132"/>
                <a:gd name="T3" fmla="*/ 112 h 190"/>
                <a:gd name="T4" fmla="*/ 29 w 132"/>
                <a:gd name="T5" fmla="*/ 82 h 190"/>
                <a:gd name="T6" fmla="*/ 27 w 132"/>
                <a:gd name="T7" fmla="*/ 113 h 190"/>
                <a:gd name="T8" fmla="*/ 32 w 132"/>
                <a:gd name="T9" fmla="*/ 114 h 190"/>
                <a:gd name="T10" fmla="*/ 53 w 132"/>
                <a:gd name="T11" fmla="*/ 11 h 190"/>
                <a:gd name="T12" fmla="*/ 96 w 132"/>
                <a:gd name="T13" fmla="*/ 18 h 190"/>
                <a:gd name="T14" fmla="*/ 67 w 132"/>
                <a:gd name="T15" fmla="*/ 90 h 190"/>
                <a:gd name="T16" fmla="*/ 82 w 132"/>
                <a:gd name="T17" fmla="*/ 85 h 190"/>
                <a:gd name="T18" fmla="*/ 90 w 132"/>
                <a:gd name="T19" fmla="*/ 97 h 190"/>
                <a:gd name="T20" fmla="*/ 102 w 132"/>
                <a:gd name="T21" fmla="*/ 96 h 190"/>
                <a:gd name="T22" fmla="*/ 109 w 132"/>
                <a:gd name="T23" fmla="*/ 106 h 190"/>
                <a:gd name="T24" fmla="*/ 122 w 132"/>
                <a:gd name="T25" fmla="*/ 107 h 190"/>
                <a:gd name="T26" fmla="*/ 102 w 132"/>
                <a:gd name="T27" fmla="*/ 156 h 190"/>
                <a:gd name="T28" fmla="*/ 60 w 132"/>
                <a:gd name="T29" fmla="*/ 190 h 190"/>
                <a:gd name="T30" fmla="*/ 6 w 132"/>
                <a:gd name="T31" fmla="*/ 17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90">
                  <a:moveTo>
                    <a:pt x="6" y="176"/>
                  </a:moveTo>
                  <a:cubicBezTo>
                    <a:pt x="6" y="176"/>
                    <a:pt x="1" y="123"/>
                    <a:pt x="1" y="112"/>
                  </a:cubicBezTo>
                  <a:cubicBezTo>
                    <a:pt x="0" y="102"/>
                    <a:pt x="26" y="81"/>
                    <a:pt x="29" y="82"/>
                  </a:cubicBezTo>
                  <a:cubicBezTo>
                    <a:pt x="33" y="83"/>
                    <a:pt x="23" y="112"/>
                    <a:pt x="27" y="113"/>
                  </a:cubicBezTo>
                  <a:cubicBezTo>
                    <a:pt x="31" y="115"/>
                    <a:pt x="32" y="114"/>
                    <a:pt x="32" y="114"/>
                  </a:cubicBezTo>
                  <a:cubicBezTo>
                    <a:pt x="32" y="114"/>
                    <a:pt x="45" y="21"/>
                    <a:pt x="53" y="11"/>
                  </a:cubicBezTo>
                  <a:cubicBezTo>
                    <a:pt x="61" y="0"/>
                    <a:pt x="94" y="11"/>
                    <a:pt x="96" y="18"/>
                  </a:cubicBezTo>
                  <a:cubicBezTo>
                    <a:pt x="98" y="25"/>
                    <a:pt x="67" y="90"/>
                    <a:pt x="67" y="90"/>
                  </a:cubicBezTo>
                  <a:cubicBezTo>
                    <a:pt x="67" y="90"/>
                    <a:pt x="71" y="82"/>
                    <a:pt x="82" y="85"/>
                  </a:cubicBezTo>
                  <a:cubicBezTo>
                    <a:pt x="93" y="89"/>
                    <a:pt x="90" y="97"/>
                    <a:pt x="90" y="97"/>
                  </a:cubicBezTo>
                  <a:cubicBezTo>
                    <a:pt x="90" y="97"/>
                    <a:pt x="93" y="91"/>
                    <a:pt x="102" y="96"/>
                  </a:cubicBezTo>
                  <a:cubicBezTo>
                    <a:pt x="111" y="100"/>
                    <a:pt x="109" y="106"/>
                    <a:pt x="109" y="106"/>
                  </a:cubicBezTo>
                  <a:cubicBezTo>
                    <a:pt x="109" y="106"/>
                    <a:pt x="113" y="101"/>
                    <a:pt x="122" y="107"/>
                  </a:cubicBezTo>
                  <a:cubicBezTo>
                    <a:pt x="132" y="113"/>
                    <a:pt x="102" y="156"/>
                    <a:pt x="102" y="156"/>
                  </a:cubicBezTo>
                  <a:cubicBezTo>
                    <a:pt x="60" y="190"/>
                    <a:pt x="60" y="190"/>
                    <a:pt x="60" y="190"/>
                  </a:cubicBezTo>
                  <a:lnTo>
                    <a:pt x="6" y="176"/>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47" name="Freeform 210"/>
            <p:cNvSpPr/>
            <p:nvPr/>
          </p:nvSpPr>
          <p:spPr bwMode="auto">
            <a:xfrm>
              <a:off x="1866901" y="4576763"/>
              <a:ext cx="263525" cy="290512"/>
            </a:xfrm>
            <a:custGeom>
              <a:avLst/>
              <a:gdLst>
                <a:gd name="T0" fmla="*/ 53 w 70"/>
                <a:gd name="T1" fmla="*/ 9 h 77"/>
                <a:gd name="T2" fmla="*/ 38 w 70"/>
                <a:gd name="T3" fmla="*/ 4 h 77"/>
                <a:gd name="T4" fmla="*/ 11 w 70"/>
                <a:gd name="T5" fmla="*/ 18 h 77"/>
                <a:gd name="T6" fmla="*/ 3 w 70"/>
                <a:gd name="T7" fmla="*/ 41 h 77"/>
                <a:gd name="T8" fmla="*/ 17 w 70"/>
                <a:gd name="T9" fmla="*/ 68 h 77"/>
                <a:gd name="T10" fmla="*/ 32 w 70"/>
                <a:gd name="T11" fmla="*/ 73 h 77"/>
                <a:gd name="T12" fmla="*/ 59 w 70"/>
                <a:gd name="T13" fmla="*/ 59 h 77"/>
                <a:gd name="T14" fmla="*/ 67 w 70"/>
                <a:gd name="T15" fmla="*/ 36 h 77"/>
                <a:gd name="T16" fmla="*/ 53 w 70"/>
                <a:gd name="T1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77">
                  <a:moveTo>
                    <a:pt x="53" y="9"/>
                  </a:moveTo>
                  <a:cubicBezTo>
                    <a:pt x="38" y="4"/>
                    <a:pt x="38" y="4"/>
                    <a:pt x="38" y="4"/>
                  </a:cubicBezTo>
                  <a:cubicBezTo>
                    <a:pt x="27" y="0"/>
                    <a:pt x="14" y="7"/>
                    <a:pt x="11" y="18"/>
                  </a:cubicBezTo>
                  <a:cubicBezTo>
                    <a:pt x="3" y="41"/>
                    <a:pt x="3" y="41"/>
                    <a:pt x="3" y="41"/>
                  </a:cubicBezTo>
                  <a:cubicBezTo>
                    <a:pt x="0" y="52"/>
                    <a:pt x="6" y="65"/>
                    <a:pt x="17" y="68"/>
                  </a:cubicBezTo>
                  <a:cubicBezTo>
                    <a:pt x="32" y="73"/>
                    <a:pt x="32" y="73"/>
                    <a:pt x="32" y="73"/>
                  </a:cubicBezTo>
                  <a:cubicBezTo>
                    <a:pt x="43" y="77"/>
                    <a:pt x="55" y="71"/>
                    <a:pt x="59" y="59"/>
                  </a:cubicBezTo>
                  <a:cubicBezTo>
                    <a:pt x="67" y="36"/>
                    <a:pt x="67" y="36"/>
                    <a:pt x="67" y="36"/>
                  </a:cubicBezTo>
                  <a:cubicBezTo>
                    <a:pt x="70" y="25"/>
                    <a:pt x="64" y="13"/>
                    <a:pt x="53" y="9"/>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48" name="Freeform 211"/>
            <p:cNvSpPr/>
            <p:nvPr/>
          </p:nvSpPr>
          <p:spPr bwMode="auto">
            <a:xfrm>
              <a:off x="1900238" y="4603750"/>
              <a:ext cx="196850" cy="211137"/>
            </a:xfrm>
            <a:custGeom>
              <a:avLst/>
              <a:gdLst>
                <a:gd name="T0" fmla="*/ 39 w 52"/>
                <a:gd name="T1" fmla="*/ 7 h 56"/>
                <a:gd name="T2" fmla="*/ 28 w 52"/>
                <a:gd name="T3" fmla="*/ 3 h 56"/>
                <a:gd name="T4" fmla="*/ 8 w 52"/>
                <a:gd name="T5" fmla="*/ 13 h 56"/>
                <a:gd name="T6" fmla="*/ 3 w 52"/>
                <a:gd name="T7" fmla="*/ 30 h 56"/>
                <a:gd name="T8" fmla="*/ 13 w 52"/>
                <a:gd name="T9" fmla="*/ 50 h 56"/>
                <a:gd name="T10" fmla="*/ 24 w 52"/>
                <a:gd name="T11" fmla="*/ 54 h 56"/>
                <a:gd name="T12" fmla="*/ 44 w 52"/>
                <a:gd name="T13" fmla="*/ 44 h 56"/>
                <a:gd name="T14" fmla="*/ 49 w 52"/>
                <a:gd name="T15" fmla="*/ 27 h 56"/>
                <a:gd name="T16" fmla="*/ 39 w 52"/>
                <a:gd name="T17"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6">
                  <a:moveTo>
                    <a:pt x="39" y="7"/>
                  </a:moveTo>
                  <a:cubicBezTo>
                    <a:pt x="28" y="3"/>
                    <a:pt x="28" y="3"/>
                    <a:pt x="28" y="3"/>
                  </a:cubicBezTo>
                  <a:cubicBezTo>
                    <a:pt x="20" y="0"/>
                    <a:pt x="11" y="5"/>
                    <a:pt x="8" y="13"/>
                  </a:cubicBezTo>
                  <a:cubicBezTo>
                    <a:pt x="3" y="30"/>
                    <a:pt x="3" y="30"/>
                    <a:pt x="3" y="30"/>
                  </a:cubicBezTo>
                  <a:cubicBezTo>
                    <a:pt x="0" y="39"/>
                    <a:pt x="5" y="48"/>
                    <a:pt x="13" y="50"/>
                  </a:cubicBezTo>
                  <a:cubicBezTo>
                    <a:pt x="24" y="54"/>
                    <a:pt x="24" y="54"/>
                    <a:pt x="24" y="54"/>
                  </a:cubicBezTo>
                  <a:cubicBezTo>
                    <a:pt x="32" y="56"/>
                    <a:pt x="41" y="52"/>
                    <a:pt x="44" y="44"/>
                  </a:cubicBezTo>
                  <a:cubicBezTo>
                    <a:pt x="49" y="27"/>
                    <a:pt x="49" y="27"/>
                    <a:pt x="49" y="27"/>
                  </a:cubicBezTo>
                  <a:cubicBezTo>
                    <a:pt x="52" y="18"/>
                    <a:pt x="48" y="9"/>
                    <a:pt x="39" y="7"/>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49" name="Freeform 212"/>
            <p:cNvSpPr/>
            <p:nvPr/>
          </p:nvSpPr>
          <p:spPr bwMode="auto">
            <a:xfrm>
              <a:off x="928688" y="4529138"/>
              <a:ext cx="252413" cy="277812"/>
            </a:xfrm>
            <a:custGeom>
              <a:avLst/>
              <a:gdLst>
                <a:gd name="T0" fmla="*/ 19 w 67"/>
                <a:gd name="T1" fmla="*/ 5 h 74"/>
                <a:gd name="T2" fmla="*/ 34 w 67"/>
                <a:gd name="T3" fmla="*/ 2 h 74"/>
                <a:gd name="T4" fmla="*/ 59 w 67"/>
                <a:gd name="T5" fmla="*/ 19 h 74"/>
                <a:gd name="T6" fmla="*/ 64 w 67"/>
                <a:gd name="T7" fmla="*/ 43 h 74"/>
                <a:gd name="T8" fmla="*/ 47 w 67"/>
                <a:gd name="T9" fmla="*/ 68 h 74"/>
                <a:gd name="T10" fmla="*/ 32 w 67"/>
                <a:gd name="T11" fmla="*/ 71 h 74"/>
                <a:gd name="T12" fmla="*/ 7 w 67"/>
                <a:gd name="T13" fmla="*/ 55 h 74"/>
                <a:gd name="T14" fmla="*/ 2 w 67"/>
                <a:gd name="T15" fmla="*/ 31 h 74"/>
                <a:gd name="T16" fmla="*/ 19 w 67"/>
                <a:gd name="T17"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4">
                  <a:moveTo>
                    <a:pt x="19" y="5"/>
                  </a:moveTo>
                  <a:cubicBezTo>
                    <a:pt x="34" y="2"/>
                    <a:pt x="34" y="2"/>
                    <a:pt x="34" y="2"/>
                  </a:cubicBezTo>
                  <a:cubicBezTo>
                    <a:pt x="46" y="0"/>
                    <a:pt x="57" y="7"/>
                    <a:pt x="59" y="19"/>
                  </a:cubicBezTo>
                  <a:cubicBezTo>
                    <a:pt x="64" y="43"/>
                    <a:pt x="64" y="43"/>
                    <a:pt x="64" y="43"/>
                  </a:cubicBezTo>
                  <a:cubicBezTo>
                    <a:pt x="67" y="55"/>
                    <a:pt x="59" y="66"/>
                    <a:pt x="47" y="68"/>
                  </a:cubicBezTo>
                  <a:cubicBezTo>
                    <a:pt x="32" y="71"/>
                    <a:pt x="32" y="71"/>
                    <a:pt x="32" y="71"/>
                  </a:cubicBezTo>
                  <a:cubicBezTo>
                    <a:pt x="20" y="74"/>
                    <a:pt x="9" y="66"/>
                    <a:pt x="7" y="55"/>
                  </a:cubicBezTo>
                  <a:cubicBezTo>
                    <a:pt x="2" y="31"/>
                    <a:pt x="2" y="31"/>
                    <a:pt x="2" y="31"/>
                  </a:cubicBezTo>
                  <a:cubicBezTo>
                    <a:pt x="0" y="19"/>
                    <a:pt x="7" y="8"/>
                    <a:pt x="19" y="5"/>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50" name="Freeform 213"/>
            <p:cNvSpPr/>
            <p:nvPr/>
          </p:nvSpPr>
          <p:spPr bwMode="auto">
            <a:xfrm>
              <a:off x="963613" y="4554538"/>
              <a:ext cx="184150" cy="203200"/>
            </a:xfrm>
            <a:custGeom>
              <a:avLst/>
              <a:gdLst>
                <a:gd name="T0" fmla="*/ 14 w 49"/>
                <a:gd name="T1" fmla="*/ 4 h 54"/>
                <a:gd name="T2" fmla="*/ 25 w 49"/>
                <a:gd name="T3" fmla="*/ 1 h 54"/>
                <a:gd name="T4" fmla="*/ 44 w 49"/>
                <a:gd name="T5" fmla="*/ 14 h 54"/>
                <a:gd name="T6" fmla="*/ 47 w 49"/>
                <a:gd name="T7" fmla="*/ 31 h 54"/>
                <a:gd name="T8" fmla="*/ 35 w 49"/>
                <a:gd name="T9" fmla="*/ 50 h 54"/>
                <a:gd name="T10" fmla="*/ 23 w 49"/>
                <a:gd name="T11" fmla="*/ 52 h 54"/>
                <a:gd name="T12" fmla="*/ 5 w 49"/>
                <a:gd name="T13" fmla="*/ 40 h 54"/>
                <a:gd name="T14" fmla="*/ 1 w 49"/>
                <a:gd name="T15" fmla="*/ 22 h 54"/>
                <a:gd name="T16" fmla="*/ 14 w 49"/>
                <a:gd name="T17" fmla="*/ 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4">
                  <a:moveTo>
                    <a:pt x="14" y="4"/>
                  </a:moveTo>
                  <a:cubicBezTo>
                    <a:pt x="25" y="1"/>
                    <a:pt x="25" y="1"/>
                    <a:pt x="25" y="1"/>
                  </a:cubicBezTo>
                  <a:cubicBezTo>
                    <a:pt x="33" y="0"/>
                    <a:pt x="42" y="5"/>
                    <a:pt x="44" y="14"/>
                  </a:cubicBezTo>
                  <a:cubicBezTo>
                    <a:pt x="47" y="31"/>
                    <a:pt x="47" y="31"/>
                    <a:pt x="47" y="31"/>
                  </a:cubicBezTo>
                  <a:cubicBezTo>
                    <a:pt x="49" y="40"/>
                    <a:pt x="43" y="48"/>
                    <a:pt x="35" y="50"/>
                  </a:cubicBezTo>
                  <a:cubicBezTo>
                    <a:pt x="23" y="52"/>
                    <a:pt x="23" y="52"/>
                    <a:pt x="23" y="52"/>
                  </a:cubicBezTo>
                  <a:cubicBezTo>
                    <a:pt x="15" y="54"/>
                    <a:pt x="7" y="48"/>
                    <a:pt x="5" y="40"/>
                  </a:cubicBezTo>
                  <a:cubicBezTo>
                    <a:pt x="1" y="22"/>
                    <a:pt x="1" y="22"/>
                    <a:pt x="1" y="22"/>
                  </a:cubicBezTo>
                  <a:cubicBezTo>
                    <a:pt x="0" y="14"/>
                    <a:pt x="5" y="5"/>
                    <a:pt x="14" y="4"/>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51" name="Rectangle 214"/>
            <p:cNvSpPr>
              <a:spLocks noChangeArrowheads="1"/>
            </p:cNvSpPr>
            <p:nvPr/>
          </p:nvSpPr>
          <p:spPr bwMode="auto">
            <a:xfrm>
              <a:off x="1293813" y="5229225"/>
              <a:ext cx="403225" cy="576262"/>
            </a:xfrm>
            <a:prstGeom prst="rect">
              <a:avLst/>
            </a:prstGeom>
            <a:solidFill>
              <a:srgbClr val="FFFFFF"/>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52" name="Freeform 215"/>
            <p:cNvSpPr/>
            <p:nvPr/>
          </p:nvSpPr>
          <p:spPr bwMode="auto">
            <a:xfrm>
              <a:off x="1730376" y="5154613"/>
              <a:ext cx="828675" cy="384175"/>
            </a:xfrm>
            <a:custGeom>
              <a:avLst/>
              <a:gdLst>
                <a:gd name="T0" fmla="*/ 0 w 220"/>
                <a:gd name="T1" fmla="*/ 14 h 102"/>
                <a:gd name="T2" fmla="*/ 88 w 220"/>
                <a:gd name="T3" fmla="*/ 61 h 102"/>
                <a:gd name="T4" fmla="*/ 130 w 220"/>
                <a:gd name="T5" fmla="*/ 0 h 102"/>
                <a:gd name="T6" fmla="*/ 220 w 220"/>
                <a:gd name="T7" fmla="*/ 20 h 102"/>
                <a:gd name="T8" fmla="*/ 102 w 220"/>
                <a:gd name="T9" fmla="*/ 102 h 102"/>
                <a:gd name="T10" fmla="*/ 1 w 220"/>
                <a:gd name="T11" fmla="*/ 65 h 102"/>
                <a:gd name="T12" fmla="*/ 0 w 220"/>
                <a:gd name="T13" fmla="*/ 14 h 102"/>
              </a:gdLst>
              <a:ahLst/>
              <a:cxnLst>
                <a:cxn ang="0">
                  <a:pos x="T0" y="T1"/>
                </a:cxn>
                <a:cxn ang="0">
                  <a:pos x="T2" y="T3"/>
                </a:cxn>
                <a:cxn ang="0">
                  <a:pos x="T4" y="T5"/>
                </a:cxn>
                <a:cxn ang="0">
                  <a:pos x="T6" y="T7"/>
                </a:cxn>
                <a:cxn ang="0">
                  <a:pos x="T8" y="T9"/>
                </a:cxn>
                <a:cxn ang="0">
                  <a:pos x="T10" y="T11"/>
                </a:cxn>
                <a:cxn ang="0">
                  <a:pos x="T12" y="T13"/>
                </a:cxn>
              </a:cxnLst>
              <a:rect l="0" t="0" r="r" b="b"/>
              <a:pathLst>
                <a:path w="220" h="102">
                  <a:moveTo>
                    <a:pt x="0" y="14"/>
                  </a:moveTo>
                  <a:cubicBezTo>
                    <a:pt x="0" y="14"/>
                    <a:pt x="75" y="64"/>
                    <a:pt x="88" y="61"/>
                  </a:cubicBezTo>
                  <a:cubicBezTo>
                    <a:pt x="101" y="58"/>
                    <a:pt x="124" y="14"/>
                    <a:pt x="130" y="0"/>
                  </a:cubicBezTo>
                  <a:cubicBezTo>
                    <a:pt x="164" y="18"/>
                    <a:pt x="220" y="20"/>
                    <a:pt x="220" y="20"/>
                  </a:cubicBezTo>
                  <a:cubicBezTo>
                    <a:pt x="220" y="20"/>
                    <a:pt x="120" y="101"/>
                    <a:pt x="102" y="102"/>
                  </a:cubicBezTo>
                  <a:cubicBezTo>
                    <a:pt x="84" y="102"/>
                    <a:pt x="1" y="65"/>
                    <a:pt x="1" y="65"/>
                  </a:cubicBez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53" name="Rectangle 216"/>
            <p:cNvSpPr>
              <a:spLocks noChangeArrowheads="1"/>
            </p:cNvSpPr>
            <p:nvPr/>
          </p:nvSpPr>
          <p:spPr bwMode="auto">
            <a:xfrm>
              <a:off x="1301751" y="5761038"/>
              <a:ext cx="387350" cy="1539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54" name="Rectangle 217"/>
            <p:cNvSpPr>
              <a:spLocks noChangeArrowheads="1"/>
            </p:cNvSpPr>
            <p:nvPr/>
          </p:nvSpPr>
          <p:spPr bwMode="auto">
            <a:xfrm>
              <a:off x="1347788" y="5051425"/>
              <a:ext cx="327025" cy="219075"/>
            </a:xfrm>
            <a:prstGeom prst="rect">
              <a:avLst/>
            </a:prstGeom>
            <a:solidFill>
              <a:srgbClr val="CDA7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55" name="Freeform 218"/>
            <p:cNvSpPr/>
            <p:nvPr/>
          </p:nvSpPr>
          <p:spPr bwMode="auto">
            <a:xfrm>
              <a:off x="1120776" y="5146675"/>
              <a:ext cx="285750" cy="711200"/>
            </a:xfrm>
            <a:custGeom>
              <a:avLst/>
              <a:gdLst>
                <a:gd name="T0" fmla="*/ 72 w 76"/>
                <a:gd name="T1" fmla="*/ 3 h 189"/>
                <a:gd name="T2" fmla="*/ 63 w 76"/>
                <a:gd name="T3" fmla="*/ 189 h 189"/>
                <a:gd name="T4" fmla="*/ 0 w 76"/>
                <a:gd name="T5" fmla="*/ 174 h 189"/>
                <a:gd name="T6" fmla="*/ 40 w 76"/>
                <a:gd name="T7" fmla="*/ 9 h 189"/>
                <a:gd name="T8" fmla="*/ 72 w 76"/>
                <a:gd name="T9" fmla="*/ 3 h 189"/>
              </a:gdLst>
              <a:ahLst/>
              <a:cxnLst>
                <a:cxn ang="0">
                  <a:pos x="T0" y="T1"/>
                </a:cxn>
                <a:cxn ang="0">
                  <a:pos x="T2" y="T3"/>
                </a:cxn>
                <a:cxn ang="0">
                  <a:pos x="T4" y="T5"/>
                </a:cxn>
                <a:cxn ang="0">
                  <a:pos x="T6" y="T7"/>
                </a:cxn>
                <a:cxn ang="0">
                  <a:pos x="T8" y="T9"/>
                </a:cxn>
              </a:cxnLst>
              <a:rect l="0" t="0" r="r" b="b"/>
              <a:pathLst>
                <a:path w="76" h="189">
                  <a:moveTo>
                    <a:pt x="72" y="3"/>
                  </a:moveTo>
                  <a:cubicBezTo>
                    <a:pt x="76" y="73"/>
                    <a:pt x="72" y="145"/>
                    <a:pt x="63" y="189"/>
                  </a:cubicBezTo>
                  <a:cubicBezTo>
                    <a:pt x="42" y="184"/>
                    <a:pt x="21" y="179"/>
                    <a:pt x="0" y="174"/>
                  </a:cubicBezTo>
                  <a:cubicBezTo>
                    <a:pt x="19" y="128"/>
                    <a:pt x="34" y="75"/>
                    <a:pt x="40" y="9"/>
                  </a:cubicBezTo>
                  <a:cubicBezTo>
                    <a:pt x="48" y="7"/>
                    <a:pt x="62" y="0"/>
                    <a:pt x="72"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56" name="Freeform 219"/>
            <p:cNvSpPr/>
            <p:nvPr/>
          </p:nvSpPr>
          <p:spPr bwMode="auto">
            <a:xfrm>
              <a:off x="1614488" y="5160963"/>
              <a:ext cx="282575" cy="696912"/>
            </a:xfrm>
            <a:custGeom>
              <a:avLst/>
              <a:gdLst>
                <a:gd name="T0" fmla="*/ 3 w 75"/>
                <a:gd name="T1" fmla="*/ 3 h 185"/>
                <a:gd name="T2" fmla="*/ 12 w 75"/>
                <a:gd name="T3" fmla="*/ 185 h 185"/>
                <a:gd name="T4" fmla="*/ 75 w 75"/>
                <a:gd name="T5" fmla="*/ 170 h 185"/>
                <a:gd name="T6" fmla="*/ 35 w 75"/>
                <a:gd name="T7" fmla="*/ 5 h 185"/>
                <a:gd name="T8" fmla="*/ 3 w 75"/>
                <a:gd name="T9" fmla="*/ 3 h 185"/>
              </a:gdLst>
              <a:ahLst/>
              <a:cxnLst>
                <a:cxn ang="0">
                  <a:pos x="T0" y="T1"/>
                </a:cxn>
                <a:cxn ang="0">
                  <a:pos x="T2" y="T3"/>
                </a:cxn>
                <a:cxn ang="0">
                  <a:pos x="T4" y="T5"/>
                </a:cxn>
                <a:cxn ang="0">
                  <a:pos x="T6" y="T7"/>
                </a:cxn>
                <a:cxn ang="0">
                  <a:pos x="T8" y="T9"/>
                </a:cxn>
              </a:cxnLst>
              <a:rect l="0" t="0" r="r" b="b"/>
              <a:pathLst>
                <a:path w="75" h="185">
                  <a:moveTo>
                    <a:pt x="3" y="3"/>
                  </a:moveTo>
                  <a:cubicBezTo>
                    <a:pt x="0" y="72"/>
                    <a:pt x="3" y="141"/>
                    <a:pt x="12" y="185"/>
                  </a:cubicBezTo>
                  <a:cubicBezTo>
                    <a:pt x="33" y="180"/>
                    <a:pt x="54" y="175"/>
                    <a:pt x="75" y="170"/>
                  </a:cubicBezTo>
                  <a:cubicBezTo>
                    <a:pt x="56" y="124"/>
                    <a:pt x="41" y="71"/>
                    <a:pt x="35" y="5"/>
                  </a:cubicBezTo>
                  <a:cubicBezTo>
                    <a:pt x="24" y="5"/>
                    <a:pt x="14" y="0"/>
                    <a:pt x="3"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57" name="Freeform 220"/>
            <p:cNvSpPr/>
            <p:nvPr/>
          </p:nvSpPr>
          <p:spPr bwMode="auto">
            <a:xfrm>
              <a:off x="1441451" y="5237163"/>
              <a:ext cx="146050" cy="450850"/>
            </a:xfrm>
            <a:custGeom>
              <a:avLst/>
              <a:gdLst>
                <a:gd name="T0" fmla="*/ 28 w 92"/>
                <a:gd name="T1" fmla="*/ 0 h 284"/>
                <a:gd name="T2" fmla="*/ 5 w 92"/>
                <a:gd name="T3" fmla="*/ 50 h 284"/>
                <a:gd name="T4" fmla="*/ 28 w 92"/>
                <a:gd name="T5" fmla="*/ 73 h 284"/>
                <a:gd name="T6" fmla="*/ 0 w 92"/>
                <a:gd name="T7" fmla="*/ 237 h 284"/>
                <a:gd name="T8" fmla="*/ 45 w 92"/>
                <a:gd name="T9" fmla="*/ 282 h 284"/>
                <a:gd name="T10" fmla="*/ 45 w 92"/>
                <a:gd name="T11" fmla="*/ 284 h 284"/>
                <a:gd name="T12" fmla="*/ 45 w 92"/>
                <a:gd name="T13" fmla="*/ 284 h 284"/>
                <a:gd name="T14" fmla="*/ 47 w 92"/>
                <a:gd name="T15" fmla="*/ 284 h 284"/>
                <a:gd name="T16" fmla="*/ 47 w 92"/>
                <a:gd name="T17" fmla="*/ 282 h 284"/>
                <a:gd name="T18" fmla="*/ 92 w 92"/>
                <a:gd name="T19" fmla="*/ 237 h 284"/>
                <a:gd name="T20" fmla="*/ 64 w 92"/>
                <a:gd name="T21" fmla="*/ 73 h 284"/>
                <a:gd name="T22" fmla="*/ 88 w 92"/>
                <a:gd name="T23" fmla="*/ 50 h 284"/>
                <a:gd name="T24" fmla="*/ 64 w 92"/>
                <a:gd name="T25" fmla="*/ 0 h 284"/>
                <a:gd name="T26" fmla="*/ 45 w 92"/>
                <a:gd name="T27" fmla="*/ 2 h 284"/>
                <a:gd name="T28" fmla="*/ 28 w 92"/>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284">
                  <a:moveTo>
                    <a:pt x="28" y="0"/>
                  </a:moveTo>
                  <a:lnTo>
                    <a:pt x="5" y="50"/>
                  </a:lnTo>
                  <a:lnTo>
                    <a:pt x="28" y="73"/>
                  </a:lnTo>
                  <a:lnTo>
                    <a:pt x="0" y="237"/>
                  </a:lnTo>
                  <a:lnTo>
                    <a:pt x="45" y="282"/>
                  </a:lnTo>
                  <a:lnTo>
                    <a:pt x="45" y="284"/>
                  </a:lnTo>
                  <a:lnTo>
                    <a:pt x="45" y="284"/>
                  </a:lnTo>
                  <a:lnTo>
                    <a:pt x="47" y="284"/>
                  </a:lnTo>
                  <a:lnTo>
                    <a:pt x="47" y="282"/>
                  </a:lnTo>
                  <a:lnTo>
                    <a:pt x="92" y="237"/>
                  </a:lnTo>
                  <a:lnTo>
                    <a:pt x="64" y="73"/>
                  </a:lnTo>
                  <a:lnTo>
                    <a:pt x="88" y="50"/>
                  </a:lnTo>
                  <a:lnTo>
                    <a:pt x="64" y="0"/>
                  </a:lnTo>
                  <a:lnTo>
                    <a:pt x="45" y="2"/>
                  </a:lnTo>
                  <a:lnTo>
                    <a:pt x="28" y="0"/>
                  </a:ln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58" name="Freeform 221"/>
            <p:cNvSpPr/>
            <p:nvPr/>
          </p:nvSpPr>
          <p:spPr bwMode="auto">
            <a:xfrm>
              <a:off x="1509713" y="5094288"/>
              <a:ext cx="206375" cy="236537"/>
            </a:xfrm>
            <a:custGeom>
              <a:avLst/>
              <a:gdLst>
                <a:gd name="T0" fmla="*/ 46 w 55"/>
                <a:gd name="T1" fmla="*/ 0 h 63"/>
                <a:gd name="T2" fmla="*/ 0 w 55"/>
                <a:gd name="T3" fmla="*/ 39 h 63"/>
                <a:gd name="T4" fmla="*/ 18 w 55"/>
                <a:gd name="T5" fmla="*/ 62 h 63"/>
                <a:gd name="T6" fmla="*/ 55 w 55"/>
                <a:gd name="T7" fmla="*/ 8 h 63"/>
                <a:gd name="T8" fmla="*/ 46 w 55"/>
                <a:gd name="T9" fmla="*/ 0 h 63"/>
              </a:gdLst>
              <a:ahLst/>
              <a:cxnLst>
                <a:cxn ang="0">
                  <a:pos x="T0" y="T1"/>
                </a:cxn>
                <a:cxn ang="0">
                  <a:pos x="T2" y="T3"/>
                </a:cxn>
                <a:cxn ang="0">
                  <a:pos x="T4" y="T5"/>
                </a:cxn>
                <a:cxn ang="0">
                  <a:pos x="T6" y="T7"/>
                </a:cxn>
                <a:cxn ang="0">
                  <a:pos x="T8" y="T9"/>
                </a:cxn>
              </a:cxnLst>
              <a:rect l="0" t="0" r="r" b="b"/>
              <a:pathLst>
                <a:path w="55" h="63">
                  <a:moveTo>
                    <a:pt x="46" y="0"/>
                  </a:moveTo>
                  <a:cubicBezTo>
                    <a:pt x="31" y="12"/>
                    <a:pt x="18" y="33"/>
                    <a:pt x="0" y="39"/>
                  </a:cubicBezTo>
                  <a:cubicBezTo>
                    <a:pt x="18" y="62"/>
                    <a:pt x="18" y="62"/>
                    <a:pt x="18" y="62"/>
                  </a:cubicBezTo>
                  <a:cubicBezTo>
                    <a:pt x="50" y="63"/>
                    <a:pt x="50" y="40"/>
                    <a:pt x="55" y="8"/>
                  </a:cubicBezTo>
                  <a:lnTo>
                    <a:pt x="46"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59" name="Freeform 222"/>
            <p:cNvSpPr/>
            <p:nvPr/>
          </p:nvSpPr>
          <p:spPr bwMode="auto">
            <a:xfrm>
              <a:off x="1263651" y="6302375"/>
              <a:ext cx="215900" cy="142875"/>
            </a:xfrm>
            <a:custGeom>
              <a:avLst/>
              <a:gdLst>
                <a:gd name="T0" fmla="*/ 52 w 57"/>
                <a:gd name="T1" fmla="*/ 0 h 38"/>
                <a:gd name="T2" fmla="*/ 57 w 57"/>
                <a:gd name="T3" fmla="*/ 19 h 38"/>
                <a:gd name="T4" fmla="*/ 7 w 57"/>
                <a:gd name="T5" fmla="*/ 38 h 38"/>
                <a:gd name="T6" fmla="*/ 39 w 57"/>
                <a:gd name="T7" fmla="*/ 14 h 38"/>
                <a:gd name="T8" fmla="*/ 33 w 57"/>
                <a:gd name="T9" fmla="*/ 0 h 38"/>
                <a:gd name="T10" fmla="*/ 52 w 57"/>
                <a:gd name="T11" fmla="*/ 0 h 38"/>
              </a:gdLst>
              <a:ahLst/>
              <a:cxnLst>
                <a:cxn ang="0">
                  <a:pos x="T0" y="T1"/>
                </a:cxn>
                <a:cxn ang="0">
                  <a:pos x="T2" y="T3"/>
                </a:cxn>
                <a:cxn ang="0">
                  <a:pos x="T4" y="T5"/>
                </a:cxn>
                <a:cxn ang="0">
                  <a:pos x="T6" y="T7"/>
                </a:cxn>
                <a:cxn ang="0">
                  <a:pos x="T8" y="T9"/>
                </a:cxn>
                <a:cxn ang="0">
                  <a:pos x="T10" y="T11"/>
                </a:cxn>
              </a:cxnLst>
              <a:rect l="0" t="0" r="r" b="b"/>
              <a:pathLst>
                <a:path w="57" h="38">
                  <a:moveTo>
                    <a:pt x="52" y="0"/>
                  </a:moveTo>
                  <a:cubicBezTo>
                    <a:pt x="57" y="19"/>
                    <a:pt x="57" y="19"/>
                    <a:pt x="57" y="19"/>
                  </a:cubicBezTo>
                  <a:cubicBezTo>
                    <a:pt x="50" y="29"/>
                    <a:pt x="24" y="37"/>
                    <a:pt x="7" y="38"/>
                  </a:cubicBezTo>
                  <a:cubicBezTo>
                    <a:pt x="0" y="28"/>
                    <a:pt x="23" y="18"/>
                    <a:pt x="39" y="14"/>
                  </a:cubicBezTo>
                  <a:cubicBezTo>
                    <a:pt x="33" y="0"/>
                    <a:pt x="33" y="0"/>
                    <a:pt x="33" y="0"/>
                  </a:cubicBezTo>
                  <a:lnTo>
                    <a:pt x="52" y="0"/>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60" name="Freeform 223"/>
            <p:cNvSpPr/>
            <p:nvPr/>
          </p:nvSpPr>
          <p:spPr bwMode="auto">
            <a:xfrm>
              <a:off x="1524001" y="6280150"/>
              <a:ext cx="200025" cy="112712"/>
            </a:xfrm>
            <a:custGeom>
              <a:avLst/>
              <a:gdLst>
                <a:gd name="T0" fmla="*/ 21 w 53"/>
                <a:gd name="T1" fmla="*/ 3 h 30"/>
                <a:gd name="T2" fmla="*/ 19 w 53"/>
                <a:gd name="T3" fmla="*/ 12 h 30"/>
                <a:gd name="T4" fmla="*/ 53 w 53"/>
                <a:gd name="T5" fmla="*/ 30 h 30"/>
                <a:gd name="T6" fmla="*/ 0 w 53"/>
                <a:gd name="T7" fmla="*/ 27 h 30"/>
                <a:gd name="T8" fmla="*/ 0 w 53"/>
                <a:gd name="T9" fmla="*/ 9 h 30"/>
                <a:gd name="T10" fmla="*/ 13 w 53"/>
                <a:gd name="T11" fmla="*/ 0 h 30"/>
                <a:gd name="T12" fmla="*/ 21 w 53"/>
                <a:gd name="T13" fmla="*/ 3 h 30"/>
              </a:gdLst>
              <a:ahLst/>
              <a:cxnLst>
                <a:cxn ang="0">
                  <a:pos x="T0" y="T1"/>
                </a:cxn>
                <a:cxn ang="0">
                  <a:pos x="T2" y="T3"/>
                </a:cxn>
                <a:cxn ang="0">
                  <a:pos x="T4" y="T5"/>
                </a:cxn>
                <a:cxn ang="0">
                  <a:pos x="T6" y="T7"/>
                </a:cxn>
                <a:cxn ang="0">
                  <a:pos x="T8" y="T9"/>
                </a:cxn>
                <a:cxn ang="0">
                  <a:pos x="T10" y="T11"/>
                </a:cxn>
                <a:cxn ang="0">
                  <a:pos x="T12" y="T13"/>
                </a:cxn>
              </a:cxnLst>
              <a:rect l="0" t="0" r="r" b="b"/>
              <a:pathLst>
                <a:path w="53" h="30">
                  <a:moveTo>
                    <a:pt x="21" y="3"/>
                  </a:moveTo>
                  <a:cubicBezTo>
                    <a:pt x="21" y="3"/>
                    <a:pt x="18" y="11"/>
                    <a:pt x="19" y="12"/>
                  </a:cubicBezTo>
                  <a:cubicBezTo>
                    <a:pt x="22" y="14"/>
                    <a:pt x="52" y="18"/>
                    <a:pt x="53" y="30"/>
                  </a:cubicBezTo>
                  <a:cubicBezTo>
                    <a:pt x="0" y="27"/>
                    <a:pt x="0" y="27"/>
                    <a:pt x="0" y="27"/>
                  </a:cubicBezTo>
                  <a:cubicBezTo>
                    <a:pt x="0" y="9"/>
                    <a:pt x="0" y="9"/>
                    <a:pt x="0" y="9"/>
                  </a:cubicBezTo>
                  <a:cubicBezTo>
                    <a:pt x="13" y="0"/>
                    <a:pt x="13" y="0"/>
                    <a:pt x="13" y="0"/>
                  </a:cubicBezTo>
                  <a:lnTo>
                    <a:pt x="21" y="3"/>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61" name="Freeform 224"/>
            <p:cNvSpPr/>
            <p:nvPr/>
          </p:nvSpPr>
          <p:spPr bwMode="auto">
            <a:xfrm>
              <a:off x="1301751" y="5892800"/>
              <a:ext cx="177800" cy="425450"/>
            </a:xfrm>
            <a:custGeom>
              <a:avLst/>
              <a:gdLst>
                <a:gd name="T0" fmla="*/ 0 w 47"/>
                <a:gd name="T1" fmla="*/ 4 h 113"/>
                <a:gd name="T2" fmla="*/ 21 w 47"/>
                <a:gd name="T3" fmla="*/ 113 h 113"/>
                <a:gd name="T4" fmla="*/ 47 w 47"/>
                <a:gd name="T5" fmla="*/ 113 h 113"/>
                <a:gd name="T6" fmla="*/ 42 w 47"/>
                <a:gd name="T7" fmla="*/ 0 h 113"/>
                <a:gd name="T8" fmla="*/ 0 w 47"/>
                <a:gd name="T9" fmla="*/ 4 h 113"/>
              </a:gdLst>
              <a:ahLst/>
              <a:cxnLst>
                <a:cxn ang="0">
                  <a:pos x="T0" y="T1"/>
                </a:cxn>
                <a:cxn ang="0">
                  <a:pos x="T2" y="T3"/>
                </a:cxn>
                <a:cxn ang="0">
                  <a:pos x="T4" y="T5"/>
                </a:cxn>
                <a:cxn ang="0">
                  <a:pos x="T6" y="T7"/>
                </a:cxn>
                <a:cxn ang="0">
                  <a:pos x="T8" y="T9"/>
                </a:cxn>
              </a:cxnLst>
              <a:rect l="0" t="0" r="r" b="b"/>
              <a:pathLst>
                <a:path w="47" h="113">
                  <a:moveTo>
                    <a:pt x="0" y="4"/>
                  </a:moveTo>
                  <a:cubicBezTo>
                    <a:pt x="7" y="39"/>
                    <a:pt x="7" y="81"/>
                    <a:pt x="21" y="113"/>
                  </a:cubicBezTo>
                  <a:cubicBezTo>
                    <a:pt x="30" y="113"/>
                    <a:pt x="38" y="113"/>
                    <a:pt x="47" y="113"/>
                  </a:cubicBezTo>
                  <a:cubicBezTo>
                    <a:pt x="35" y="72"/>
                    <a:pt x="38" y="35"/>
                    <a:pt x="42" y="0"/>
                  </a:cubicBezTo>
                  <a:cubicBezTo>
                    <a:pt x="28" y="1"/>
                    <a:pt x="14" y="2"/>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62" name="Freeform 225"/>
            <p:cNvSpPr/>
            <p:nvPr/>
          </p:nvSpPr>
          <p:spPr bwMode="auto">
            <a:xfrm>
              <a:off x="1309688" y="5094288"/>
              <a:ext cx="211138" cy="236537"/>
            </a:xfrm>
            <a:custGeom>
              <a:avLst/>
              <a:gdLst>
                <a:gd name="T0" fmla="*/ 10 w 56"/>
                <a:gd name="T1" fmla="*/ 0 h 63"/>
                <a:gd name="T2" fmla="*/ 56 w 56"/>
                <a:gd name="T3" fmla="*/ 39 h 63"/>
                <a:gd name="T4" fmla="*/ 38 w 56"/>
                <a:gd name="T5" fmla="*/ 62 h 63"/>
                <a:gd name="T6" fmla="*/ 0 w 56"/>
                <a:gd name="T7" fmla="*/ 8 h 63"/>
                <a:gd name="T8" fmla="*/ 10 w 56"/>
                <a:gd name="T9" fmla="*/ 0 h 63"/>
              </a:gdLst>
              <a:ahLst/>
              <a:cxnLst>
                <a:cxn ang="0">
                  <a:pos x="T0" y="T1"/>
                </a:cxn>
                <a:cxn ang="0">
                  <a:pos x="T2" y="T3"/>
                </a:cxn>
                <a:cxn ang="0">
                  <a:pos x="T4" y="T5"/>
                </a:cxn>
                <a:cxn ang="0">
                  <a:pos x="T6" y="T7"/>
                </a:cxn>
                <a:cxn ang="0">
                  <a:pos x="T8" y="T9"/>
                </a:cxn>
              </a:cxnLst>
              <a:rect l="0" t="0" r="r" b="b"/>
              <a:pathLst>
                <a:path w="56" h="63">
                  <a:moveTo>
                    <a:pt x="10" y="0"/>
                  </a:moveTo>
                  <a:cubicBezTo>
                    <a:pt x="25" y="12"/>
                    <a:pt x="38" y="33"/>
                    <a:pt x="56" y="39"/>
                  </a:cubicBezTo>
                  <a:cubicBezTo>
                    <a:pt x="38" y="62"/>
                    <a:pt x="38" y="62"/>
                    <a:pt x="38" y="62"/>
                  </a:cubicBezTo>
                  <a:cubicBezTo>
                    <a:pt x="5" y="63"/>
                    <a:pt x="6" y="40"/>
                    <a:pt x="0" y="8"/>
                  </a:cubicBezTo>
                  <a:lnTo>
                    <a:pt x="1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63" name="Freeform 226"/>
            <p:cNvSpPr/>
            <p:nvPr/>
          </p:nvSpPr>
          <p:spPr bwMode="auto">
            <a:xfrm>
              <a:off x="989013" y="4159250"/>
              <a:ext cx="1092200" cy="1036637"/>
            </a:xfrm>
            <a:custGeom>
              <a:avLst/>
              <a:gdLst>
                <a:gd name="T0" fmla="*/ 9 w 290"/>
                <a:gd name="T1" fmla="*/ 19 h 275"/>
                <a:gd name="T2" fmla="*/ 32 w 290"/>
                <a:gd name="T3" fmla="*/ 227 h 275"/>
                <a:gd name="T4" fmla="*/ 243 w 290"/>
                <a:gd name="T5" fmla="*/ 240 h 275"/>
                <a:gd name="T6" fmla="*/ 290 w 290"/>
                <a:gd name="T7" fmla="*/ 35 h 275"/>
                <a:gd name="T8" fmla="*/ 168 w 290"/>
                <a:gd name="T9" fmla="*/ 8 h 275"/>
                <a:gd name="T10" fmla="*/ 169 w 290"/>
                <a:gd name="T11" fmla="*/ 2 h 275"/>
                <a:gd name="T12" fmla="*/ 151 w 290"/>
                <a:gd name="T13" fmla="*/ 4 h 275"/>
                <a:gd name="T14" fmla="*/ 134 w 290"/>
                <a:gd name="T15" fmla="*/ 0 h 275"/>
                <a:gd name="T16" fmla="*/ 133 w 290"/>
                <a:gd name="T17" fmla="*/ 6 h 275"/>
                <a:gd name="T18" fmla="*/ 9 w 290"/>
                <a:gd name="T19" fmla="*/ 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0" h="275">
                  <a:moveTo>
                    <a:pt x="9" y="19"/>
                  </a:moveTo>
                  <a:cubicBezTo>
                    <a:pt x="9" y="19"/>
                    <a:pt x="0" y="190"/>
                    <a:pt x="32" y="227"/>
                  </a:cubicBezTo>
                  <a:cubicBezTo>
                    <a:pt x="66" y="267"/>
                    <a:pt x="205" y="275"/>
                    <a:pt x="243" y="240"/>
                  </a:cubicBezTo>
                  <a:cubicBezTo>
                    <a:pt x="279" y="207"/>
                    <a:pt x="290" y="35"/>
                    <a:pt x="290" y="35"/>
                  </a:cubicBezTo>
                  <a:cubicBezTo>
                    <a:pt x="168" y="8"/>
                    <a:pt x="168" y="8"/>
                    <a:pt x="168" y="8"/>
                  </a:cubicBezTo>
                  <a:cubicBezTo>
                    <a:pt x="169" y="2"/>
                    <a:pt x="169" y="2"/>
                    <a:pt x="169" y="2"/>
                  </a:cubicBezTo>
                  <a:cubicBezTo>
                    <a:pt x="151" y="4"/>
                    <a:pt x="151" y="4"/>
                    <a:pt x="151" y="4"/>
                  </a:cubicBezTo>
                  <a:cubicBezTo>
                    <a:pt x="134" y="0"/>
                    <a:pt x="134" y="0"/>
                    <a:pt x="134" y="0"/>
                  </a:cubicBezTo>
                  <a:cubicBezTo>
                    <a:pt x="133" y="6"/>
                    <a:pt x="133" y="6"/>
                    <a:pt x="133" y="6"/>
                  </a:cubicBezTo>
                  <a:lnTo>
                    <a:pt x="9" y="19"/>
                  </a:ln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64" name="Freeform 227"/>
            <p:cNvSpPr/>
            <p:nvPr/>
          </p:nvSpPr>
          <p:spPr bwMode="auto">
            <a:xfrm>
              <a:off x="1046163" y="4159250"/>
              <a:ext cx="982663" cy="1017587"/>
            </a:xfrm>
            <a:custGeom>
              <a:avLst/>
              <a:gdLst>
                <a:gd name="T0" fmla="*/ 8 w 261"/>
                <a:gd name="T1" fmla="*/ 18 h 270"/>
                <a:gd name="T2" fmla="*/ 29 w 261"/>
                <a:gd name="T3" fmla="*/ 223 h 270"/>
                <a:gd name="T4" fmla="*/ 219 w 261"/>
                <a:gd name="T5" fmla="*/ 235 h 270"/>
                <a:gd name="T6" fmla="*/ 261 w 261"/>
                <a:gd name="T7" fmla="*/ 34 h 270"/>
                <a:gd name="T8" fmla="*/ 152 w 261"/>
                <a:gd name="T9" fmla="*/ 8 h 270"/>
                <a:gd name="T10" fmla="*/ 152 w 261"/>
                <a:gd name="T11" fmla="*/ 2 h 270"/>
                <a:gd name="T12" fmla="*/ 136 w 261"/>
                <a:gd name="T13" fmla="*/ 4 h 270"/>
                <a:gd name="T14" fmla="*/ 120 w 261"/>
                <a:gd name="T15" fmla="*/ 0 h 270"/>
                <a:gd name="T16" fmla="*/ 120 w 261"/>
                <a:gd name="T17" fmla="*/ 6 h 270"/>
                <a:gd name="T18" fmla="*/ 8 w 261"/>
                <a:gd name="T19" fmla="*/ 1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70">
                  <a:moveTo>
                    <a:pt x="8" y="18"/>
                  </a:moveTo>
                  <a:cubicBezTo>
                    <a:pt x="8" y="18"/>
                    <a:pt x="0" y="186"/>
                    <a:pt x="29" y="223"/>
                  </a:cubicBezTo>
                  <a:cubicBezTo>
                    <a:pt x="59" y="262"/>
                    <a:pt x="184" y="270"/>
                    <a:pt x="219" y="235"/>
                  </a:cubicBezTo>
                  <a:cubicBezTo>
                    <a:pt x="251" y="202"/>
                    <a:pt x="261" y="34"/>
                    <a:pt x="261" y="34"/>
                  </a:cubicBezTo>
                  <a:cubicBezTo>
                    <a:pt x="152" y="8"/>
                    <a:pt x="152" y="8"/>
                    <a:pt x="152" y="8"/>
                  </a:cubicBezTo>
                  <a:cubicBezTo>
                    <a:pt x="152" y="2"/>
                    <a:pt x="152" y="2"/>
                    <a:pt x="152" y="2"/>
                  </a:cubicBezTo>
                  <a:cubicBezTo>
                    <a:pt x="136" y="4"/>
                    <a:pt x="136" y="4"/>
                    <a:pt x="136" y="4"/>
                  </a:cubicBezTo>
                  <a:cubicBezTo>
                    <a:pt x="120" y="0"/>
                    <a:pt x="120" y="0"/>
                    <a:pt x="120" y="0"/>
                  </a:cubicBezTo>
                  <a:cubicBezTo>
                    <a:pt x="120" y="6"/>
                    <a:pt x="120" y="6"/>
                    <a:pt x="120" y="6"/>
                  </a:cubicBezTo>
                  <a:lnTo>
                    <a:pt x="8" y="18"/>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65" name="Freeform 228"/>
            <p:cNvSpPr/>
            <p:nvPr/>
          </p:nvSpPr>
          <p:spPr bwMode="auto">
            <a:xfrm>
              <a:off x="1038226" y="4106863"/>
              <a:ext cx="1009650" cy="587375"/>
            </a:xfrm>
            <a:custGeom>
              <a:avLst/>
              <a:gdLst>
                <a:gd name="T0" fmla="*/ 0 w 268"/>
                <a:gd name="T1" fmla="*/ 140 h 156"/>
                <a:gd name="T2" fmla="*/ 82 w 268"/>
                <a:gd name="T3" fmla="*/ 56 h 156"/>
                <a:gd name="T4" fmla="*/ 194 w 268"/>
                <a:gd name="T5" fmla="*/ 63 h 156"/>
                <a:gd name="T6" fmla="*/ 265 w 268"/>
                <a:gd name="T7" fmla="*/ 156 h 156"/>
                <a:gd name="T8" fmla="*/ 267 w 268"/>
                <a:gd name="T9" fmla="*/ 39 h 156"/>
                <a:gd name="T10" fmla="*/ 268 w 268"/>
                <a:gd name="T11" fmla="*/ 18 h 156"/>
                <a:gd name="T12" fmla="*/ 237 w 268"/>
                <a:gd name="T13" fmla="*/ 12 h 156"/>
                <a:gd name="T14" fmla="*/ 140 w 268"/>
                <a:gd name="T15" fmla="*/ 34 h 156"/>
                <a:gd name="T16" fmla="*/ 46 w 268"/>
                <a:gd name="T17" fmla="*/ 0 h 156"/>
                <a:gd name="T18" fmla="*/ 14 w 268"/>
                <a:gd name="T19" fmla="*/ 3 h 156"/>
                <a:gd name="T20" fmla="*/ 12 w 268"/>
                <a:gd name="T21" fmla="*/ 24 h 156"/>
                <a:gd name="T22" fmla="*/ 0 w 268"/>
                <a:gd name="T23"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 h="156">
                  <a:moveTo>
                    <a:pt x="0" y="140"/>
                  </a:moveTo>
                  <a:cubicBezTo>
                    <a:pt x="11" y="95"/>
                    <a:pt x="28" y="21"/>
                    <a:pt x="82" y="56"/>
                  </a:cubicBezTo>
                  <a:cubicBezTo>
                    <a:pt x="100" y="68"/>
                    <a:pt x="177" y="72"/>
                    <a:pt x="194" y="63"/>
                  </a:cubicBezTo>
                  <a:cubicBezTo>
                    <a:pt x="247" y="35"/>
                    <a:pt x="260" y="110"/>
                    <a:pt x="265" y="156"/>
                  </a:cubicBezTo>
                  <a:cubicBezTo>
                    <a:pt x="265" y="156"/>
                    <a:pt x="268" y="49"/>
                    <a:pt x="267" y="39"/>
                  </a:cubicBezTo>
                  <a:cubicBezTo>
                    <a:pt x="266" y="29"/>
                    <a:pt x="268" y="18"/>
                    <a:pt x="268" y="18"/>
                  </a:cubicBezTo>
                  <a:cubicBezTo>
                    <a:pt x="237" y="12"/>
                    <a:pt x="237" y="12"/>
                    <a:pt x="237" y="12"/>
                  </a:cubicBezTo>
                  <a:cubicBezTo>
                    <a:pt x="140" y="34"/>
                    <a:pt x="140" y="34"/>
                    <a:pt x="140" y="34"/>
                  </a:cubicBezTo>
                  <a:cubicBezTo>
                    <a:pt x="46" y="0"/>
                    <a:pt x="46" y="0"/>
                    <a:pt x="46" y="0"/>
                  </a:cubicBezTo>
                  <a:cubicBezTo>
                    <a:pt x="14" y="3"/>
                    <a:pt x="14" y="3"/>
                    <a:pt x="14" y="3"/>
                  </a:cubicBezTo>
                  <a:cubicBezTo>
                    <a:pt x="14" y="3"/>
                    <a:pt x="15" y="14"/>
                    <a:pt x="12" y="24"/>
                  </a:cubicBezTo>
                  <a:cubicBezTo>
                    <a:pt x="10" y="33"/>
                    <a:pt x="0" y="140"/>
                    <a:pt x="0" y="140"/>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66" name="Freeform 229"/>
            <p:cNvSpPr/>
            <p:nvPr/>
          </p:nvSpPr>
          <p:spPr bwMode="auto">
            <a:xfrm>
              <a:off x="944563" y="3771901"/>
              <a:ext cx="1268413" cy="922337"/>
            </a:xfrm>
            <a:custGeom>
              <a:avLst/>
              <a:gdLst>
                <a:gd name="T0" fmla="*/ 16 w 337"/>
                <a:gd name="T1" fmla="*/ 227 h 245"/>
                <a:gd name="T2" fmla="*/ 27 w 337"/>
                <a:gd name="T3" fmla="*/ 230 h 245"/>
                <a:gd name="T4" fmla="*/ 55 w 337"/>
                <a:gd name="T5" fmla="*/ 131 h 245"/>
                <a:gd name="T6" fmla="*/ 123 w 337"/>
                <a:gd name="T7" fmla="*/ 136 h 245"/>
                <a:gd name="T8" fmla="*/ 204 w 337"/>
                <a:gd name="T9" fmla="*/ 141 h 245"/>
                <a:gd name="T10" fmla="*/ 272 w 337"/>
                <a:gd name="T11" fmla="*/ 143 h 245"/>
                <a:gd name="T12" fmla="*/ 288 w 337"/>
                <a:gd name="T13" fmla="*/ 245 h 245"/>
                <a:gd name="T14" fmla="*/ 300 w 337"/>
                <a:gd name="T15" fmla="*/ 244 h 245"/>
                <a:gd name="T16" fmla="*/ 328 w 337"/>
                <a:gd name="T17" fmla="*/ 129 h 245"/>
                <a:gd name="T18" fmla="*/ 1 w 337"/>
                <a:gd name="T19" fmla="*/ 110 h 245"/>
                <a:gd name="T20" fmla="*/ 16 w 337"/>
                <a:gd name="T21" fmla="*/ 22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7" h="245">
                  <a:moveTo>
                    <a:pt x="16" y="227"/>
                  </a:moveTo>
                  <a:cubicBezTo>
                    <a:pt x="27" y="230"/>
                    <a:pt x="27" y="230"/>
                    <a:pt x="27" y="230"/>
                  </a:cubicBezTo>
                  <a:cubicBezTo>
                    <a:pt x="27" y="230"/>
                    <a:pt x="31" y="155"/>
                    <a:pt x="55" y="131"/>
                  </a:cubicBezTo>
                  <a:cubicBezTo>
                    <a:pt x="80" y="106"/>
                    <a:pt x="107" y="124"/>
                    <a:pt x="123" y="136"/>
                  </a:cubicBezTo>
                  <a:cubicBezTo>
                    <a:pt x="138" y="147"/>
                    <a:pt x="187" y="150"/>
                    <a:pt x="204" y="141"/>
                  </a:cubicBezTo>
                  <a:cubicBezTo>
                    <a:pt x="221" y="131"/>
                    <a:pt x="250" y="116"/>
                    <a:pt x="272" y="143"/>
                  </a:cubicBezTo>
                  <a:cubicBezTo>
                    <a:pt x="293" y="171"/>
                    <a:pt x="288" y="245"/>
                    <a:pt x="288" y="245"/>
                  </a:cubicBezTo>
                  <a:cubicBezTo>
                    <a:pt x="300" y="244"/>
                    <a:pt x="300" y="244"/>
                    <a:pt x="300" y="244"/>
                  </a:cubicBezTo>
                  <a:cubicBezTo>
                    <a:pt x="300" y="244"/>
                    <a:pt x="325" y="162"/>
                    <a:pt x="328" y="129"/>
                  </a:cubicBezTo>
                  <a:cubicBezTo>
                    <a:pt x="337" y="20"/>
                    <a:pt x="5" y="0"/>
                    <a:pt x="1" y="110"/>
                  </a:cubicBezTo>
                  <a:cubicBezTo>
                    <a:pt x="0" y="142"/>
                    <a:pt x="16" y="227"/>
                    <a:pt x="16" y="227"/>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67" name="Freeform 230"/>
            <p:cNvSpPr/>
            <p:nvPr/>
          </p:nvSpPr>
          <p:spPr bwMode="auto">
            <a:xfrm>
              <a:off x="1535113" y="3959225"/>
              <a:ext cx="647700" cy="317500"/>
            </a:xfrm>
            <a:custGeom>
              <a:avLst/>
              <a:gdLst>
                <a:gd name="T0" fmla="*/ 0 w 172"/>
                <a:gd name="T1" fmla="*/ 1 h 84"/>
                <a:gd name="T2" fmla="*/ 148 w 172"/>
                <a:gd name="T3" fmla="*/ 84 h 84"/>
                <a:gd name="T4" fmla="*/ 98 w 172"/>
                <a:gd name="T5" fmla="*/ 36 h 84"/>
                <a:gd name="T6" fmla="*/ 0 w 172"/>
                <a:gd name="T7" fmla="*/ 1 h 84"/>
              </a:gdLst>
              <a:ahLst/>
              <a:cxnLst>
                <a:cxn ang="0">
                  <a:pos x="T0" y="T1"/>
                </a:cxn>
                <a:cxn ang="0">
                  <a:pos x="T2" y="T3"/>
                </a:cxn>
                <a:cxn ang="0">
                  <a:pos x="T4" y="T5"/>
                </a:cxn>
                <a:cxn ang="0">
                  <a:pos x="T6" y="T7"/>
                </a:cxn>
              </a:cxnLst>
              <a:rect l="0" t="0" r="r" b="b"/>
              <a:pathLst>
                <a:path w="172" h="84">
                  <a:moveTo>
                    <a:pt x="0" y="1"/>
                  </a:moveTo>
                  <a:cubicBezTo>
                    <a:pt x="19" y="0"/>
                    <a:pt x="172" y="20"/>
                    <a:pt x="148" y="84"/>
                  </a:cubicBezTo>
                  <a:cubicBezTo>
                    <a:pt x="148" y="84"/>
                    <a:pt x="134" y="54"/>
                    <a:pt x="98" y="36"/>
                  </a:cubicBezTo>
                  <a:cubicBezTo>
                    <a:pt x="63" y="18"/>
                    <a:pt x="0" y="1"/>
                    <a:pt x="0" y="1"/>
                  </a:cubicBez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68" name="Freeform 231"/>
            <p:cNvSpPr/>
            <p:nvPr/>
          </p:nvSpPr>
          <p:spPr bwMode="auto">
            <a:xfrm>
              <a:off x="1485901" y="4735513"/>
              <a:ext cx="30163" cy="46037"/>
            </a:xfrm>
            <a:custGeom>
              <a:avLst/>
              <a:gdLst>
                <a:gd name="T0" fmla="*/ 4 w 8"/>
                <a:gd name="T1" fmla="*/ 1 h 12"/>
                <a:gd name="T2" fmla="*/ 8 w 8"/>
                <a:gd name="T3" fmla="*/ 6 h 12"/>
                <a:gd name="T4" fmla="*/ 4 w 8"/>
                <a:gd name="T5" fmla="*/ 12 h 12"/>
                <a:gd name="T6" fmla="*/ 0 w 8"/>
                <a:gd name="T7" fmla="*/ 6 h 12"/>
                <a:gd name="T8" fmla="*/ 4 w 8"/>
                <a:gd name="T9" fmla="*/ 1 h 12"/>
              </a:gdLst>
              <a:ahLst/>
              <a:cxnLst>
                <a:cxn ang="0">
                  <a:pos x="T0" y="T1"/>
                </a:cxn>
                <a:cxn ang="0">
                  <a:pos x="T2" y="T3"/>
                </a:cxn>
                <a:cxn ang="0">
                  <a:pos x="T4" y="T5"/>
                </a:cxn>
                <a:cxn ang="0">
                  <a:pos x="T6" y="T7"/>
                </a:cxn>
                <a:cxn ang="0">
                  <a:pos x="T8" y="T9"/>
                </a:cxn>
              </a:cxnLst>
              <a:rect l="0" t="0" r="r" b="b"/>
              <a:pathLst>
                <a:path w="8" h="12">
                  <a:moveTo>
                    <a:pt x="4" y="1"/>
                  </a:moveTo>
                  <a:cubicBezTo>
                    <a:pt x="7" y="1"/>
                    <a:pt x="8" y="3"/>
                    <a:pt x="8" y="6"/>
                  </a:cubicBezTo>
                  <a:cubicBezTo>
                    <a:pt x="8" y="9"/>
                    <a:pt x="6" y="12"/>
                    <a:pt x="4" y="12"/>
                  </a:cubicBezTo>
                  <a:cubicBezTo>
                    <a:pt x="1" y="11"/>
                    <a:pt x="0" y="9"/>
                    <a:pt x="0" y="6"/>
                  </a:cubicBezTo>
                  <a:cubicBezTo>
                    <a:pt x="0" y="3"/>
                    <a:pt x="2" y="0"/>
                    <a:pt x="4" y="1"/>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69" name="Freeform 232"/>
            <p:cNvSpPr/>
            <p:nvPr/>
          </p:nvSpPr>
          <p:spPr bwMode="auto">
            <a:xfrm>
              <a:off x="1557338" y="4743450"/>
              <a:ext cx="34925" cy="41275"/>
            </a:xfrm>
            <a:custGeom>
              <a:avLst/>
              <a:gdLst>
                <a:gd name="T0" fmla="*/ 5 w 9"/>
                <a:gd name="T1" fmla="*/ 0 h 11"/>
                <a:gd name="T2" fmla="*/ 8 w 9"/>
                <a:gd name="T3" fmla="*/ 5 h 11"/>
                <a:gd name="T4" fmla="*/ 4 w 9"/>
                <a:gd name="T5" fmla="*/ 11 h 11"/>
                <a:gd name="T6" fmla="*/ 0 w 9"/>
                <a:gd name="T7" fmla="*/ 5 h 11"/>
                <a:gd name="T8" fmla="*/ 5 w 9"/>
                <a:gd name="T9" fmla="*/ 0 h 11"/>
              </a:gdLst>
              <a:ahLst/>
              <a:cxnLst>
                <a:cxn ang="0">
                  <a:pos x="T0" y="T1"/>
                </a:cxn>
                <a:cxn ang="0">
                  <a:pos x="T2" y="T3"/>
                </a:cxn>
                <a:cxn ang="0">
                  <a:pos x="T4" y="T5"/>
                </a:cxn>
                <a:cxn ang="0">
                  <a:pos x="T6" y="T7"/>
                </a:cxn>
                <a:cxn ang="0">
                  <a:pos x="T8" y="T9"/>
                </a:cxn>
              </a:cxnLst>
              <a:rect l="0" t="0" r="r" b="b"/>
              <a:pathLst>
                <a:path w="9" h="11">
                  <a:moveTo>
                    <a:pt x="5" y="0"/>
                  </a:moveTo>
                  <a:cubicBezTo>
                    <a:pt x="7" y="0"/>
                    <a:pt x="9" y="2"/>
                    <a:pt x="8" y="5"/>
                  </a:cubicBezTo>
                  <a:cubicBezTo>
                    <a:pt x="8" y="8"/>
                    <a:pt x="6" y="11"/>
                    <a:pt x="4" y="11"/>
                  </a:cubicBezTo>
                  <a:cubicBezTo>
                    <a:pt x="2" y="11"/>
                    <a:pt x="0" y="8"/>
                    <a:pt x="0" y="5"/>
                  </a:cubicBezTo>
                  <a:cubicBezTo>
                    <a:pt x="0" y="2"/>
                    <a:pt x="2" y="0"/>
                    <a:pt x="5"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70" name="Freeform 233"/>
            <p:cNvSpPr/>
            <p:nvPr/>
          </p:nvSpPr>
          <p:spPr bwMode="auto">
            <a:xfrm>
              <a:off x="1185863" y="5703888"/>
              <a:ext cx="142875" cy="74612"/>
            </a:xfrm>
            <a:custGeom>
              <a:avLst/>
              <a:gdLst>
                <a:gd name="T0" fmla="*/ 11 w 90"/>
                <a:gd name="T1" fmla="*/ 9 h 47"/>
                <a:gd name="T2" fmla="*/ 0 w 90"/>
                <a:gd name="T3" fmla="*/ 33 h 47"/>
                <a:gd name="T4" fmla="*/ 90 w 90"/>
                <a:gd name="T5" fmla="*/ 47 h 47"/>
                <a:gd name="T6" fmla="*/ 85 w 90"/>
                <a:gd name="T7" fmla="*/ 0 h 47"/>
                <a:gd name="T8" fmla="*/ 11 w 90"/>
                <a:gd name="T9" fmla="*/ 9 h 47"/>
              </a:gdLst>
              <a:ahLst/>
              <a:cxnLst>
                <a:cxn ang="0">
                  <a:pos x="T0" y="T1"/>
                </a:cxn>
                <a:cxn ang="0">
                  <a:pos x="T2" y="T3"/>
                </a:cxn>
                <a:cxn ang="0">
                  <a:pos x="T4" y="T5"/>
                </a:cxn>
                <a:cxn ang="0">
                  <a:pos x="T6" y="T7"/>
                </a:cxn>
                <a:cxn ang="0">
                  <a:pos x="T8" y="T9"/>
                </a:cxn>
              </a:cxnLst>
              <a:rect l="0" t="0" r="r" b="b"/>
              <a:pathLst>
                <a:path w="90" h="47">
                  <a:moveTo>
                    <a:pt x="11" y="9"/>
                  </a:moveTo>
                  <a:lnTo>
                    <a:pt x="0" y="33"/>
                  </a:lnTo>
                  <a:lnTo>
                    <a:pt x="90" y="47"/>
                  </a:lnTo>
                  <a:lnTo>
                    <a:pt x="85" y="0"/>
                  </a:lnTo>
                  <a:lnTo>
                    <a:pt x="11" y="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71" name="Freeform 234"/>
            <p:cNvSpPr/>
            <p:nvPr/>
          </p:nvSpPr>
          <p:spPr bwMode="auto">
            <a:xfrm>
              <a:off x="1749426" y="5665788"/>
              <a:ext cx="139700" cy="76200"/>
            </a:xfrm>
            <a:custGeom>
              <a:avLst/>
              <a:gdLst>
                <a:gd name="T0" fmla="*/ 76 w 88"/>
                <a:gd name="T1" fmla="*/ 38 h 48"/>
                <a:gd name="T2" fmla="*/ 88 w 88"/>
                <a:gd name="T3" fmla="*/ 12 h 48"/>
                <a:gd name="T4" fmla="*/ 0 w 88"/>
                <a:gd name="T5" fmla="*/ 0 h 48"/>
                <a:gd name="T6" fmla="*/ 5 w 88"/>
                <a:gd name="T7" fmla="*/ 48 h 48"/>
                <a:gd name="T8" fmla="*/ 76 w 88"/>
                <a:gd name="T9" fmla="*/ 38 h 48"/>
              </a:gdLst>
              <a:ahLst/>
              <a:cxnLst>
                <a:cxn ang="0">
                  <a:pos x="T0" y="T1"/>
                </a:cxn>
                <a:cxn ang="0">
                  <a:pos x="T2" y="T3"/>
                </a:cxn>
                <a:cxn ang="0">
                  <a:pos x="T4" y="T5"/>
                </a:cxn>
                <a:cxn ang="0">
                  <a:pos x="T6" y="T7"/>
                </a:cxn>
                <a:cxn ang="0">
                  <a:pos x="T8" y="T9"/>
                </a:cxn>
              </a:cxnLst>
              <a:rect l="0" t="0" r="r" b="b"/>
              <a:pathLst>
                <a:path w="88" h="48">
                  <a:moveTo>
                    <a:pt x="76" y="38"/>
                  </a:moveTo>
                  <a:lnTo>
                    <a:pt x="88" y="12"/>
                  </a:lnTo>
                  <a:lnTo>
                    <a:pt x="0" y="0"/>
                  </a:lnTo>
                  <a:lnTo>
                    <a:pt x="5" y="48"/>
                  </a:lnTo>
                  <a:lnTo>
                    <a:pt x="76" y="3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72" name="Freeform 235"/>
            <p:cNvSpPr/>
            <p:nvPr/>
          </p:nvSpPr>
          <p:spPr bwMode="auto">
            <a:xfrm>
              <a:off x="1252538" y="4337050"/>
              <a:ext cx="196850" cy="85725"/>
            </a:xfrm>
            <a:custGeom>
              <a:avLst/>
              <a:gdLst>
                <a:gd name="T0" fmla="*/ 0 w 52"/>
                <a:gd name="T1" fmla="*/ 20 h 23"/>
                <a:gd name="T2" fmla="*/ 52 w 52"/>
                <a:gd name="T3" fmla="*/ 22 h 23"/>
                <a:gd name="T4" fmla="*/ 49 w 52"/>
                <a:gd name="T5" fmla="*/ 23 h 23"/>
                <a:gd name="T6" fmla="*/ 2 w 52"/>
                <a:gd name="T7" fmla="*/ 22 h 23"/>
                <a:gd name="T8" fmla="*/ 0 w 52"/>
                <a:gd name="T9" fmla="*/ 20 h 23"/>
              </a:gdLst>
              <a:ahLst/>
              <a:cxnLst>
                <a:cxn ang="0">
                  <a:pos x="T0" y="T1"/>
                </a:cxn>
                <a:cxn ang="0">
                  <a:pos x="T2" y="T3"/>
                </a:cxn>
                <a:cxn ang="0">
                  <a:pos x="T4" y="T5"/>
                </a:cxn>
                <a:cxn ang="0">
                  <a:pos x="T6" y="T7"/>
                </a:cxn>
                <a:cxn ang="0">
                  <a:pos x="T8" y="T9"/>
                </a:cxn>
              </a:cxnLst>
              <a:rect l="0" t="0" r="r" b="b"/>
              <a:pathLst>
                <a:path w="52" h="23">
                  <a:moveTo>
                    <a:pt x="0" y="20"/>
                  </a:moveTo>
                  <a:cubicBezTo>
                    <a:pt x="11" y="0"/>
                    <a:pt x="43" y="3"/>
                    <a:pt x="52" y="22"/>
                  </a:cubicBezTo>
                  <a:cubicBezTo>
                    <a:pt x="49" y="23"/>
                    <a:pt x="49" y="23"/>
                    <a:pt x="49" y="23"/>
                  </a:cubicBezTo>
                  <a:cubicBezTo>
                    <a:pt x="42" y="10"/>
                    <a:pt x="13" y="8"/>
                    <a:pt x="2" y="22"/>
                  </a:cubicBezTo>
                  <a:lnTo>
                    <a:pt x="0" y="20"/>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73" name="Freeform 236"/>
            <p:cNvSpPr/>
            <p:nvPr/>
          </p:nvSpPr>
          <p:spPr bwMode="auto">
            <a:xfrm>
              <a:off x="1636713" y="4362450"/>
              <a:ext cx="200025" cy="87312"/>
            </a:xfrm>
            <a:custGeom>
              <a:avLst/>
              <a:gdLst>
                <a:gd name="T0" fmla="*/ 0 w 53"/>
                <a:gd name="T1" fmla="*/ 19 h 23"/>
                <a:gd name="T2" fmla="*/ 53 w 53"/>
                <a:gd name="T3" fmla="*/ 21 h 23"/>
                <a:gd name="T4" fmla="*/ 49 w 53"/>
                <a:gd name="T5" fmla="*/ 23 h 23"/>
                <a:gd name="T6" fmla="*/ 3 w 53"/>
                <a:gd name="T7" fmla="*/ 21 h 23"/>
                <a:gd name="T8" fmla="*/ 0 w 53"/>
                <a:gd name="T9" fmla="*/ 19 h 23"/>
              </a:gdLst>
              <a:ahLst/>
              <a:cxnLst>
                <a:cxn ang="0">
                  <a:pos x="T0" y="T1"/>
                </a:cxn>
                <a:cxn ang="0">
                  <a:pos x="T2" y="T3"/>
                </a:cxn>
                <a:cxn ang="0">
                  <a:pos x="T4" y="T5"/>
                </a:cxn>
                <a:cxn ang="0">
                  <a:pos x="T6" y="T7"/>
                </a:cxn>
                <a:cxn ang="0">
                  <a:pos x="T8" y="T9"/>
                </a:cxn>
              </a:cxnLst>
              <a:rect l="0" t="0" r="r" b="b"/>
              <a:pathLst>
                <a:path w="53" h="23">
                  <a:moveTo>
                    <a:pt x="0" y="19"/>
                  </a:moveTo>
                  <a:cubicBezTo>
                    <a:pt x="11" y="0"/>
                    <a:pt x="43" y="2"/>
                    <a:pt x="53" y="21"/>
                  </a:cubicBezTo>
                  <a:cubicBezTo>
                    <a:pt x="49" y="23"/>
                    <a:pt x="49" y="23"/>
                    <a:pt x="49" y="23"/>
                  </a:cubicBezTo>
                  <a:cubicBezTo>
                    <a:pt x="42" y="9"/>
                    <a:pt x="14" y="7"/>
                    <a:pt x="3" y="21"/>
                  </a:cubicBezTo>
                  <a:lnTo>
                    <a:pt x="0" y="19"/>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74" name="Freeform 237"/>
            <p:cNvSpPr/>
            <p:nvPr/>
          </p:nvSpPr>
          <p:spPr bwMode="auto">
            <a:xfrm>
              <a:off x="1516063" y="5892800"/>
              <a:ext cx="184150" cy="425450"/>
            </a:xfrm>
            <a:custGeom>
              <a:avLst/>
              <a:gdLst>
                <a:gd name="T0" fmla="*/ 46 w 49"/>
                <a:gd name="T1" fmla="*/ 4 h 113"/>
                <a:gd name="T2" fmla="*/ 26 w 49"/>
                <a:gd name="T3" fmla="*/ 113 h 113"/>
                <a:gd name="T4" fmla="*/ 0 w 49"/>
                <a:gd name="T5" fmla="*/ 113 h 113"/>
                <a:gd name="T6" fmla="*/ 4 w 49"/>
                <a:gd name="T7" fmla="*/ 0 h 113"/>
                <a:gd name="T8" fmla="*/ 46 w 49"/>
                <a:gd name="T9" fmla="*/ 4 h 113"/>
              </a:gdLst>
              <a:ahLst/>
              <a:cxnLst>
                <a:cxn ang="0">
                  <a:pos x="T0" y="T1"/>
                </a:cxn>
                <a:cxn ang="0">
                  <a:pos x="T2" y="T3"/>
                </a:cxn>
                <a:cxn ang="0">
                  <a:pos x="T4" y="T5"/>
                </a:cxn>
                <a:cxn ang="0">
                  <a:pos x="T6" y="T7"/>
                </a:cxn>
                <a:cxn ang="0">
                  <a:pos x="T8" y="T9"/>
                </a:cxn>
              </a:cxnLst>
              <a:rect l="0" t="0" r="r" b="b"/>
              <a:pathLst>
                <a:path w="49" h="113">
                  <a:moveTo>
                    <a:pt x="46" y="4"/>
                  </a:moveTo>
                  <a:cubicBezTo>
                    <a:pt x="47" y="44"/>
                    <a:pt x="49" y="87"/>
                    <a:pt x="26" y="113"/>
                  </a:cubicBezTo>
                  <a:cubicBezTo>
                    <a:pt x="17" y="113"/>
                    <a:pt x="8" y="113"/>
                    <a:pt x="0" y="113"/>
                  </a:cubicBezTo>
                  <a:cubicBezTo>
                    <a:pt x="21" y="78"/>
                    <a:pt x="15" y="40"/>
                    <a:pt x="4" y="0"/>
                  </a:cubicBezTo>
                  <a:cubicBezTo>
                    <a:pt x="18" y="1"/>
                    <a:pt x="32" y="2"/>
                    <a:pt x="46"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75" name="Freeform 238"/>
            <p:cNvSpPr>
              <a:spLocks noEditPoints="1"/>
            </p:cNvSpPr>
            <p:nvPr/>
          </p:nvSpPr>
          <p:spPr bwMode="auto">
            <a:xfrm>
              <a:off x="1257301" y="4475163"/>
              <a:ext cx="563563" cy="230187"/>
            </a:xfrm>
            <a:custGeom>
              <a:avLst/>
              <a:gdLst>
                <a:gd name="T0" fmla="*/ 146 w 150"/>
                <a:gd name="T1" fmla="*/ 61 h 61"/>
                <a:gd name="T2" fmla="*/ 96 w 150"/>
                <a:gd name="T3" fmla="*/ 53 h 61"/>
                <a:gd name="T4" fmla="*/ 112 w 150"/>
                <a:gd name="T5" fmla="*/ 10 h 61"/>
                <a:gd name="T6" fmla="*/ 147 w 150"/>
                <a:gd name="T7" fmla="*/ 25 h 61"/>
                <a:gd name="T8" fmla="*/ 146 w 150"/>
                <a:gd name="T9" fmla="*/ 61 h 61"/>
                <a:gd name="T10" fmla="*/ 1 w 150"/>
                <a:gd name="T11" fmla="*/ 52 h 61"/>
                <a:gd name="T12" fmla="*/ 51 w 150"/>
                <a:gd name="T13" fmla="*/ 50 h 61"/>
                <a:gd name="T14" fmla="*/ 41 w 150"/>
                <a:gd name="T15" fmla="*/ 6 h 61"/>
                <a:gd name="T16" fmla="*/ 5 w 150"/>
                <a:gd name="T17" fmla="*/ 15 h 61"/>
                <a:gd name="T18" fmla="*/ 1 w 150"/>
                <a:gd name="T19"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61">
                  <a:moveTo>
                    <a:pt x="146" y="61"/>
                  </a:moveTo>
                  <a:cubicBezTo>
                    <a:pt x="96" y="53"/>
                    <a:pt x="96" y="53"/>
                    <a:pt x="96" y="53"/>
                  </a:cubicBezTo>
                  <a:cubicBezTo>
                    <a:pt x="96" y="53"/>
                    <a:pt x="100" y="14"/>
                    <a:pt x="112" y="10"/>
                  </a:cubicBezTo>
                  <a:cubicBezTo>
                    <a:pt x="123" y="6"/>
                    <a:pt x="144" y="13"/>
                    <a:pt x="147" y="25"/>
                  </a:cubicBezTo>
                  <a:cubicBezTo>
                    <a:pt x="150" y="36"/>
                    <a:pt x="146" y="61"/>
                    <a:pt x="146" y="61"/>
                  </a:cubicBezTo>
                  <a:close/>
                  <a:moveTo>
                    <a:pt x="1" y="52"/>
                  </a:moveTo>
                  <a:cubicBezTo>
                    <a:pt x="51" y="50"/>
                    <a:pt x="51" y="50"/>
                    <a:pt x="51" y="50"/>
                  </a:cubicBezTo>
                  <a:cubicBezTo>
                    <a:pt x="51" y="50"/>
                    <a:pt x="52" y="11"/>
                    <a:pt x="41" y="6"/>
                  </a:cubicBezTo>
                  <a:cubicBezTo>
                    <a:pt x="30" y="0"/>
                    <a:pt x="9" y="5"/>
                    <a:pt x="5" y="15"/>
                  </a:cubicBezTo>
                  <a:cubicBezTo>
                    <a:pt x="0" y="26"/>
                    <a:pt x="1" y="52"/>
                    <a:pt x="1" y="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76" name="Freeform 239"/>
            <p:cNvSpPr>
              <a:spLocks noEditPoints="1"/>
            </p:cNvSpPr>
            <p:nvPr/>
          </p:nvSpPr>
          <p:spPr bwMode="auto">
            <a:xfrm>
              <a:off x="1293813" y="4532313"/>
              <a:ext cx="490538" cy="165100"/>
            </a:xfrm>
            <a:custGeom>
              <a:avLst/>
              <a:gdLst>
                <a:gd name="T0" fmla="*/ 123 w 130"/>
                <a:gd name="T1" fmla="*/ 44 h 44"/>
                <a:gd name="T2" fmla="*/ 100 w 130"/>
                <a:gd name="T3" fmla="*/ 40 h 44"/>
                <a:gd name="T4" fmla="*/ 98 w 130"/>
                <a:gd name="T5" fmla="*/ 27 h 44"/>
                <a:gd name="T6" fmla="*/ 115 w 130"/>
                <a:gd name="T7" fmla="*/ 7 h 44"/>
                <a:gd name="T8" fmla="*/ 129 w 130"/>
                <a:gd name="T9" fmla="*/ 29 h 44"/>
                <a:gd name="T10" fmla="*/ 123 w 130"/>
                <a:gd name="T11" fmla="*/ 44 h 44"/>
                <a:gd name="T12" fmla="*/ 18 w 130"/>
                <a:gd name="T13" fmla="*/ 1 h 44"/>
                <a:gd name="T14" fmla="*/ 32 w 130"/>
                <a:gd name="T15" fmla="*/ 23 h 44"/>
                <a:gd name="T16" fmla="*/ 27 w 130"/>
                <a:gd name="T17" fmla="*/ 36 h 44"/>
                <a:gd name="T18" fmla="*/ 5 w 130"/>
                <a:gd name="T19" fmla="*/ 36 h 44"/>
                <a:gd name="T20" fmla="*/ 0 w 130"/>
                <a:gd name="T21" fmla="*/ 21 h 44"/>
                <a:gd name="T22" fmla="*/ 18 w 130"/>
                <a:gd name="T23"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44">
                  <a:moveTo>
                    <a:pt x="123" y="44"/>
                  </a:moveTo>
                  <a:cubicBezTo>
                    <a:pt x="100" y="40"/>
                    <a:pt x="100" y="40"/>
                    <a:pt x="100" y="40"/>
                  </a:cubicBezTo>
                  <a:cubicBezTo>
                    <a:pt x="98" y="37"/>
                    <a:pt x="97" y="32"/>
                    <a:pt x="98" y="27"/>
                  </a:cubicBezTo>
                  <a:cubicBezTo>
                    <a:pt x="98" y="16"/>
                    <a:pt x="106" y="7"/>
                    <a:pt x="115" y="7"/>
                  </a:cubicBezTo>
                  <a:cubicBezTo>
                    <a:pt x="123" y="8"/>
                    <a:pt x="130" y="18"/>
                    <a:pt x="129" y="29"/>
                  </a:cubicBezTo>
                  <a:cubicBezTo>
                    <a:pt x="129" y="35"/>
                    <a:pt x="126" y="41"/>
                    <a:pt x="123" y="44"/>
                  </a:cubicBezTo>
                  <a:close/>
                  <a:moveTo>
                    <a:pt x="18" y="1"/>
                  </a:moveTo>
                  <a:cubicBezTo>
                    <a:pt x="26" y="1"/>
                    <a:pt x="33" y="11"/>
                    <a:pt x="32" y="23"/>
                  </a:cubicBezTo>
                  <a:cubicBezTo>
                    <a:pt x="32" y="28"/>
                    <a:pt x="30" y="32"/>
                    <a:pt x="27" y="36"/>
                  </a:cubicBezTo>
                  <a:cubicBezTo>
                    <a:pt x="5" y="36"/>
                    <a:pt x="5" y="36"/>
                    <a:pt x="5" y="36"/>
                  </a:cubicBezTo>
                  <a:cubicBezTo>
                    <a:pt x="2" y="32"/>
                    <a:pt x="0" y="27"/>
                    <a:pt x="0" y="21"/>
                  </a:cubicBezTo>
                  <a:cubicBezTo>
                    <a:pt x="1" y="9"/>
                    <a:pt x="9" y="0"/>
                    <a:pt x="18"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77" name="Freeform 240"/>
            <p:cNvSpPr/>
            <p:nvPr/>
          </p:nvSpPr>
          <p:spPr bwMode="auto">
            <a:xfrm>
              <a:off x="1279526" y="4565650"/>
              <a:ext cx="68263" cy="38100"/>
            </a:xfrm>
            <a:custGeom>
              <a:avLst/>
              <a:gdLst>
                <a:gd name="T0" fmla="*/ 0 w 18"/>
                <a:gd name="T1" fmla="*/ 2 h 10"/>
                <a:gd name="T2" fmla="*/ 18 w 18"/>
                <a:gd name="T3" fmla="*/ 3 h 10"/>
                <a:gd name="T4" fmla="*/ 17 w 18"/>
                <a:gd name="T5" fmla="*/ 10 h 10"/>
                <a:gd name="T6" fmla="*/ 0 w 18"/>
                <a:gd name="T7" fmla="*/ 9 h 10"/>
                <a:gd name="T8" fmla="*/ 0 w 18"/>
                <a:gd name="T9" fmla="*/ 2 h 10"/>
              </a:gdLst>
              <a:ahLst/>
              <a:cxnLst>
                <a:cxn ang="0">
                  <a:pos x="T0" y="T1"/>
                </a:cxn>
                <a:cxn ang="0">
                  <a:pos x="T2" y="T3"/>
                </a:cxn>
                <a:cxn ang="0">
                  <a:pos x="T4" y="T5"/>
                </a:cxn>
                <a:cxn ang="0">
                  <a:pos x="T6" y="T7"/>
                </a:cxn>
                <a:cxn ang="0">
                  <a:pos x="T8" y="T9"/>
                </a:cxn>
              </a:cxnLst>
              <a:rect l="0" t="0" r="r" b="b"/>
              <a:pathLst>
                <a:path w="18" h="10">
                  <a:moveTo>
                    <a:pt x="0" y="2"/>
                  </a:moveTo>
                  <a:cubicBezTo>
                    <a:pt x="7" y="1"/>
                    <a:pt x="13" y="0"/>
                    <a:pt x="18" y="3"/>
                  </a:cubicBezTo>
                  <a:cubicBezTo>
                    <a:pt x="18" y="5"/>
                    <a:pt x="17" y="8"/>
                    <a:pt x="17" y="10"/>
                  </a:cubicBezTo>
                  <a:cubicBezTo>
                    <a:pt x="10" y="8"/>
                    <a:pt x="4" y="8"/>
                    <a:pt x="0" y="9"/>
                  </a:cubicBezTo>
                  <a:cubicBezTo>
                    <a:pt x="0" y="7"/>
                    <a:pt x="0" y="4"/>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78" name="Freeform 241"/>
            <p:cNvSpPr/>
            <p:nvPr/>
          </p:nvSpPr>
          <p:spPr bwMode="auto">
            <a:xfrm>
              <a:off x="1641476" y="4595813"/>
              <a:ext cx="66675" cy="38100"/>
            </a:xfrm>
            <a:custGeom>
              <a:avLst/>
              <a:gdLst>
                <a:gd name="T0" fmla="*/ 0 w 18"/>
                <a:gd name="T1" fmla="*/ 1 h 10"/>
                <a:gd name="T2" fmla="*/ 18 w 18"/>
                <a:gd name="T3" fmla="*/ 2 h 10"/>
                <a:gd name="T4" fmla="*/ 17 w 18"/>
                <a:gd name="T5" fmla="*/ 10 h 10"/>
                <a:gd name="T6" fmla="*/ 0 w 18"/>
                <a:gd name="T7" fmla="*/ 9 h 10"/>
                <a:gd name="T8" fmla="*/ 0 w 18"/>
                <a:gd name="T9" fmla="*/ 1 h 10"/>
              </a:gdLst>
              <a:ahLst/>
              <a:cxnLst>
                <a:cxn ang="0">
                  <a:pos x="T0" y="T1"/>
                </a:cxn>
                <a:cxn ang="0">
                  <a:pos x="T2" y="T3"/>
                </a:cxn>
                <a:cxn ang="0">
                  <a:pos x="T4" y="T5"/>
                </a:cxn>
                <a:cxn ang="0">
                  <a:pos x="T6" y="T7"/>
                </a:cxn>
                <a:cxn ang="0">
                  <a:pos x="T8" y="T9"/>
                </a:cxn>
              </a:cxnLst>
              <a:rect l="0" t="0" r="r" b="b"/>
              <a:pathLst>
                <a:path w="18" h="10">
                  <a:moveTo>
                    <a:pt x="0" y="1"/>
                  </a:moveTo>
                  <a:cubicBezTo>
                    <a:pt x="7" y="0"/>
                    <a:pt x="13" y="0"/>
                    <a:pt x="18" y="2"/>
                  </a:cubicBezTo>
                  <a:cubicBezTo>
                    <a:pt x="18" y="5"/>
                    <a:pt x="18" y="7"/>
                    <a:pt x="17" y="10"/>
                  </a:cubicBezTo>
                  <a:cubicBezTo>
                    <a:pt x="10" y="7"/>
                    <a:pt x="4" y="7"/>
                    <a:pt x="0" y="9"/>
                  </a:cubicBezTo>
                  <a:cubicBezTo>
                    <a:pt x="0" y="6"/>
                    <a:pt x="0" y="4"/>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79" name="Freeform 242"/>
            <p:cNvSpPr/>
            <p:nvPr/>
          </p:nvSpPr>
          <p:spPr bwMode="auto">
            <a:xfrm>
              <a:off x="2408238" y="4927600"/>
              <a:ext cx="233363" cy="177800"/>
            </a:xfrm>
            <a:custGeom>
              <a:avLst/>
              <a:gdLst>
                <a:gd name="T0" fmla="*/ 13 w 62"/>
                <a:gd name="T1" fmla="*/ 1 h 47"/>
                <a:gd name="T2" fmla="*/ 5 w 62"/>
                <a:gd name="T3" fmla="*/ 18 h 47"/>
                <a:gd name="T4" fmla="*/ 10 w 62"/>
                <a:gd name="T5" fmla="*/ 22 h 47"/>
                <a:gd name="T6" fmla="*/ 19 w 62"/>
                <a:gd name="T7" fmla="*/ 25 h 47"/>
                <a:gd name="T8" fmla="*/ 21 w 62"/>
                <a:gd name="T9" fmla="*/ 24 h 47"/>
                <a:gd name="T10" fmla="*/ 29 w 62"/>
                <a:gd name="T11" fmla="*/ 11 h 47"/>
                <a:gd name="T12" fmla="*/ 31 w 62"/>
                <a:gd name="T13" fmla="*/ 12 h 47"/>
                <a:gd name="T14" fmla="*/ 23 w 62"/>
                <a:gd name="T15" fmla="*/ 26 h 47"/>
                <a:gd name="T16" fmla="*/ 23 w 62"/>
                <a:gd name="T17" fmla="*/ 28 h 47"/>
                <a:gd name="T18" fmla="*/ 28 w 62"/>
                <a:gd name="T19" fmla="*/ 31 h 47"/>
                <a:gd name="T20" fmla="*/ 33 w 62"/>
                <a:gd name="T21" fmla="*/ 33 h 47"/>
                <a:gd name="T22" fmla="*/ 47 w 62"/>
                <a:gd name="T23" fmla="*/ 21 h 47"/>
                <a:gd name="T24" fmla="*/ 48 w 62"/>
                <a:gd name="T25" fmla="*/ 22 h 47"/>
                <a:gd name="T26" fmla="*/ 38 w 62"/>
                <a:gd name="T27" fmla="*/ 36 h 47"/>
                <a:gd name="T28" fmla="*/ 41 w 62"/>
                <a:gd name="T29" fmla="*/ 40 h 47"/>
                <a:gd name="T30" fmla="*/ 47 w 62"/>
                <a:gd name="T31" fmla="*/ 43 h 47"/>
                <a:gd name="T32" fmla="*/ 62 w 62"/>
                <a:gd name="T33" fmla="*/ 36 h 47"/>
                <a:gd name="T34" fmla="*/ 62 w 62"/>
                <a:gd name="T35" fmla="*/ 36 h 47"/>
                <a:gd name="T36" fmla="*/ 47 w 62"/>
                <a:gd name="T37" fmla="*/ 46 h 47"/>
                <a:gd name="T38" fmla="*/ 39 w 62"/>
                <a:gd name="T39" fmla="*/ 43 h 47"/>
                <a:gd name="T40" fmla="*/ 34 w 62"/>
                <a:gd name="T41" fmla="*/ 37 h 47"/>
                <a:gd name="T42" fmla="*/ 34 w 62"/>
                <a:gd name="T43" fmla="*/ 36 h 47"/>
                <a:gd name="T44" fmla="*/ 33 w 62"/>
                <a:gd name="T45" fmla="*/ 36 h 47"/>
                <a:gd name="T46" fmla="*/ 26 w 62"/>
                <a:gd name="T47" fmla="*/ 35 h 47"/>
                <a:gd name="T48" fmla="*/ 20 w 62"/>
                <a:gd name="T49" fmla="*/ 30 h 47"/>
                <a:gd name="T50" fmla="*/ 19 w 62"/>
                <a:gd name="T51" fmla="*/ 29 h 47"/>
                <a:gd name="T52" fmla="*/ 9 w 62"/>
                <a:gd name="T53" fmla="*/ 25 h 47"/>
                <a:gd name="T54" fmla="*/ 2 w 62"/>
                <a:gd name="T55" fmla="*/ 19 h 47"/>
                <a:gd name="T56" fmla="*/ 11 w 62"/>
                <a:gd name="T57" fmla="*/ 0 h 47"/>
                <a:gd name="T58" fmla="*/ 13 w 62"/>
                <a:gd name="T59"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 h="47">
                  <a:moveTo>
                    <a:pt x="13" y="1"/>
                  </a:moveTo>
                  <a:cubicBezTo>
                    <a:pt x="13" y="1"/>
                    <a:pt x="4" y="14"/>
                    <a:pt x="5" y="18"/>
                  </a:cubicBezTo>
                  <a:cubicBezTo>
                    <a:pt x="5" y="19"/>
                    <a:pt x="8" y="21"/>
                    <a:pt x="10" y="22"/>
                  </a:cubicBezTo>
                  <a:cubicBezTo>
                    <a:pt x="14" y="24"/>
                    <a:pt x="18" y="25"/>
                    <a:pt x="19" y="25"/>
                  </a:cubicBezTo>
                  <a:cubicBezTo>
                    <a:pt x="20" y="25"/>
                    <a:pt x="20" y="25"/>
                    <a:pt x="21" y="24"/>
                  </a:cubicBezTo>
                  <a:cubicBezTo>
                    <a:pt x="23" y="18"/>
                    <a:pt x="29" y="11"/>
                    <a:pt x="29" y="11"/>
                  </a:cubicBezTo>
                  <a:cubicBezTo>
                    <a:pt x="31" y="12"/>
                    <a:pt x="31" y="12"/>
                    <a:pt x="31" y="12"/>
                  </a:cubicBezTo>
                  <a:cubicBezTo>
                    <a:pt x="31" y="12"/>
                    <a:pt x="27" y="21"/>
                    <a:pt x="23" y="26"/>
                  </a:cubicBezTo>
                  <a:cubicBezTo>
                    <a:pt x="23" y="27"/>
                    <a:pt x="22" y="28"/>
                    <a:pt x="23" y="28"/>
                  </a:cubicBezTo>
                  <a:cubicBezTo>
                    <a:pt x="23" y="29"/>
                    <a:pt x="25" y="30"/>
                    <a:pt x="28" y="31"/>
                  </a:cubicBezTo>
                  <a:cubicBezTo>
                    <a:pt x="30" y="32"/>
                    <a:pt x="32" y="33"/>
                    <a:pt x="33" y="33"/>
                  </a:cubicBezTo>
                  <a:cubicBezTo>
                    <a:pt x="34" y="33"/>
                    <a:pt x="46" y="21"/>
                    <a:pt x="47" y="21"/>
                  </a:cubicBezTo>
                  <a:cubicBezTo>
                    <a:pt x="48" y="22"/>
                    <a:pt x="48" y="22"/>
                    <a:pt x="48" y="22"/>
                  </a:cubicBezTo>
                  <a:cubicBezTo>
                    <a:pt x="46" y="24"/>
                    <a:pt x="37" y="35"/>
                    <a:pt x="38" y="36"/>
                  </a:cubicBezTo>
                  <a:cubicBezTo>
                    <a:pt x="38" y="37"/>
                    <a:pt x="39" y="39"/>
                    <a:pt x="41" y="40"/>
                  </a:cubicBezTo>
                  <a:cubicBezTo>
                    <a:pt x="43" y="41"/>
                    <a:pt x="46" y="43"/>
                    <a:pt x="47" y="43"/>
                  </a:cubicBezTo>
                  <a:cubicBezTo>
                    <a:pt x="49" y="43"/>
                    <a:pt x="62" y="36"/>
                    <a:pt x="62" y="36"/>
                  </a:cubicBezTo>
                  <a:cubicBezTo>
                    <a:pt x="62" y="36"/>
                    <a:pt x="62" y="36"/>
                    <a:pt x="62" y="36"/>
                  </a:cubicBezTo>
                  <a:cubicBezTo>
                    <a:pt x="62" y="36"/>
                    <a:pt x="50" y="47"/>
                    <a:pt x="47" y="46"/>
                  </a:cubicBezTo>
                  <a:cubicBezTo>
                    <a:pt x="45" y="46"/>
                    <a:pt x="42" y="44"/>
                    <a:pt x="39" y="43"/>
                  </a:cubicBezTo>
                  <a:cubicBezTo>
                    <a:pt x="37" y="41"/>
                    <a:pt x="35" y="39"/>
                    <a:pt x="34" y="37"/>
                  </a:cubicBezTo>
                  <a:cubicBezTo>
                    <a:pt x="34" y="37"/>
                    <a:pt x="34" y="36"/>
                    <a:pt x="34" y="36"/>
                  </a:cubicBezTo>
                  <a:cubicBezTo>
                    <a:pt x="34" y="36"/>
                    <a:pt x="34" y="36"/>
                    <a:pt x="33" y="36"/>
                  </a:cubicBezTo>
                  <a:cubicBezTo>
                    <a:pt x="31" y="36"/>
                    <a:pt x="29" y="36"/>
                    <a:pt x="26" y="35"/>
                  </a:cubicBezTo>
                  <a:cubicBezTo>
                    <a:pt x="23" y="33"/>
                    <a:pt x="21" y="32"/>
                    <a:pt x="20" y="30"/>
                  </a:cubicBezTo>
                  <a:cubicBezTo>
                    <a:pt x="20" y="30"/>
                    <a:pt x="20" y="29"/>
                    <a:pt x="19" y="29"/>
                  </a:cubicBezTo>
                  <a:cubicBezTo>
                    <a:pt x="17" y="29"/>
                    <a:pt x="13" y="27"/>
                    <a:pt x="9" y="25"/>
                  </a:cubicBezTo>
                  <a:cubicBezTo>
                    <a:pt x="5" y="23"/>
                    <a:pt x="2" y="21"/>
                    <a:pt x="2" y="19"/>
                  </a:cubicBezTo>
                  <a:cubicBezTo>
                    <a:pt x="0" y="14"/>
                    <a:pt x="11" y="0"/>
                    <a:pt x="11" y="0"/>
                  </a:cubicBezTo>
                  <a:lnTo>
                    <a:pt x="13" y="1"/>
                  </a:ln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80" name="Freeform 243"/>
            <p:cNvSpPr/>
            <p:nvPr/>
          </p:nvSpPr>
          <p:spPr bwMode="auto">
            <a:xfrm>
              <a:off x="1411288" y="3824288"/>
              <a:ext cx="139700" cy="131762"/>
            </a:xfrm>
            <a:custGeom>
              <a:avLst/>
              <a:gdLst>
                <a:gd name="T0" fmla="*/ 76 w 88"/>
                <a:gd name="T1" fmla="*/ 83 h 83"/>
                <a:gd name="T2" fmla="*/ 0 w 88"/>
                <a:gd name="T3" fmla="*/ 26 h 83"/>
                <a:gd name="T4" fmla="*/ 26 w 88"/>
                <a:gd name="T5" fmla="*/ 5 h 83"/>
                <a:gd name="T6" fmla="*/ 62 w 88"/>
                <a:gd name="T7" fmla="*/ 47 h 83"/>
                <a:gd name="T8" fmla="*/ 57 w 88"/>
                <a:gd name="T9" fmla="*/ 0 h 83"/>
                <a:gd name="T10" fmla="*/ 88 w 88"/>
                <a:gd name="T11" fmla="*/ 2 h 83"/>
                <a:gd name="T12" fmla="*/ 76 w 8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88" h="83">
                  <a:moveTo>
                    <a:pt x="76" y="83"/>
                  </a:moveTo>
                  <a:lnTo>
                    <a:pt x="0" y="26"/>
                  </a:lnTo>
                  <a:lnTo>
                    <a:pt x="26" y="5"/>
                  </a:lnTo>
                  <a:lnTo>
                    <a:pt x="62" y="47"/>
                  </a:lnTo>
                  <a:lnTo>
                    <a:pt x="57" y="0"/>
                  </a:lnTo>
                  <a:lnTo>
                    <a:pt x="88" y="2"/>
                  </a:lnTo>
                  <a:lnTo>
                    <a:pt x="76" y="83"/>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81" name="Freeform 244"/>
            <p:cNvSpPr/>
            <p:nvPr/>
          </p:nvSpPr>
          <p:spPr bwMode="auto">
            <a:xfrm>
              <a:off x="1562101" y="3786188"/>
              <a:ext cx="85725" cy="109537"/>
            </a:xfrm>
            <a:custGeom>
              <a:avLst/>
              <a:gdLst>
                <a:gd name="T0" fmla="*/ 0 w 54"/>
                <a:gd name="T1" fmla="*/ 62 h 69"/>
                <a:gd name="T2" fmla="*/ 21 w 54"/>
                <a:gd name="T3" fmla="*/ 0 h 69"/>
                <a:gd name="T4" fmla="*/ 54 w 54"/>
                <a:gd name="T5" fmla="*/ 14 h 69"/>
                <a:gd name="T6" fmla="*/ 9 w 54"/>
                <a:gd name="T7" fmla="*/ 69 h 69"/>
                <a:gd name="T8" fmla="*/ 0 w 54"/>
                <a:gd name="T9" fmla="*/ 62 h 69"/>
              </a:gdLst>
              <a:ahLst/>
              <a:cxnLst>
                <a:cxn ang="0">
                  <a:pos x="T0" y="T1"/>
                </a:cxn>
                <a:cxn ang="0">
                  <a:pos x="T2" y="T3"/>
                </a:cxn>
                <a:cxn ang="0">
                  <a:pos x="T4" y="T5"/>
                </a:cxn>
                <a:cxn ang="0">
                  <a:pos x="T6" y="T7"/>
                </a:cxn>
                <a:cxn ang="0">
                  <a:pos x="T8" y="T9"/>
                </a:cxn>
              </a:cxnLst>
              <a:rect l="0" t="0" r="r" b="b"/>
              <a:pathLst>
                <a:path w="54" h="69">
                  <a:moveTo>
                    <a:pt x="0" y="62"/>
                  </a:moveTo>
                  <a:lnTo>
                    <a:pt x="21" y="0"/>
                  </a:lnTo>
                  <a:lnTo>
                    <a:pt x="54" y="14"/>
                  </a:lnTo>
                  <a:lnTo>
                    <a:pt x="9" y="69"/>
                  </a:lnTo>
                  <a:lnTo>
                    <a:pt x="0" y="62"/>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82" name="Freeform 245"/>
            <p:cNvSpPr/>
            <p:nvPr/>
          </p:nvSpPr>
          <p:spPr bwMode="auto">
            <a:xfrm>
              <a:off x="1323976" y="4878388"/>
              <a:ext cx="403225" cy="84137"/>
            </a:xfrm>
            <a:custGeom>
              <a:avLst/>
              <a:gdLst>
                <a:gd name="T0" fmla="*/ 4 w 107"/>
                <a:gd name="T1" fmla="*/ 6 h 22"/>
                <a:gd name="T2" fmla="*/ 24 w 107"/>
                <a:gd name="T3" fmla="*/ 8 h 22"/>
                <a:gd name="T4" fmla="*/ 56 w 107"/>
                <a:gd name="T5" fmla="*/ 11 h 22"/>
                <a:gd name="T6" fmla="*/ 63 w 107"/>
                <a:gd name="T7" fmla="*/ 14 h 22"/>
                <a:gd name="T8" fmla="*/ 74 w 107"/>
                <a:gd name="T9" fmla="*/ 9 h 22"/>
                <a:gd name="T10" fmla="*/ 105 w 107"/>
                <a:gd name="T11" fmla="*/ 11 h 22"/>
                <a:gd name="T12" fmla="*/ 101 w 107"/>
                <a:gd name="T13" fmla="*/ 17 h 22"/>
                <a:gd name="T14" fmla="*/ 77 w 107"/>
                <a:gd name="T15" fmla="*/ 15 h 22"/>
                <a:gd name="T16" fmla="*/ 64 w 107"/>
                <a:gd name="T17" fmla="*/ 21 h 22"/>
                <a:gd name="T18" fmla="*/ 50 w 107"/>
                <a:gd name="T19" fmla="*/ 15 h 22"/>
                <a:gd name="T20" fmla="*/ 27 w 107"/>
                <a:gd name="T21" fmla="*/ 15 h 22"/>
                <a:gd name="T22" fmla="*/ 1 w 107"/>
                <a:gd name="T23" fmla="*/ 12 h 22"/>
                <a:gd name="T24" fmla="*/ 4 w 107"/>
                <a:gd name="T25"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22">
                  <a:moveTo>
                    <a:pt x="4" y="6"/>
                  </a:moveTo>
                  <a:cubicBezTo>
                    <a:pt x="4" y="6"/>
                    <a:pt x="16" y="11"/>
                    <a:pt x="24" y="8"/>
                  </a:cubicBezTo>
                  <a:cubicBezTo>
                    <a:pt x="47" y="0"/>
                    <a:pt x="52" y="5"/>
                    <a:pt x="56" y="11"/>
                  </a:cubicBezTo>
                  <a:cubicBezTo>
                    <a:pt x="57" y="12"/>
                    <a:pt x="59" y="14"/>
                    <a:pt x="63" y="14"/>
                  </a:cubicBezTo>
                  <a:cubicBezTo>
                    <a:pt x="67" y="13"/>
                    <a:pt x="70" y="11"/>
                    <a:pt x="74" y="9"/>
                  </a:cubicBezTo>
                  <a:cubicBezTo>
                    <a:pt x="82" y="5"/>
                    <a:pt x="90" y="0"/>
                    <a:pt x="105" y="11"/>
                  </a:cubicBezTo>
                  <a:cubicBezTo>
                    <a:pt x="107" y="15"/>
                    <a:pt x="104" y="17"/>
                    <a:pt x="101" y="17"/>
                  </a:cubicBezTo>
                  <a:cubicBezTo>
                    <a:pt x="90" y="8"/>
                    <a:pt x="84" y="12"/>
                    <a:pt x="77" y="15"/>
                  </a:cubicBezTo>
                  <a:cubicBezTo>
                    <a:pt x="73" y="18"/>
                    <a:pt x="69" y="20"/>
                    <a:pt x="64" y="21"/>
                  </a:cubicBezTo>
                  <a:cubicBezTo>
                    <a:pt x="56" y="22"/>
                    <a:pt x="53" y="18"/>
                    <a:pt x="50" y="15"/>
                  </a:cubicBezTo>
                  <a:cubicBezTo>
                    <a:pt x="48" y="12"/>
                    <a:pt x="45" y="8"/>
                    <a:pt x="27" y="15"/>
                  </a:cubicBezTo>
                  <a:cubicBezTo>
                    <a:pt x="16" y="19"/>
                    <a:pt x="1" y="12"/>
                    <a:pt x="1" y="12"/>
                  </a:cubicBezTo>
                  <a:cubicBezTo>
                    <a:pt x="0" y="9"/>
                    <a:pt x="1" y="6"/>
                    <a:pt x="4" y="6"/>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83" name="Freeform 246"/>
            <p:cNvSpPr>
              <a:spLocks noEditPoints="1"/>
            </p:cNvSpPr>
            <p:nvPr/>
          </p:nvSpPr>
          <p:spPr bwMode="auto">
            <a:xfrm>
              <a:off x="209551" y="4935538"/>
              <a:ext cx="546100" cy="727075"/>
            </a:xfrm>
            <a:custGeom>
              <a:avLst/>
              <a:gdLst>
                <a:gd name="T0" fmla="*/ 100 w 145"/>
                <a:gd name="T1" fmla="*/ 133 h 193"/>
                <a:gd name="T2" fmla="*/ 124 w 145"/>
                <a:gd name="T3" fmla="*/ 132 h 193"/>
                <a:gd name="T4" fmla="*/ 141 w 145"/>
                <a:gd name="T5" fmla="*/ 147 h 193"/>
                <a:gd name="T6" fmla="*/ 142 w 145"/>
                <a:gd name="T7" fmla="*/ 171 h 193"/>
                <a:gd name="T8" fmla="*/ 127 w 145"/>
                <a:gd name="T9" fmla="*/ 189 h 193"/>
                <a:gd name="T10" fmla="*/ 104 w 145"/>
                <a:gd name="T11" fmla="*/ 191 h 193"/>
                <a:gd name="T12" fmla="*/ 85 w 145"/>
                <a:gd name="T13" fmla="*/ 175 h 193"/>
                <a:gd name="T14" fmla="*/ 84 w 145"/>
                <a:gd name="T15" fmla="*/ 152 h 193"/>
                <a:gd name="T16" fmla="*/ 100 w 145"/>
                <a:gd name="T17" fmla="*/ 133 h 193"/>
                <a:gd name="T18" fmla="*/ 43 w 145"/>
                <a:gd name="T19" fmla="*/ 8 h 193"/>
                <a:gd name="T20" fmla="*/ 75 w 145"/>
                <a:gd name="T21" fmla="*/ 0 h 193"/>
                <a:gd name="T22" fmla="*/ 108 w 145"/>
                <a:gd name="T23" fmla="*/ 7 h 193"/>
                <a:gd name="T24" fmla="*/ 128 w 145"/>
                <a:gd name="T25" fmla="*/ 26 h 193"/>
                <a:gd name="T26" fmla="*/ 128 w 145"/>
                <a:gd name="T27" fmla="*/ 57 h 193"/>
                <a:gd name="T28" fmla="*/ 114 w 145"/>
                <a:gd name="T29" fmla="*/ 77 h 193"/>
                <a:gd name="T30" fmla="*/ 109 w 145"/>
                <a:gd name="T31" fmla="*/ 87 h 193"/>
                <a:gd name="T32" fmla="*/ 107 w 145"/>
                <a:gd name="T33" fmla="*/ 96 h 193"/>
                <a:gd name="T34" fmla="*/ 105 w 145"/>
                <a:gd name="T35" fmla="*/ 112 h 193"/>
                <a:gd name="T36" fmla="*/ 95 w 145"/>
                <a:gd name="T37" fmla="*/ 120 h 193"/>
                <a:gd name="T38" fmla="*/ 81 w 145"/>
                <a:gd name="T39" fmla="*/ 121 h 193"/>
                <a:gd name="T40" fmla="*/ 70 w 145"/>
                <a:gd name="T41" fmla="*/ 111 h 193"/>
                <a:gd name="T42" fmla="*/ 66 w 145"/>
                <a:gd name="T43" fmla="*/ 94 h 193"/>
                <a:gd name="T44" fmla="*/ 69 w 145"/>
                <a:gd name="T45" fmla="*/ 74 h 193"/>
                <a:gd name="T46" fmla="*/ 65 w 145"/>
                <a:gd name="T47" fmla="*/ 46 h 193"/>
                <a:gd name="T48" fmla="*/ 58 w 145"/>
                <a:gd name="T49" fmla="*/ 39 h 193"/>
                <a:gd name="T50" fmla="*/ 50 w 145"/>
                <a:gd name="T51" fmla="*/ 38 h 193"/>
                <a:gd name="T52" fmla="*/ 46 w 145"/>
                <a:gd name="T53" fmla="*/ 43 h 193"/>
                <a:gd name="T54" fmla="*/ 48 w 145"/>
                <a:gd name="T55" fmla="*/ 54 h 193"/>
                <a:gd name="T56" fmla="*/ 49 w 145"/>
                <a:gd name="T57" fmla="*/ 78 h 193"/>
                <a:gd name="T58" fmla="*/ 33 w 145"/>
                <a:gd name="T59" fmla="*/ 95 h 193"/>
                <a:gd name="T60" fmla="*/ 18 w 145"/>
                <a:gd name="T61" fmla="*/ 96 h 193"/>
                <a:gd name="T62" fmla="*/ 5 w 145"/>
                <a:gd name="T63" fmla="*/ 86 h 193"/>
                <a:gd name="T64" fmla="*/ 2 w 145"/>
                <a:gd name="T65" fmla="*/ 57 h 193"/>
                <a:gd name="T66" fmla="*/ 15 w 145"/>
                <a:gd name="T67" fmla="*/ 29 h 193"/>
                <a:gd name="T68" fmla="*/ 43 w 145"/>
                <a:gd name="T69"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93">
                  <a:moveTo>
                    <a:pt x="100" y="133"/>
                  </a:moveTo>
                  <a:cubicBezTo>
                    <a:pt x="108" y="129"/>
                    <a:pt x="115" y="129"/>
                    <a:pt x="124" y="132"/>
                  </a:cubicBezTo>
                  <a:cubicBezTo>
                    <a:pt x="131" y="135"/>
                    <a:pt x="137" y="140"/>
                    <a:pt x="141" y="147"/>
                  </a:cubicBezTo>
                  <a:cubicBezTo>
                    <a:pt x="145" y="155"/>
                    <a:pt x="145" y="163"/>
                    <a:pt x="142" y="171"/>
                  </a:cubicBezTo>
                  <a:cubicBezTo>
                    <a:pt x="140" y="179"/>
                    <a:pt x="134" y="185"/>
                    <a:pt x="127" y="189"/>
                  </a:cubicBezTo>
                  <a:cubicBezTo>
                    <a:pt x="119" y="193"/>
                    <a:pt x="112" y="193"/>
                    <a:pt x="104" y="191"/>
                  </a:cubicBezTo>
                  <a:cubicBezTo>
                    <a:pt x="95" y="188"/>
                    <a:pt x="89" y="183"/>
                    <a:pt x="85" y="175"/>
                  </a:cubicBezTo>
                  <a:cubicBezTo>
                    <a:pt x="82" y="167"/>
                    <a:pt x="81" y="160"/>
                    <a:pt x="84" y="152"/>
                  </a:cubicBezTo>
                  <a:cubicBezTo>
                    <a:pt x="86" y="143"/>
                    <a:pt x="92" y="137"/>
                    <a:pt x="100" y="133"/>
                  </a:cubicBezTo>
                  <a:close/>
                  <a:moveTo>
                    <a:pt x="43" y="8"/>
                  </a:moveTo>
                  <a:cubicBezTo>
                    <a:pt x="52" y="4"/>
                    <a:pt x="63" y="1"/>
                    <a:pt x="75" y="0"/>
                  </a:cubicBezTo>
                  <a:cubicBezTo>
                    <a:pt x="87" y="0"/>
                    <a:pt x="98" y="2"/>
                    <a:pt x="108" y="7"/>
                  </a:cubicBezTo>
                  <a:cubicBezTo>
                    <a:pt x="117" y="11"/>
                    <a:pt x="124" y="18"/>
                    <a:pt x="128" y="26"/>
                  </a:cubicBezTo>
                  <a:cubicBezTo>
                    <a:pt x="133" y="36"/>
                    <a:pt x="133" y="47"/>
                    <a:pt x="128" y="57"/>
                  </a:cubicBezTo>
                  <a:cubicBezTo>
                    <a:pt x="127" y="60"/>
                    <a:pt x="122" y="67"/>
                    <a:pt x="114" y="77"/>
                  </a:cubicBezTo>
                  <a:cubicBezTo>
                    <a:pt x="111" y="81"/>
                    <a:pt x="110" y="84"/>
                    <a:pt x="109" y="87"/>
                  </a:cubicBezTo>
                  <a:cubicBezTo>
                    <a:pt x="108" y="89"/>
                    <a:pt x="107" y="92"/>
                    <a:pt x="107" y="96"/>
                  </a:cubicBezTo>
                  <a:cubicBezTo>
                    <a:pt x="107" y="104"/>
                    <a:pt x="107" y="109"/>
                    <a:pt x="105" y="112"/>
                  </a:cubicBezTo>
                  <a:cubicBezTo>
                    <a:pt x="104" y="115"/>
                    <a:pt x="101" y="117"/>
                    <a:pt x="95" y="120"/>
                  </a:cubicBezTo>
                  <a:cubicBezTo>
                    <a:pt x="90" y="122"/>
                    <a:pt x="85" y="123"/>
                    <a:pt x="81" y="121"/>
                  </a:cubicBezTo>
                  <a:cubicBezTo>
                    <a:pt x="76" y="120"/>
                    <a:pt x="73" y="116"/>
                    <a:pt x="70" y="111"/>
                  </a:cubicBezTo>
                  <a:cubicBezTo>
                    <a:pt x="68" y="106"/>
                    <a:pt x="67" y="101"/>
                    <a:pt x="66" y="94"/>
                  </a:cubicBezTo>
                  <a:cubicBezTo>
                    <a:pt x="66" y="93"/>
                    <a:pt x="67" y="86"/>
                    <a:pt x="69" y="74"/>
                  </a:cubicBezTo>
                  <a:cubicBezTo>
                    <a:pt x="70" y="63"/>
                    <a:pt x="69" y="54"/>
                    <a:pt x="65" y="46"/>
                  </a:cubicBezTo>
                  <a:cubicBezTo>
                    <a:pt x="64" y="43"/>
                    <a:pt x="61" y="40"/>
                    <a:pt x="58" y="39"/>
                  </a:cubicBezTo>
                  <a:cubicBezTo>
                    <a:pt x="56" y="37"/>
                    <a:pt x="53" y="37"/>
                    <a:pt x="50" y="38"/>
                  </a:cubicBezTo>
                  <a:cubicBezTo>
                    <a:pt x="48" y="39"/>
                    <a:pt x="46" y="41"/>
                    <a:pt x="46" y="43"/>
                  </a:cubicBezTo>
                  <a:cubicBezTo>
                    <a:pt x="46" y="46"/>
                    <a:pt x="46" y="49"/>
                    <a:pt x="48" y="54"/>
                  </a:cubicBezTo>
                  <a:cubicBezTo>
                    <a:pt x="52" y="63"/>
                    <a:pt x="52" y="71"/>
                    <a:pt x="49" y="78"/>
                  </a:cubicBezTo>
                  <a:cubicBezTo>
                    <a:pt x="47" y="85"/>
                    <a:pt x="41" y="91"/>
                    <a:pt x="33" y="95"/>
                  </a:cubicBezTo>
                  <a:cubicBezTo>
                    <a:pt x="28" y="97"/>
                    <a:pt x="23" y="98"/>
                    <a:pt x="18" y="96"/>
                  </a:cubicBezTo>
                  <a:cubicBezTo>
                    <a:pt x="12" y="95"/>
                    <a:pt x="8" y="91"/>
                    <a:pt x="5" y="86"/>
                  </a:cubicBezTo>
                  <a:cubicBezTo>
                    <a:pt x="1" y="78"/>
                    <a:pt x="0" y="68"/>
                    <a:pt x="2" y="57"/>
                  </a:cubicBezTo>
                  <a:cubicBezTo>
                    <a:pt x="4" y="47"/>
                    <a:pt x="8" y="37"/>
                    <a:pt x="15" y="29"/>
                  </a:cubicBezTo>
                  <a:cubicBezTo>
                    <a:pt x="23" y="21"/>
                    <a:pt x="32" y="14"/>
                    <a:pt x="43" y="8"/>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84" name="Freeform 247"/>
            <p:cNvSpPr/>
            <p:nvPr/>
          </p:nvSpPr>
          <p:spPr bwMode="auto">
            <a:xfrm>
              <a:off x="1760538" y="4875213"/>
              <a:ext cx="42863" cy="87312"/>
            </a:xfrm>
            <a:custGeom>
              <a:avLst/>
              <a:gdLst>
                <a:gd name="T0" fmla="*/ 7 w 11"/>
                <a:gd name="T1" fmla="*/ 23 h 23"/>
                <a:gd name="T2" fmla="*/ 1 w 11"/>
                <a:gd name="T3" fmla="*/ 0 h 23"/>
                <a:gd name="T4" fmla="*/ 0 w 11"/>
                <a:gd name="T5" fmla="*/ 3 h 23"/>
                <a:gd name="T6" fmla="*/ 4 w 11"/>
                <a:gd name="T7" fmla="*/ 21 h 23"/>
                <a:gd name="T8" fmla="*/ 7 w 11"/>
                <a:gd name="T9" fmla="*/ 23 h 23"/>
              </a:gdLst>
              <a:ahLst/>
              <a:cxnLst>
                <a:cxn ang="0">
                  <a:pos x="T0" y="T1"/>
                </a:cxn>
                <a:cxn ang="0">
                  <a:pos x="T2" y="T3"/>
                </a:cxn>
                <a:cxn ang="0">
                  <a:pos x="T4" y="T5"/>
                </a:cxn>
                <a:cxn ang="0">
                  <a:pos x="T6" y="T7"/>
                </a:cxn>
                <a:cxn ang="0">
                  <a:pos x="T8" y="T9"/>
                </a:cxn>
              </a:cxnLst>
              <a:rect l="0" t="0" r="r" b="b"/>
              <a:pathLst>
                <a:path w="11" h="23">
                  <a:moveTo>
                    <a:pt x="7" y="23"/>
                  </a:moveTo>
                  <a:cubicBezTo>
                    <a:pt x="11" y="15"/>
                    <a:pt x="10" y="4"/>
                    <a:pt x="1" y="0"/>
                  </a:cubicBezTo>
                  <a:cubicBezTo>
                    <a:pt x="0" y="3"/>
                    <a:pt x="0" y="3"/>
                    <a:pt x="0" y="3"/>
                  </a:cubicBezTo>
                  <a:cubicBezTo>
                    <a:pt x="5" y="9"/>
                    <a:pt x="6" y="14"/>
                    <a:pt x="4" y="21"/>
                  </a:cubicBezTo>
                  <a:lnTo>
                    <a:pt x="7" y="23"/>
                  </a:lnTo>
                  <a:close/>
                </a:path>
              </a:pathLst>
            </a:custGeom>
            <a:solidFill>
              <a:srgbClr val="D6AB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85" name="Freeform 248"/>
            <p:cNvSpPr/>
            <p:nvPr/>
          </p:nvSpPr>
          <p:spPr bwMode="auto">
            <a:xfrm>
              <a:off x="1268413" y="4852988"/>
              <a:ext cx="41275" cy="82550"/>
            </a:xfrm>
            <a:custGeom>
              <a:avLst/>
              <a:gdLst>
                <a:gd name="T0" fmla="*/ 4 w 11"/>
                <a:gd name="T1" fmla="*/ 22 h 22"/>
                <a:gd name="T2" fmla="*/ 9 w 11"/>
                <a:gd name="T3" fmla="*/ 0 h 22"/>
                <a:gd name="T4" fmla="*/ 11 w 11"/>
                <a:gd name="T5" fmla="*/ 3 h 22"/>
                <a:gd name="T6" fmla="*/ 7 w 11"/>
                <a:gd name="T7" fmla="*/ 21 h 22"/>
                <a:gd name="T8" fmla="*/ 4 w 11"/>
                <a:gd name="T9" fmla="*/ 22 h 22"/>
              </a:gdLst>
              <a:ahLst/>
              <a:cxnLst>
                <a:cxn ang="0">
                  <a:pos x="T0" y="T1"/>
                </a:cxn>
                <a:cxn ang="0">
                  <a:pos x="T2" y="T3"/>
                </a:cxn>
                <a:cxn ang="0">
                  <a:pos x="T4" y="T5"/>
                </a:cxn>
                <a:cxn ang="0">
                  <a:pos x="T6" y="T7"/>
                </a:cxn>
                <a:cxn ang="0">
                  <a:pos x="T8" y="T9"/>
                </a:cxn>
              </a:cxnLst>
              <a:rect l="0" t="0" r="r" b="b"/>
              <a:pathLst>
                <a:path w="11" h="22">
                  <a:moveTo>
                    <a:pt x="4" y="22"/>
                  </a:moveTo>
                  <a:cubicBezTo>
                    <a:pt x="0" y="14"/>
                    <a:pt x="0" y="4"/>
                    <a:pt x="9" y="0"/>
                  </a:cubicBezTo>
                  <a:cubicBezTo>
                    <a:pt x="11" y="3"/>
                    <a:pt x="11" y="3"/>
                    <a:pt x="11" y="3"/>
                  </a:cubicBezTo>
                  <a:cubicBezTo>
                    <a:pt x="6" y="8"/>
                    <a:pt x="5" y="14"/>
                    <a:pt x="7" y="21"/>
                  </a:cubicBezTo>
                  <a:lnTo>
                    <a:pt x="4" y="22"/>
                  </a:lnTo>
                  <a:close/>
                </a:path>
              </a:pathLst>
            </a:custGeom>
            <a:solidFill>
              <a:srgbClr val="D6AB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86" name="Freeform 249"/>
            <p:cNvSpPr>
              <a:spLocks noEditPoints="1"/>
            </p:cNvSpPr>
            <p:nvPr/>
          </p:nvSpPr>
          <p:spPr bwMode="auto">
            <a:xfrm>
              <a:off x="2665413" y="3937000"/>
              <a:ext cx="390525" cy="730250"/>
            </a:xfrm>
            <a:custGeom>
              <a:avLst/>
              <a:gdLst>
                <a:gd name="T0" fmla="*/ 42 w 104"/>
                <a:gd name="T1" fmla="*/ 133 h 194"/>
                <a:gd name="T2" fmla="*/ 60 w 104"/>
                <a:gd name="T3" fmla="*/ 148 h 194"/>
                <a:gd name="T4" fmla="*/ 62 w 104"/>
                <a:gd name="T5" fmla="*/ 171 h 194"/>
                <a:gd name="T6" fmla="*/ 47 w 104"/>
                <a:gd name="T7" fmla="*/ 189 h 194"/>
                <a:gd name="T8" fmla="*/ 23 w 104"/>
                <a:gd name="T9" fmla="*/ 192 h 194"/>
                <a:gd name="T10" fmla="*/ 5 w 104"/>
                <a:gd name="T11" fmla="*/ 178 h 194"/>
                <a:gd name="T12" fmla="*/ 3 w 104"/>
                <a:gd name="T13" fmla="*/ 153 h 194"/>
                <a:gd name="T14" fmla="*/ 17 w 104"/>
                <a:gd name="T15" fmla="*/ 136 h 194"/>
                <a:gd name="T16" fmla="*/ 42 w 104"/>
                <a:gd name="T17" fmla="*/ 133 h 194"/>
                <a:gd name="T18" fmla="*/ 80 w 104"/>
                <a:gd name="T19" fmla="*/ 3 h 194"/>
                <a:gd name="T20" fmla="*/ 98 w 104"/>
                <a:gd name="T21" fmla="*/ 18 h 194"/>
                <a:gd name="T22" fmla="*/ 100 w 104"/>
                <a:gd name="T23" fmla="*/ 54 h 194"/>
                <a:gd name="T24" fmla="*/ 86 w 104"/>
                <a:gd name="T25" fmla="*/ 83 h 194"/>
                <a:gd name="T26" fmla="*/ 64 w 104"/>
                <a:gd name="T27" fmla="*/ 108 h 194"/>
                <a:gd name="T28" fmla="*/ 45 w 104"/>
                <a:gd name="T29" fmla="*/ 117 h 194"/>
                <a:gd name="T30" fmla="*/ 35 w 104"/>
                <a:gd name="T31" fmla="*/ 95 h 194"/>
                <a:gd name="T32" fmla="*/ 32 w 104"/>
                <a:gd name="T33" fmla="*/ 62 h 194"/>
                <a:gd name="T34" fmla="*/ 36 w 104"/>
                <a:gd name="T35" fmla="*/ 33 h 194"/>
                <a:gd name="T36" fmla="*/ 51 w 104"/>
                <a:gd name="T37" fmla="*/ 9 h 194"/>
                <a:gd name="T38" fmla="*/ 80 w 104"/>
                <a:gd name="T39" fmla="*/ 3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94">
                  <a:moveTo>
                    <a:pt x="42" y="133"/>
                  </a:moveTo>
                  <a:cubicBezTo>
                    <a:pt x="50" y="135"/>
                    <a:pt x="56" y="140"/>
                    <a:pt x="60" y="148"/>
                  </a:cubicBezTo>
                  <a:cubicBezTo>
                    <a:pt x="64" y="155"/>
                    <a:pt x="64" y="163"/>
                    <a:pt x="62" y="171"/>
                  </a:cubicBezTo>
                  <a:cubicBezTo>
                    <a:pt x="60" y="179"/>
                    <a:pt x="55" y="185"/>
                    <a:pt x="47" y="189"/>
                  </a:cubicBezTo>
                  <a:cubicBezTo>
                    <a:pt x="39" y="194"/>
                    <a:pt x="31" y="194"/>
                    <a:pt x="23" y="192"/>
                  </a:cubicBezTo>
                  <a:cubicBezTo>
                    <a:pt x="15" y="190"/>
                    <a:pt x="9" y="185"/>
                    <a:pt x="5" y="178"/>
                  </a:cubicBezTo>
                  <a:cubicBezTo>
                    <a:pt x="1" y="170"/>
                    <a:pt x="0" y="162"/>
                    <a:pt x="3" y="153"/>
                  </a:cubicBezTo>
                  <a:cubicBezTo>
                    <a:pt x="5" y="145"/>
                    <a:pt x="10" y="140"/>
                    <a:pt x="17" y="136"/>
                  </a:cubicBezTo>
                  <a:cubicBezTo>
                    <a:pt x="25" y="131"/>
                    <a:pt x="33" y="130"/>
                    <a:pt x="42" y="133"/>
                  </a:cubicBezTo>
                  <a:close/>
                  <a:moveTo>
                    <a:pt x="80" y="3"/>
                  </a:moveTo>
                  <a:cubicBezTo>
                    <a:pt x="88" y="5"/>
                    <a:pt x="94" y="10"/>
                    <a:pt x="98" y="18"/>
                  </a:cubicBezTo>
                  <a:cubicBezTo>
                    <a:pt x="103" y="28"/>
                    <a:pt x="104" y="40"/>
                    <a:pt x="100" y="54"/>
                  </a:cubicBezTo>
                  <a:cubicBezTo>
                    <a:pt x="97" y="63"/>
                    <a:pt x="92" y="73"/>
                    <a:pt x="86" y="83"/>
                  </a:cubicBezTo>
                  <a:cubicBezTo>
                    <a:pt x="79" y="92"/>
                    <a:pt x="72" y="101"/>
                    <a:pt x="64" y="108"/>
                  </a:cubicBezTo>
                  <a:cubicBezTo>
                    <a:pt x="55" y="115"/>
                    <a:pt x="49" y="119"/>
                    <a:pt x="45" y="117"/>
                  </a:cubicBezTo>
                  <a:cubicBezTo>
                    <a:pt x="41" y="116"/>
                    <a:pt x="38" y="109"/>
                    <a:pt x="35" y="95"/>
                  </a:cubicBezTo>
                  <a:cubicBezTo>
                    <a:pt x="33" y="84"/>
                    <a:pt x="32" y="73"/>
                    <a:pt x="32" y="62"/>
                  </a:cubicBezTo>
                  <a:cubicBezTo>
                    <a:pt x="32" y="51"/>
                    <a:pt x="33" y="41"/>
                    <a:pt x="36" y="33"/>
                  </a:cubicBezTo>
                  <a:cubicBezTo>
                    <a:pt x="39" y="22"/>
                    <a:pt x="44" y="14"/>
                    <a:pt x="51" y="9"/>
                  </a:cubicBezTo>
                  <a:cubicBezTo>
                    <a:pt x="59" y="2"/>
                    <a:pt x="69" y="0"/>
                    <a:pt x="80" y="3"/>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87" name="Freeform 250"/>
            <p:cNvSpPr>
              <a:spLocks noEditPoints="1"/>
            </p:cNvSpPr>
            <p:nvPr/>
          </p:nvSpPr>
          <p:spPr bwMode="auto">
            <a:xfrm>
              <a:off x="469901" y="5659438"/>
              <a:ext cx="469900" cy="371475"/>
            </a:xfrm>
            <a:custGeom>
              <a:avLst/>
              <a:gdLst>
                <a:gd name="T0" fmla="*/ 101 w 125"/>
                <a:gd name="T1" fmla="*/ 6 h 99"/>
                <a:gd name="T2" fmla="*/ 45 w 125"/>
                <a:gd name="T3" fmla="*/ 13 h 99"/>
                <a:gd name="T4" fmla="*/ 19 w 125"/>
                <a:gd name="T5" fmla="*/ 2 h 99"/>
                <a:gd name="T6" fmla="*/ 19 w 125"/>
                <a:gd name="T7" fmla="*/ 24 h 99"/>
                <a:gd name="T8" fmla="*/ 46 w 125"/>
                <a:gd name="T9" fmla="*/ 30 h 99"/>
                <a:gd name="T10" fmla="*/ 48 w 125"/>
                <a:gd name="T11" fmla="*/ 33 h 99"/>
                <a:gd name="T12" fmla="*/ 1 w 125"/>
                <a:gd name="T13" fmla="*/ 51 h 99"/>
                <a:gd name="T14" fmla="*/ 9 w 125"/>
                <a:gd name="T15" fmla="*/ 65 h 99"/>
                <a:gd name="T16" fmla="*/ 44 w 125"/>
                <a:gd name="T17" fmla="*/ 47 h 99"/>
                <a:gd name="T18" fmla="*/ 45 w 125"/>
                <a:gd name="T19" fmla="*/ 48 h 99"/>
                <a:gd name="T20" fmla="*/ 8 w 125"/>
                <a:gd name="T21" fmla="*/ 71 h 99"/>
                <a:gd name="T22" fmla="*/ 17 w 125"/>
                <a:gd name="T23" fmla="*/ 83 h 99"/>
                <a:gd name="T24" fmla="*/ 48 w 125"/>
                <a:gd name="T25" fmla="*/ 61 h 99"/>
                <a:gd name="T26" fmla="*/ 49 w 125"/>
                <a:gd name="T27" fmla="*/ 62 h 99"/>
                <a:gd name="T28" fmla="*/ 19 w 125"/>
                <a:gd name="T29" fmla="*/ 88 h 99"/>
                <a:gd name="T30" fmla="*/ 34 w 125"/>
                <a:gd name="T31" fmla="*/ 94 h 99"/>
                <a:gd name="T32" fmla="*/ 66 w 125"/>
                <a:gd name="T33" fmla="*/ 65 h 99"/>
                <a:gd name="T34" fmla="*/ 67 w 125"/>
                <a:gd name="T35" fmla="*/ 66 h 99"/>
                <a:gd name="T36" fmla="*/ 43 w 125"/>
                <a:gd name="T37" fmla="*/ 93 h 99"/>
                <a:gd name="T38" fmla="*/ 57 w 125"/>
                <a:gd name="T39" fmla="*/ 96 h 99"/>
                <a:gd name="T40" fmla="*/ 99 w 125"/>
                <a:gd name="T41" fmla="*/ 57 h 99"/>
                <a:gd name="T42" fmla="*/ 125 w 125"/>
                <a:gd name="T43" fmla="*/ 18 h 99"/>
                <a:gd name="T44" fmla="*/ 111 w 125"/>
                <a:gd name="T45" fmla="*/ 0 h 99"/>
                <a:gd name="T46" fmla="*/ 101 w 125"/>
                <a:gd name="T47" fmla="*/ 6 h 99"/>
                <a:gd name="T48" fmla="*/ 14 w 125"/>
                <a:gd name="T49" fmla="*/ 64 h 99"/>
                <a:gd name="T50" fmla="*/ 16 w 125"/>
                <a:gd name="T51" fmla="*/ 64 h 99"/>
                <a:gd name="T52" fmla="*/ 12 w 125"/>
                <a:gd name="T53" fmla="*/ 67 h 99"/>
                <a:gd name="T54" fmla="*/ 14 w 125"/>
                <a:gd name="T55" fmla="*/ 64 h 99"/>
                <a:gd name="T56" fmla="*/ 40 w 125"/>
                <a:gd name="T57" fmla="*/ 92 h 99"/>
                <a:gd name="T58" fmla="*/ 41 w 125"/>
                <a:gd name="T59" fmla="*/ 91 h 99"/>
                <a:gd name="T60" fmla="*/ 41 w 125"/>
                <a:gd name="T61" fmla="*/ 91 h 99"/>
                <a:gd name="T62" fmla="*/ 40 w 125"/>
                <a:gd name="T63" fmla="*/ 9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99">
                  <a:moveTo>
                    <a:pt x="101" y="6"/>
                  </a:moveTo>
                  <a:cubicBezTo>
                    <a:pt x="101" y="6"/>
                    <a:pt x="64" y="17"/>
                    <a:pt x="45" y="13"/>
                  </a:cubicBezTo>
                  <a:cubicBezTo>
                    <a:pt x="26" y="9"/>
                    <a:pt x="19" y="2"/>
                    <a:pt x="19" y="2"/>
                  </a:cubicBezTo>
                  <a:cubicBezTo>
                    <a:pt x="19" y="2"/>
                    <a:pt x="4" y="14"/>
                    <a:pt x="19" y="24"/>
                  </a:cubicBezTo>
                  <a:cubicBezTo>
                    <a:pt x="30" y="31"/>
                    <a:pt x="36" y="30"/>
                    <a:pt x="46" y="30"/>
                  </a:cubicBezTo>
                  <a:cubicBezTo>
                    <a:pt x="49" y="30"/>
                    <a:pt x="48" y="33"/>
                    <a:pt x="48" y="33"/>
                  </a:cubicBezTo>
                  <a:cubicBezTo>
                    <a:pt x="48" y="33"/>
                    <a:pt x="1" y="47"/>
                    <a:pt x="1" y="51"/>
                  </a:cubicBezTo>
                  <a:cubicBezTo>
                    <a:pt x="0" y="56"/>
                    <a:pt x="4" y="63"/>
                    <a:pt x="9" y="65"/>
                  </a:cubicBezTo>
                  <a:cubicBezTo>
                    <a:pt x="19" y="60"/>
                    <a:pt x="40" y="50"/>
                    <a:pt x="44" y="47"/>
                  </a:cubicBezTo>
                  <a:cubicBezTo>
                    <a:pt x="45" y="48"/>
                    <a:pt x="45" y="48"/>
                    <a:pt x="45" y="48"/>
                  </a:cubicBezTo>
                  <a:cubicBezTo>
                    <a:pt x="40" y="52"/>
                    <a:pt x="15" y="67"/>
                    <a:pt x="8" y="71"/>
                  </a:cubicBezTo>
                  <a:cubicBezTo>
                    <a:pt x="5" y="77"/>
                    <a:pt x="9" y="82"/>
                    <a:pt x="17" y="83"/>
                  </a:cubicBezTo>
                  <a:cubicBezTo>
                    <a:pt x="26" y="77"/>
                    <a:pt x="44" y="64"/>
                    <a:pt x="48" y="61"/>
                  </a:cubicBezTo>
                  <a:cubicBezTo>
                    <a:pt x="49" y="62"/>
                    <a:pt x="49" y="62"/>
                    <a:pt x="49" y="62"/>
                  </a:cubicBezTo>
                  <a:cubicBezTo>
                    <a:pt x="45" y="66"/>
                    <a:pt x="27" y="81"/>
                    <a:pt x="19" y="88"/>
                  </a:cubicBezTo>
                  <a:cubicBezTo>
                    <a:pt x="21" y="95"/>
                    <a:pt x="28" y="96"/>
                    <a:pt x="34" y="94"/>
                  </a:cubicBezTo>
                  <a:cubicBezTo>
                    <a:pt x="41" y="88"/>
                    <a:pt x="62" y="69"/>
                    <a:pt x="66" y="65"/>
                  </a:cubicBezTo>
                  <a:cubicBezTo>
                    <a:pt x="67" y="66"/>
                    <a:pt x="67" y="66"/>
                    <a:pt x="67" y="66"/>
                  </a:cubicBezTo>
                  <a:cubicBezTo>
                    <a:pt x="64" y="70"/>
                    <a:pt x="51" y="84"/>
                    <a:pt x="43" y="93"/>
                  </a:cubicBezTo>
                  <a:cubicBezTo>
                    <a:pt x="48" y="99"/>
                    <a:pt x="55" y="98"/>
                    <a:pt x="57" y="96"/>
                  </a:cubicBezTo>
                  <a:cubicBezTo>
                    <a:pt x="60" y="93"/>
                    <a:pt x="95" y="62"/>
                    <a:pt x="99" y="57"/>
                  </a:cubicBezTo>
                  <a:cubicBezTo>
                    <a:pt x="103" y="51"/>
                    <a:pt x="125" y="18"/>
                    <a:pt x="125" y="18"/>
                  </a:cubicBezTo>
                  <a:cubicBezTo>
                    <a:pt x="111" y="0"/>
                    <a:pt x="111" y="0"/>
                    <a:pt x="111" y="0"/>
                  </a:cubicBezTo>
                  <a:cubicBezTo>
                    <a:pt x="101" y="6"/>
                    <a:pt x="101" y="6"/>
                    <a:pt x="101" y="6"/>
                  </a:cubicBezTo>
                  <a:close/>
                  <a:moveTo>
                    <a:pt x="14" y="64"/>
                  </a:moveTo>
                  <a:cubicBezTo>
                    <a:pt x="15" y="64"/>
                    <a:pt x="15" y="64"/>
                    <a:pt x="16" y="64"/>
                  </a:cubicBezTo>
                  <a:cubicBezTo>
                    <a:pt x="14" y="65"/>
                    <a:pt x="13" y="66"/>
                    <a:pt x="12" y="67"/>
                  </a:cubicBezTo>
                  <a:cubicBezTo>
                    <a:pt x="13" y="66"/>
                    <a:pt x="14" y="65"/>
                    <a:pt x="14" y="64"/>
                  </a:cubicBezTo>
                  <a:close/>
                  <a:moveTo>
                    <a:pt x="40" y="92"/>
                  </a:moveTo>
                  <a:cubicBezTo>
                    <a:pt x="40" y="92"/>
                    <a:pt x="41" y="91"/>
                    <a:pt x="41" y="91"/>
                  </a:cubicBezTo>
                  <a:cubicBezTo>
                    <a:pt x="41" y="91"/>
                    <a:pt x="41" y="91"/>
                    <a:pt x="41" y="91"/>
                  </a:cubicBezTo>
                  <a:cubicBezTo>
                    <a:pt x="41" y="91"/>
                    <a:pt x="40" y="92"/>
                    <a:pt x="40" y="92"/>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88" name="Freeform 251"/>
            <p:cNvSpPr>
              <a:spLocks noEditPoints="1"/>
            </p:cNvSpPr>
            <p:nvPr/>
          </p:nvSpPr>
          <p:spPr bwMode="auto">
            <a:xfrm>
              <a:off x="631826" y="5767388"/>
              <a:ext cx="142875" cy="41275"/>
            </a:xfrm>
            <a:custGeom>
              <a:avLst/>
              <a:gdLst>
                <a:gd name="T0" fmla="*/ 4 w 38"/>
                <a:gd name="T1" fmla="*/ 1 h 11"/>
                <a:gd name="T2" fmla="*/ 4 w 38"/>
                <a:gd name="T3" fmla="*/ 1 h 11"/>
                <a:gd name="T4" fmla="*/ 4 w 38"/>
                <a:gd name="T5" fmla="*/ 1 h 11"/>
                <a:gd name="T6" fmla="*/ 4 w 38"/>
                <a:gd name="T7" fmla="*/ 1 h 11"/>
                <a:gd name="T8" fmla="*/ 4 w 38"/>
                <a:gd name="T9" fmla="*/ 1 h 11"/>
                <a:gd name="T10" fmla="*/ 37 w 38"/>
                <a:gd name="T11" fmla="*/ 0 h 11"/>
                <a:gd name="T12" fmla="*/ 38 w 38"/>
                <a:gd name="T13" fmla="*/ 1 h 11"/>
                <a:gd name="T14" fmla="*/ 1 w 38"/>
                <a:gd name="T15" fmla="*/ 6 h 11"/>
                <a:gd name="T16" fmla="*/ 0 w 38"/>
                <a:gd name="T17" fmla="*/ 5 h 11"/>
                <a:gd name="T18" fmla="*/ 2 w 38"/>
                <a:gd name="T19" fmla="*/ 5 h 11"/>
                <a:gd name="T20" fmla="*/ 5 w 38"/>
                <a:gd name="T21" fmla="*/ 4 h 11"/>
                <a:gd name="T22" fmla="*/ 4 w 38"/>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1">
                  <a:moveTo>
                    <a:pt x="4" y="1"/>
                  </a:moveTo>
                  <a:cubicBezTo>
                    <a:pt x="4" y="1"/>
                    <a:pt x="4" y="1"/>
                    <a:pt x="4" y="1"/>
                  </a:cubicBezTo>
                  <a:cubicBezTo>
                    <a:pt x="4" y="1"/>
                    <a:pt x="4" y="1"/>
                    <a:pt x="4" y="1"/>
                  </a:cubicBezTo>
                  <a:cubicBezTo>
                    <a:pt x="4" y="1"/>
                    <a:pt x="4" y="1"/>
                    <a:pt x="4" y="1"/>
                  </a:cubicBezTo>
                  <a:close/>
                  <a:moveTo>
                    <a:pt x="4" y="1"/>
                  </a:moveTo>
                  <a:cubicBezTo>
                    <a:pt x="17" y="6"/>
                    <a:pt x="25" y="7"/>
                    <a:pt x="37" y="0"/>
                  </a:cubicBezTo>
                  <a:cubicBezTo>
                    <a:pt x="38" y="1"/>
                    <a:pt x="38" y="1"/>
                    <a:pt x="38" y="1"/>
                  </a:cubicBezTo>
                  <a:cubicBezTo>
                    <a:pt x="25" y="9"/>
                    <a:pt x="14" y="11"/>
                    <a:pt x="1" y="6"/>
                  </a:cubicBezTo>
                  <a:cubicBezTo>
                    <a:pt x="0" y="5"/>
                    <a:pt x="0" y="5"/>
                    <a:pt x="0" y="5"/>
                  </a:cubicBezTo>
                  <a:cubicBezTo>
                    <a:pt x="2" y="5"/>
                    <a:pt x="2" y="5"/>
                    <a:pt x="2" y="5"/>
                  </a:cubicBezTo>
                  <a:cubicBezTo>
                    <a:pt x="3" y="4"/>
                    <a:pt x="5" y="4"/>
                    <a:pt x="5" y="4"/>
                  </a:cubicBezTo>
                  <a:cubicBezTo>
                    <a:pt x="5" y="4"/>
                    <a:pt x="6" y="2"/>
                    <a:pt x="4" y="1"/>
                  </a:cubicBezTo>
                  <a:close/>
                </a:path>
              </a:pathLst>
            </a:custGeom>
            <a:solidFill>
              <a:srgbClr val="CDA7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89" name="Freeform 252"/>
            <p:cNvSpPr/>
            <p:nvPr/>
          </p:nvSpPr>
          <p:spPr bwMode="auto">
            <a:xfrm>
              <a:off x="801688" y="5207000"/>
              <a:ext cx="511175" cy="598487"/>
            </a:xfrm>
            <a:custGeom>
              <a:avLst/>
              <a:gdLst>
                <a:gd name="T0" fmla="*/ 124 w 136"/>
                <a:gd name="T1" fmla="*/ 0 h 159"/>
                <a:gd name="T2" fmla="*/ 0 w 136"/>
                <a:gd name="T3" fmla="*/ 126 h 159"/>
                <a:gd name="T4" fmla="*/ 29 w 136"/>
                <a:gd name="T5" fmla="*/ 157 h 159"/>
                <a:gd name="T6" fmla="*/ 127 w 136"/>
                <a:gd name="T7" fmla="*/ 39 h 159"/>
                <a:gd name="T8" fmla="*/ 124 w 136"/>
                <a:gd name="T9" fmla="*/ 0 h 159"/>
              </a:gdLst>
              <a:ahLst/>
              <a:cxnLst>
                <a:cxn ang="0">
                  <a:pos x="T0" y="T1"/>
                </a:cxn>
                <a:cxn ang="0">
                  <a:pos x="T2" y="T3"/>
                </a:cxn>
                <a:cxn ang="0">
                  <a:pos x="T4" y="T5"/>
                </a:cxn>
                <a:cxn ang="0">
                  <a:pos x="T6" y="T7"/>
                </a:cxn>
                <a:cxn ang="0">
                  <a:pos x="T8" y="T9"/>
                </a:cxn>
              </a:cxnLst>
              <a:rect l="0" t="0" r="r" b="b"/>
              <a:pathLst>
                <a:path w="136" h="159">
                  <a:moveTo>
                    <a:pt x="124" y="0"/>
                  </a:moveTo>
                  <a:cubicBezTo>
                    <a:pt x="90" y="61"/>
                    <a:pt x="44" y="91"/>
                    <a:pt x="0" y="126"/>
                  </a:cubicBezTo>
                  <a:cubicBezTo>
                    <a:pt x="2" y="136"/>
                    <a:pt x="3" y="159"/>
                    <a:pt x="29" y="157"/>
                  </a:cubicBezTo>
                  <a:cubicBezTo>
                    <a:pt x="68" y="132"/>
                    <a:pt x="112" y="81"/>
                    <a:pt x="127" y="39"/>
                  </a:cubicBezTo>
                  <a:cubicBezTo>
                    <a:pt x="135" y="25"/>
                    <a:pt x="136" y="9"/>
                    <a:pt x="124"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grpSp>
      <p:grpSp>
        <p:nvGrpSpPr>
          <p:cNvPr id="454" name="组合 453"/>
          <p:cNvGrpSpPr/>
          <p:nvPr/>
        </p:nvGrpSpPr>
        <p:grpSpPr>
          <a:xfrm>
            <a:off x="1739344" y="3842196"/>
            <a:ext cx="1041956" cy="832602"/>
            <a:chOff x="1698365" y="4087836"/>
            <a:chExt cx="1041956" cy="832602"/>
          </a:xfrm>
        </p:grpSpPr>
        <p:cxnSp>
          <p:nvCxnSpPr>
            <p:cNvPr id="445" name="直接连接符 444"/>
            <p:cNvCxnSpPr/>
            <p:nvPr/>
          </p:nvCxnSpPr>
          <p:spPr>
            <a:xfrm>
              <a:off x="1698365" y="4093122"/>
              <a:ext cx="2467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7" name="直接连接符 446"/>
            <p:cNvCxnSpPr/>
            <p:nvPr/>
          </p:nvCxnSpPr>
          <p:spPr>
            <a:xfrm>
              <a:off x="1930594" y="4087836"/>
              <a:ext cx="0" cy="8326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9" name="直接连接符 448"/>
            <p:cNvCxnSpPr/>
            <p:nvPr/>
          </p:nvCxnSpPr>
          <p:spPr>
            <a:xfrm>
              <a:off x="1930594" y="4920438"/>
              <a:ext cx="809727"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53" name="组合 452"/>
          <p:cNvGrpSpPr/>
          <p:nvPr/>
        </p:nvGrpSpPr>
        <p:grpSpPr>
          <a:xfrm rot="10800000" flipH="1">
            <a:off x="1732087" y="4823863"/>
            <a:ext cx="1049213" cy="832602"/>
            <a:chOff x="1850765" y="4240236"/>
            <a:chExt cx="1049213" cy="832602"/>
          </a:xfrm>
        </p:grpSpPr>
        <p:cxnSp>
          <p:nvCxnSpPr>
            <p:cNvPr id="450" name="直接连接符 449"/>
            <p:cNvCxnSpPr/>
            <p:nvPr/>
          </p:nvCxnSpPr>
          <p:spPr>
            <a:xfrm>
              <a:off x="1850765" y="4245522"/>
              <a:ext cx="2467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1" name="直接连接符 450"/>
            <p:cNvCxnSpPr/>
            <p:nvPr/>
          </p:nvCxnSpPr>
          <p:spPr>
            <a:xfrm>
              <a:off x="2082994" y="4240236"/>
              <a:ext cx="0" cy="8326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2" name="直接连接符 451"/>
            <p:cNvCxnSpPr/>
            <p:nvPr/>
          </p:nvCxnSpPr>
          <p:spPr>
            <a:xfrm rot="10800000" flipH="1">
              <a:off x="2082994" y="5072838"/>
              <a:ext cx="81698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60" name="KSO_Shape"/>
          <p:cNvSpPr/>
          <p:nvPr/>
        </p:nvSpPr>
        <p:spPr>
          <a:xfrm>
            <a:off x="2124999" y="4378645"/>
            <a:ext cx="512049" cy="681218"/>
          </a:xfrm>
          <a:prstGeom prst="ca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600" b="1" dirty="0">
                <a:solidFill>
                  <a:srgbClr val="FFFFFF"/>
                </a:solidFill>
                <a:ea typeface="微软雅黑" panose="020B0503020204020204" pitchFamily="34" charset="-122"/>
              </a:rPr>
              <a:t>发包</a:t>
            </a:r>
            <a:endParaRPr lang="zh-CN" altLang="en-US" sz="1600" b="1" dirty="0">
              <a:solidFill>
                <a:srgbClr val="FFFFFF"/>
              </a:solidFill>
              <a:ea typeface="微软雅黑" panose="020B0503020204020204" pitchFamily="34" charset="-122"/>
            </a:endParaRPr>
          </a:p>
        </p:txBody>
      </p:sp>
      <p:grpSp>
        <p:nvGrpSpPr>
          <p:cNvPr id="461" name="组合 460"/>
          <p:cNvGrpSpPr/>
          <p:nvPr/>
        </p:nvGrpSpPr>
        <p:grpSpPr>
          <a:xfrm>
            <a:off x="4095181" y="1874975"/>
            <a:ext cx="1353119" cy="1236905"/>
            <a:chOff x="1698365" y="4087836"/>
            <a:chExt cx="1353119" cy="1236905"/>
          </a:xfrm>
        </p:grpSpPr>
        <p:cxnSp>
          <p:nvCxnSpPr>
            <p:cNvPr id="462" name="直接连接符 461"/>
            <p:cNvCxnSpPr/>
            <p:nvPr/>
          </p:nvCxnSpPr>
          <p:spPr>
            <a:xfrm>
              <a:off x="1698365" y="4093122"/>
              <a:ext cx="2467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3" name="直接连接符 462"/>
            <p:cNvCxnSpPr/>
            <p:nvPr/>
          </p:nvCxnSpPr>
          <p:spPr>
            <a:xfrm>
              <a:off x="1930594" y="4087836"/>
              <a:ext cx="0" cy="12369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4" name="直接连接符 463"/>
            <p:cNvCxnSpPr/>
            <p:nvPr/>
          </p:nvCxnSpPr>
          <p:spPr>
            <a:xfrm>
              <a:off x="1930594" y="5305744"/>
              <a:ext cx="112089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65" name="组合 464"/>
          <p:cNvGrpSpPr/>
          <p:nvPr/>
        </p:nvGrpSpPr>
        <p:grpSpPr>
          <a:xfrm rot="10800000" flipH="1">
            <a:off x="4087924" y="3502647"/>
            <a:ext cx="1360376" cy="1232314"/>
            <a:chOff x="1850765" y="4240236"/>
            <a:chExt cx="1360376" cy="1232314"/>
          </a:xfrm>
        </p:grpSpPr>
        <p:cxnSp>
          <p:nvCxnSpPr>
            <p:cNvPr id="466" name="直接连接符 465"/>
            <p:cNvCxnSpPr/>
            <p:nvPr/>
          </p:nvCxnSpPr>
          <p:spPr>
            <a:xfrm>
              <a:off x="1850765" y="4245522"/>
              <a:ext cx="2467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7" name="直接连接符 466"/>
            <p:cNvCxnSpPr/>
            <p:nvPr/>
          </p:nvCxnSpPr>
          <p:spPr>
            <a:xfrm rot="10800000" flipH="1" flipV="1">
              <a:off x="2082994" y="4240236"/>
              <a:ext cx="0" cy="12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8" name="直接连接符 467"/>
            <p:cNvCxnSpPr/>
            <p:nvPr/>
          </p:nvCxnSpPr>
          <p:spPr>
            <a:xfrm rot="10800000" flipH="1">
              <a:off x="2082994" y="5450208"/>
              <a:ext cx="1128147" cy="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469" name="直接连接符 468"/>
          <p:cNvCxnSpPr/>
          <p:nvPr/>
        </p:nvCxnSpPr>
        <p:spPr>
          <a:xfrm>
            <a:off x="4341924" y="3302688"/>
            <a:ext cx="110637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73" name="KSO_Shape"/>
          <p:cNvSpPr/>
          <p:nvPr/>
        </p:nvSpPr>
        <p:spPr>
          <a:xfrm>
            <a:off x="4555826" y="2777130"/>
            <a:ext cx="651572" cy="1008302"/>
          </a:xfrm>
          <a:prstGeom prst="ca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600" b="1" dirty="0">
                <a:solidFill>
                  <a:srgbClr val="FFFFFF"/>
                </a:solidFill>
                <a:ea typeface="微软雅黑" panose="020B0503020204020204" pitchFamily="34" charset="-122"/>
              </a:rPr>
              <a:t>发包</a:t>
            </a:r>
            <a:endParaRPr lang="zh-CN" altLang="en-US" sz="1600" b="1" dirty="0">
              <a:solidFill>
                <a:srgbClr val="FFFFFF"/>
              </a:solidFill>
              <a:ea typeface="微软雅黑" panose="020B0503020204020204" pitchFamily="34" charset="-122"/>
            </a:endParaRPr>
          </a:p>
        </p:txBody>
      </p:sp>
      <p:grpSp>
        <p:nvGrpSpPr>
          <p:cNvPr id="492" name="组合 491"/>
          <p:cNvGrpSpPr/>
          <p:nvPr/>
        </p:nvGrpSpPr>
        <p:grpSpPr>
          <a:xfrm flipH="1">
            <a:off x="8761070" y="1892522"/>
            <a:ext cx="1353119" cy="1236905"/>
            <a:chOff x="1698365" y="4087836"/>
            <a:chExt cx="1353119" cy="1236905"/>
          </a:xfrm>
        </p:grpSpPr>
        <p:cxnSp>
          <p:nvCxnSpPr>
            <p:cNvPr id="493" name="直接连接符 492"/>
            <p:cNvCxnSpPr/>
            <p:nvPr/>
          </p:nvCxnSpPr>
          <p:spPr>
            <a:xfrm>
              <a:off x="1698365" y="4093122"/>
              <a:ext cx="2467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4" name="直接连接符 493"/>
            <p:cNvCxnSpPr/>
            <p:nvPr/>
          </p:nvCxnSpPr>
          <p:spPr>
            <a:xfrm>
              <a:off x="1930594" y="4087836"/>
              <a:ext cx="0" cy="12369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5" name="直接连接符 494"/>
            <p:cNvCxnSpPr/>
            <p:nvPr/>
          </p:nvCxnSpPr>
          <p:spPr>
            <a:xfrm>
              <a:off x="1930594" y="5305744"/>
              <a:ext cx="1120890"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96" name="组合 495"/>
          <p:cNvGrpSpPr/>
          <p:nvPr/>
        </p:nvGrpSpPr>
        <p:grpSpPr>
          <a:xfrm rot="10800000">
            <a:off x="8753813" y="3520194"/>
            <a:ext cx="1360376" cy="1232314"/>
            <a:chOff x="1850765" y="4240236"/>
            <a:chExt cx="1360376" cy="1232314"/>
          </a:xfrm>
        </p:grpSpPr>
        <p:cxnSp>
          <p:nvCxnSpPr>
            <p:cNvPr id="497" name="直接连接符 496"/>
            <p:cNvCxnSpPr/>
            <p:nvPr/>
          </p:nvCxnSpPr>
          <p:spPr>
            <a:xfrm>
              <a:off x="1850765" y="4245522"/>
              <a:ext cx="24674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8" name="直接连接符 497"/>
            <p:cNvCxnSpPr/>
            <p:nvPr/>
          </p:nvCxnSpPr>
          <p:spPr>
            <a:xfrm rot="10800000" flipH="1" flipV="1">
              <a:off x="2082994" y="4240236"/>
              <a:ext cx="0" cy="12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9" name="直接连接符 498"/>
            <p:cNvCxnSpPr/>
            <p:nvPr/>
          </p:nvCxnSpPr>
          <p:spPr>
            <a:xfrm rot="10800000" flipH="1">
              <a:off x="2082994" y="5450208"/>
              <a:ext cx="1128147" cy="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500" name="直接连接符 499"/>
          <p:cNvCxnSpPr/>
          <p:nvPr/>
        </p:nvCxnSpPr>
        <p:spPr>
          <a:xfrm flipH="1">
            <a:off x="8760163" y="3320235"/>
            <a:ext cx="110637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1" name="KSO_Shape"/>
          <p:cNvSpPr/>
          <p:nvPr/>
        </p:nvSpPr>
        <p:spPr>
          <a:xfrm flipH="1">
            <a:off x="9047547" y="2794677"/>
            <a:ext cx="651572" cy="1008302"/>
          </a:xfrm>
          <a:prstGeom prst="ca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600" b="1" dirty="0">
                <a:solidFill>
                  <a:srgbClr val="FFFFFF"/>
                </a:solidFill>
                <a:ea typeface="微软雅黑" panose="020B0503020204020204" pitchFamily="34" charset="-122"/>
              </a:rPr>
              <a:t>接</a:t>
            </a:r>
            <a:r>
              <a:rPr lang="zh-CN" altLang="en-US" sz="1600" b="1" dirty="0" smtClean="0">
                <a:solidFill>
                  <a:srgbClr val="FFFFFF"/>
                </a:solidFill>
                <a:ea typeface="微软雅黑" panose="020B0503020204020204" pitchFamily="34" charset="-122"/>
              </a:rPr>
              <a:t>包</a:t>
            </a:r>
            <a:endParaRPr lang="zh-CN" altLang="en-US" sz="1600" b="1" dirty="0">
              <a:solidFill>
                <a:srgbClr val="FFFFFF"/>
              </a:solidFill>
              <a:ea typeface="微软雅黑" panose="020B0503020204020204" pitchFamily="34" charset="-122"/>
            </a:endParaRPr>
          </a:p>
        </p:txBody>
      </p:sp>
      <p:sp>
        <p:nvSpPr>
          <p:cNvPr id="503" name="圆角矩形 502"/>
          <p:cNvSpPr/>
          <p:nvPr/>
        </p:nvSpPr>
        <p:spPr>
          <a:xfrm>
            <a:off x="887924" y="4182737"/>
            <a:ext cx="809399" cy="243196"/>
          </a:xfrm>
          <a:prstGeom prst="roundRect">
            <a:avLst/>
          </a:prstGeom>
          <a:solidFill>
            <a:srgbClr val="44D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ea typeface="微软雅黑" panose="020B0503020204020204" pitchFamily="34" charset="-122"/>
              </a:rPr>
              <a:t>企业</a:t>
            </a:r>
            <a:endParaRPr lang="zh-CN" altLang="en-US" sz="1600" b="1" dirty="0">
              <a:ea typeface="微软雅黑" panose="020B0503020204020204" pitchFamily="34" charset="-122"/>
            </a:endParaRPr>
          </a:p>
        </p:txBody>
      </p:sp>
      <p:sp>
        <p:nvSpPr>
          <p:cNvPr id="504" name="圆角矩形 503"/>
          <p:cNvSpPr/>
          <p:nvPr/>
        </p:nvSpPr>
        <p:spPr>
          <a:xfrm>
            <a:off x="902438" y="6315887"/>
            <a:ext cx="809399" cy="243196"/>
          </a:xfrm>
          <a:prstGeom prst="roundRect">
            <a:avLst/>
          </a:prstGeom>
          <a:solidFill>
            <a:srgbClr val="44D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ea typeface="微软雅黑" panose="020B0503020204020204" pitchFamily="34" charset="-122"/>
              </a:rPr>
              <a:t>个人</a:t>
            </a:r>
            <a:endParaRPr lang="zh-CN" altLang="en-US" sz="1600" b="1" dirty="0">
              <a:ea typeface="微软雅黑" panose="020B0503020204020204" pitchFamily="34" charset="-122"/>
            </a:endParaRPr>
          </a:p>
        </p:txBody>
      </p:sp>
      <p:sp>
        <p:nvSpPr>
          <p:cNvPr id="505" name="圆角矩形 504"/>
          <p:cNvSpPr/>
          <p:nvPr/>
        </p:nvSpPr>
        <p:spPr>
          <a:xfrm>
            <a:off x="2918054" y="2231295"/>
            <a:ext cx="1108178" cy="232603"/>
          </a:xfrm>
          <a:prstGeom prst="roundRect">
            <a:avLst/>
          </a:prstGeom>
          <a:solidFill>
            <a:srgbClr val="44D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ea typeface="微软雅黑" panose="020B0503020204020204" pitchFamily="34" charset="-122"/>
              </a:rPr>
              <a:t>各类企业</a:t>
            </a:r>
            <a:endParaRPr lang="zh-CN" altLang="en-US" sz="1600" b="1" dirty="0">
              <a:ea typeface="微软雅黑" panose="020B0503020204020204" pitchFamily="34" charset="-122"/>
            </a:endParaRPr>
          </a:p>
        </p:txBody>
      </p:sp>
      <p:sp>
        <p:nvSpPr>
          <p:cNvPr id="506" name="圆角矩形 505"/>
          <p:cNvSpPr/>
          <p:nvPr/>
        </p:nvSpPr>
        <p:spPr>
          <a:xfrm>
            <a:off x="10131861" y="2050821"/>
            <a:ext cx="1756522" cy="183306"/>
          </a:xfrm>
          <a:prstGeom prst="roundRect">
            <a:avLst/>
          </a:prstGeom>
          <a:solidFill>
            <a:srgbClr val="44D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ea typeface="微软雅黑" panose="020B0503020204020204" pitchFamily="34" charset="-122"/>
              </a:rPr>
              <a:t>优质专业服务商</a:t>
            </a:r>
            <a:endParaRPr lang="zh-CN" altLang="en-US" sz="1600" b="1" dirty="0">
              <a:ea typeface="微软雅黑" panose="020B0503020204020204" pitchFamily="34" charset="-122"/>
            </a:endParaRPr>
          </a:p>
        </p:txBody>
      </p:sp>
      <p:grpSp>
        <p:nvGrpSpPr>
          <p:cNvPr id="507" name="PA-602-602182-Building-456891"/>
          <p:cNvGrpSpPr/>
          <p:nvPr>
            <p:custDataLst>
              <p:tags r:id="rId107"/>
            </p:custDataLst>
          </p:nvPr>
        </p:nvGrpSpPr>
        <p:grpSpPr>
          <a:xfrm>
            <a:off x="10617429" y="2591620"/>
            <a:ext cx="938294" cy="978687"/>
            <a:chOff x="6124782" y="24096018"/>
            <a:chExt cx="1464469" cy="1527515"/>
          </a:xfrm>
        </p:grpSpPr>
        <p:sp>
          <p:nvSpPr>
            <p:cNvPr id="508" name="PA-任意多边形: 形状 3064"/>
            <p:cNvSpPr/>
            <p:nvPr>
              <p:custDataLst>
                <p:tags r:id="rId108"/>
              </p:custDataLst>
            </p:nvPr>
          </p:nvSpPr>
          <p:spPr>
            <a:xfrm>
              <a:off x="6251923" y="24833144"/>
              <a:ext cx="202406" cy="142875"/>
            </a:xfrm>
            <a:custGeom>
              <a:avLst/>
              <a:gdLst>
                <a:gd name="connsiteX0" fmla="*/ 192665 w 202406"/>
                <a:gd name="connsiteY0" fmla="*/ 698 h 142875"/>
                <a:gd name="connsiteX1" fmla="*/ 11017 w 202406"/>
                <a:gd name="connsiteY1" fmla="*/ 698 h 142875"/>
                <a:gd name="connsiteX2" fmla="*/ 698 w 202406"/>
                <a:gd name="connsiteY2" fmla="*/ 11017 h 142875"/>
                <a:gd name="connsiteX3" fmla="*/ 698 w 202406"/>
                <a:gd name="connsiteY3" fmla="*/ 131887 h 142875"/>
                <a:gd name="connsiteX4" fmla="*/ 11017 w 202406"/>
                <a:gd name="connsiteY4" fmla="*/ 142206 h 142875"/>
                <a:gd name="connsiteX5" fmla="*/ 192665 w 202406"/>
                <a:gd name="connsiteY5" fmla="*/ 142206 h 142875"/>
                <a:gd name="connsiteX6" fmla="*/ 202985 w 202406"/>
                <a:gd name="connsiteY6" fmla="*/ 131887 h 142875"/>
                <a:gd name="connsiteX7" fmla="*/ 202985 w 202406"/>
                <a:gd name="connsiteY7" fmla="*/ 11017 h 142875"/>
                <a:gd name="connsiteX8" fmla="*/ 192665 w 202406"/>
                <a:gd name="connsiteY8" fmla="*/ 6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406" h="142875">
                  <a:moveTo>
                    <a:pt x="192665" y="698"/>
                  </a:moveTo>
                  <a:lnTo>
                    <a:pt x="11017" y="698"/>
                  </a:lnTo>
                  <a:cubicBezTo>
                    <a:pt x="5317" y="698"/>
                    <a:pt x="698" y="5317"/>
                    <a:pt x="698" y="11017"/>
                  </a:cubicBezTo>
                  <a:lnTo>
                    <a:pt x="698" y="131887"/>
                  </a:lnTo>
                  <a:cubicBezTo>
                    <a:pt x="698" y="137587"/>
                    <a:pt x="5317" y="142206"/>
                    <a:pt x="11017" y="142206"/>
                  </a:cubicBezTo>
                  <a:lnTo>
                    <a:pt x="192665" y="142206"/>
                  </a:lnTo>
                  <a:cubicBezTo>
                    <a:pt x="198365" y="142206"/>
                    <a:pt x="202985" y="137587"/>
                    <a:pt x="202985" y="131887"/>
                  </a:cubicBezTo>
                  <a:lnTo>
                    <a:pt x="202985" y="11017"/>
                  </a:lnTo>
                  <a:cubicBezTo>
                    <a:pt x="202985" y="5317"/>
                    <a:pt x="198365" y="698"/>
                    <a:pt x="192665" y="698"/>
                  </a:cubicBezTo>
                  <a:close/>
                </a:path>
              </a:pathLst>
            </a:custGeom>
            <a:solidFill>
              <a:srgbClr val="55A2F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09" name="PA-任意多边形: 形状 3065"/>
            <p:cNvSpPr/>
            <p:nvPr>
              <p:custDataLst>
                <p:tags r:id="rId109"/>
              </p:custDataLst>
            </p:nvPr>
          </p:nvSpPr>
          <p:spPr>
            <a:xfrm>
              <a:off x="6353123" y="24833144"/>
              <a:ext cx="101203" cy="142875"/>
            </a:xfrm>
            <a:custGeom>
              <a:avLst/>
              <a:gdLst>
                <a:gd name="connsiteX0" fmla="*/ 91465 w 101203"/>
                <a:gd name="connsiteY0" fmla="*/ 698 h 142875"/>
                <a:gd name="connsiteX1" fmla="*/ 698 w 101203"/>
                <a:gd name="connsiteY1" fmla="*/ 698 h 142875"/>
                <a:gd name="connsiteX2" fmla="*/ 698 w 101203"/>
                <a:gd name="connsiteY2" fmla="*/ 142206 h 142875"/>
                <a:gd name="connsiteX3" fmla="*/ 91465 w 101203"/>
                <a:gd name="connsiteY3" fmla="*/ 142206 h 142875"/>
                <a:gd name="connsiteX4" fmla="*/ 101785 w 101203"/>
                <a:gd name="connsiteY4" fmla="*/ 131887 h 142875"/>
                <a:gd name="connsiteX5" fmla="*/ 101785 w 101203"/>
                <a:gd name="connsiteY5" fmla="*/ 11017 h 142875"/>
                <a:gd name="connsiteX6" fmla="*/ 91465 w 101203"/>
                <a:gd name="connsiteY6" fmla="*/ 6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03" h="142875">
                  <a:moveTo>
                    <a:pt x="91465" y="698"/>
                  </a:moveTo>
                  <a:lnTo>
                    <a:pt x="698" y="698"/>
                  </a:lnTo>
                  <a:lnTo>
                    <a:pt x="698" y="142206"/>
                  </a:lnTo>
                  <a:lnTo>
                    <a:pt x="91465" y="142206"/>
                  </a:lnTo>
                  <a:cubicBezTo>
                    <a:pt x="97165" y="142206"/>
                    <a:pt x="101785" y="137587"/>
                    <a:pt x="101785" y="131887"/>
                  </a:cubicBezTo>
                  <a:lnTo>
                    <a:pt x="101785" y="11017"/>
                  </a:lnTo>
                  <a:cubicBezTo>
                    <a:pt x="101785" y="5317"/>
                    <a:pt x="97165" y="698"/>
                    <a:pt x="91465" y="698"/>
                  </a:cubicBezTo>
                  <a:close/>
                </a:path>
              </a:pathLst>
            </a:custGeom>
            <a:solidFill>
              <a:srgbClr val="4B9EE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0" name="PA-任意多边形: 形状 3066"/>
            <p:cNvSpPr/>
            <p:nvPr>
              <p:custDataLst>
                <p:tags r:id="rId110"/>
              </p:custDataLst>
            </p:nvPr>
          </p:nvSpPr>
          <p:spPr>
            <a:xfrm>
              <a:off x="7272539" y="24271199"/>
              <a:ext cx="44648" cy="273844"/>
            </a:xfrm>
            <a:custGeom>
              <a:avLst/>
              <a:gdLst>
                <a:gd name="connsiteX0" fmla="*/ 23331 w 44648"/>
                <a:gd name="connsiteY0" fmla="*/ 698 h 273843"/>
                <a:gd name="connsiteX1" fmla="*/ 698 w 44648"/>
                <a:gd name="connsiteY1" fmla="*/ 23331 h 273843"/>
                <a:gd name="connsiteX2" fmla="*/ 698 w 44648"/>
                <a:gd name="connsiteY2" fmla="*/ 251321 h 273843"/>
                <a:gd name="connsiteX3" fmla="*/ 23331 w 44648"/>
                <a:gd name="connsiteY3" fmla="*/ 273955 h 273843"/>
                <a:gd name="connsiteX4" fmla="*/ 45965 w 44648"/>
                <a:gd name="connsiteY4" fmla="*/ 251321 h 273843"/>
                <a:gd name="connsiteX5" fmla="*/ 45965 w 44648"/>
                <a:gd name="connsiteY5" fmla="*/ 23331 h 273843"/>
                <a:gd name="connsiteX6" fmla="*/ 23331 w 44648"/>
                <a:gd name="connsiteY6" fmla="*/ 698 h 2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48" h="273843">
                  <a:moveTo>
                    <a:pt x="23331" y="698"/>
                  </a:moveTo>
                  <a:cubicBezTo>
                    <a:pt x="10830" y="698"/>
                    <a:pt x="698" y="10830"/>
                    <a:pt x="698" y="23331"/>
                  </a:cubicBezTo>
                  <a:lnTo>
                    <a:pt x="698" y="251321"/>
                  </a:lnTo>
                  <a:cubicBezTo>
                    <a:pt x="698" y="263823"/>
                    <a:pt x="10830" y="273955"/>
                    <a:pt x="23331" y="273955"/>
                  </a:cubicBezTo>
                  <a:cubicBezTo>
                    <a:pt x="35833" y="273955"/>
                    <a:pt x="45965" y="263823"/>
                    <a:pt x="45965" y="251321"/>
                  </a:cubicBezTo>
                  <a:lnTo>
                    <a:pt x="45965" y="23331"/>
                  </a:lnTo>
                  <a:cubicBezTo>
                    <a:pt x="45965" y="10833"/>
                    <a:pt x="35833" y="698"/>
                    <a:pt x="23331" y="698"/>
                  </a:cubicBezTo>
                  <a:close/>
                </a:path>
              </a:pathLst>
            </a:custGeom>
            <a:solidFill>
              <a:srgbClr val="2D587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1" name="PA-任意多边形: 形状 3067"/>
            <p:cNvSpPr/>
            <p:nvPr>
              <p:custDataLst>
                <p:tags r:id="rId111"/>
              </p:custDataLst>
            </p:nvPr>
          </p:nvSpPr>
          <p:spPr>
            <a:xfrm>
              <a:off x="7233290" y="24477112"/>
              <a:ext cx="125016" cy="130969"/>
            </a:xfrm>
            <a:custGeom>
              <a:avLst/>
              <a:gdLst>
                <a:gd name="connsiteX0" fmla="*/ 100668 w 125015"/>
                <a:gd name="connsiteY0" fmla="*/ 131529 h 130968"/>
                <a:gd name="connsiteX1" fmla="*/ 24492 w 125015"/>
                <a:gd name="connsiteY1" fmla="*/ 131529 h 130968"/>
                <a:gd name="connsiteX2" fmla="*/ 698 w 125015"/>
                <a:gd name="connsiteY2" fmla="*/ 107735 h 130968"/>
                <a:gd name="connsiteX3" fmla="*/ 698 w 125015"/>
                <a:gd name="connsiteY3" fmla="*/ 24492 h 130968"/>
                <a:gd name="connsiteX4" fmla="*/ 24492 w 125015"/>
                <a:gd name="connsiteY4" fmla="*/ 698 h 130968"/>
                <a:gd name="connsiteX5" fmla="*/ 100668 w 125015"/>
                <a:gd name="connsiteY5" fmla="*/ 698 h 130968"/>
                <a:gd name="connsiteX6" fmla="*/ 124463 w 125015"/>
                <a:gd name="connsiteY6" fmla="*/ 24492 h 130968"/>
                <a:gd name="connsiteX7" fmla="*/ 124463 w 125015"/>
                <a:gd name="connsiteY7" fmla="*/ 107735 h 130968"/>
                <a:gd name="connsiteX8" fmla="*/ 100668 w 125015"/>
                <a:gd name="connsiteY8" fmla="*/ 131529 h 13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15" h="130968">
                  <a:moveTo>
                    <a:pt x="100668" y="131529"/>
                  </a:moveTo>
                  <a:lnTo>
                    <a:pt x="24492" y="131529"/>
                  </a:lnTo>
                  <a:cubicBezTo>
                    <a:pt x="11351" y="131529"/>
                    <a:pt x="698" y="120876"/>
                    <a:pt x="698" y="107735"/>
                  </a:cubicBezTo>
                  <a:lnTo>
                    <a:pt x="698" y="24492"/>
                  </a:lnTo>
                  <a:cubicBezTo>
                    <a:pt x="698" y="11351"/>
                    <a:pt x="11351" y="698"/>
                    <a:pt x="24492" y="698"/>
                  </a:cubicBezTo>
                  <a:lnTo>
                    <a:pt x="100668" y="698"/>
                  </a:lnTo>
                  <a:cubicBezTo>
                    <a:pt x="113810" y="698"/>
                    <a:pt x="124463" y="11351"/>
                    <a:pt x="124463" y="24492"/>
                  </a:cubicBezTo>
                  <a:lnTo>
                    <a:pt x="124463" y="107735"/>
                  </a:lnTo>
                  <a:cubicBezTo>
                    <a:pt x="124463" y="120876"/>
                    <a:pt x="113810" y="131529"/>
                    <a:pt x="100668" y="131529"/>
                  </a:cubicBezTo>
                  <a:close/>
                </a:path>
              </a:pathLst>
            </a:custGeom>
            <a:solidFill>
              <a:srgbClr val="FF4C4C"/>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2" name="PA-任意多边形: 形状 3068"/>
            <p:cNvSpPr/>
            <p:nvPr>
              <p:custDataLst>
                <p:tags r:id="rId112"/>
              </p:custDataLst>
            </p:nvPr>
          </p:nvSpPr>
          <p:spPr>
            <a:xfrm>
              <a:off x="7126916" y="24584167"/>
              <a:ext cx="336352" cy="264914"/>
            </a:xfrm>
            <a:custGeom>
              <a:avLst/>
              <a:gdLst>
                <a:gd name="connsiteX0" fmla="*/ 314540 w 336351"/>
                <a:gd name="connsiteY0" fmla="*/ 265802 h 264914"/>
                <a:gd name="connsiteX1" fmla="*/ 23367 w 336351"/>
                <a:gd name="connsiteY1" fmla="*/ 265802 h 264914"/>
                <a:gd name="connsiteX2" fmla="*/ 698 w 336351"/>
                <a:gd name="connsiteY2" fmla="*/ 243136 h 264914"/>
                <a:gd name="connsiteX3" fmla="*/ 698 w 336351"/>
                <a:gd name="connsiteY3" fmla="*/ 23364 h 264914"/>
                <a:gd name="connsiteX4" fmla="*/ 23367 w 336351"/>
                <a:gd name="connsiteY4" fmla="*/ 698 h 264914"/>
                <a:gd name="connsiteX5" fmla="*/ 314540 w 336351"/>
                <a:gd name="connsiteY5" fmla="*/ 698 h 264914"/>
                <a:gd name="connsiteX6" fmla="*/ 337207 w 336351"/>
                <a:gd name="connsiteY6" fmla="*/ 23364 h 264914"/>
                <a:gd name="connsiteX7" fmla="*/ 337207 w 336351"/>
                <a:gd name="connsiteY7" fmla="*/ 243136 h 264914"/>
                <a:gd name="connsiteX8" fmla="*/ 314540 w 336351"/>
                <a:gd name="connsiteY8" fmla="*/ 265802 h 26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351" h="264914">
                  <a:moveTo>
                    <a:pt x="314540" y="265802"/>
                  </a:moveTo>
                  <a:lnTo>
                    <a:pt x="23367" y="265802"/>
                  </a:lnTo>
                  <a:cubicBezTo>
                    <a:pt x="10848" y="265802"/>
                    <a:pt x="698" y="255652"/>
                    <a:pt x="698" y="243136"/>
                  </a:cubicBezTo>
                  <a:lnTo>
                    <a:pt x="698" y="23364"/>
                  </a:lnTo>
                  <a:cubicBezTo>
                    <a:pt x="698" y="10845"/>
                    <a:pt x="10848" y="698"/>
                    <a:pt x="23367" y="698"/>
                  </a:cubicBezTo>
                  <a:lnTo>
                    <a:pt x="314540" y="698"/>
                  </a:lnTo>
                  <a:cubicBezTo>
                    <a:pt x="327060" y="698"/>
                    <a:pt x="337207" y="10848"/>
                    <a:pt x="337207" y="23364"/>
                  </a:cubicBezTo>
                  <a:lnTo>
                    <a:pt x="337207" y="243136"/>
                  </a:lnTo>
                  <a:cubicBezTo>
                    <a:pt x="337207" y="255652"/>
                    <a:pt x="327060" y="265802"/>
                    <a:pt x="314540" y="265802"/>
                  </a:cubicBezTo>
                  <a:close/>
                </a:path>
              </a:pathLst>
            </a:custGeom>
            <a:solidFill>
              <a:srgbClr val="F33A3A"/>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3" name="PA-任意多边形: 形状 3069"/>
            <p:cNvSpPr/>
            <p:nvPr>
              <p:custDataLst>
                <p:tags r:id="rId113"/>
              </p:custDataLst>
            </p:nvPr>
          </p:nvSpPr>
          <p:spPr>
            <a:xfrm>
              <a:off x="7023076" y="24692654"/>
              <a:ext cx="511969" cy="928688"/>
            </a:xfrm>
            <a:custGeom>
              <a:avLst/>
              <a:gdLst>
                <a:gd name="connsiteX0" fmla="*/ 511639 w 511968"/>
                <a:gd name="connsiteY0" fmla="*/ 929596 h 928687"/>
                <a:gd name="connsiteX1" fmla="*/ 698 w 511968"/>
                <a:gd name="connsiteY1" fmla="*/ 929596 h 928687"/>
                <a:gd name="connsiteX2" fmla="*/ 698 w 511968"/>
                <a:gd name="connsiteY2" fmla="*/ 698 h 928687"/>
                <a:gd name="connsiteX3" fmla="*/ 499093 w 511968"/>
                <a:gd name="connsiteY3" fmla="*/ 698 h 928687"/>
                <a:gd name="connsiteX4" fmla="*/ 511639 w 511968"/>
                <a:gd name="connsiteY4" fmla="*/ 13244 h 928687"/>
                <a:gd name="connsiteX5" fmla="*/ 511639 w 511968"/>
                <a:gd name="connsiteY5" fmla="*/ 929596 h 9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968" h="928687">
                  <a:moveTo>
                    <a:pt x="511639" y="929596"/>
                  </a:moveTo>
                  <a:lnTo>
                    <a:pt x="698" y="929596"/>
                  </a:lnTo>
                  <a:lnTo>
                    <a:pt x="698" y="698"/>
                  </a:lnTo>
                  <a:lnTo>
                    <a:pt x="499093" y="698"/>
                  </a:lnTo>
                  <a:cubicBezTo>
                    <a:pt x="506023" y="698"/>
                    <a:pt x="511639" y="6314"/>
                    <a:pt x="511639" y="13244"/>
                  </a:cubicBezTo>
                  <a:lnTo>
                    <a:pt x="511639" y="929596"/>
                  </a:lnTo>
                  <a:close/>
                </a:path>
              </a:pathLst>
            </a:custGeom>
            <a:solidFill>
              <a:srgbClr val="FF4C4C"/>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4" name="PA-任意多边形: 形状 3070"/>
            <p:cNvSpPr/>
            <p:nvPr>
              <p:custDataLst>
                <p:tags r:id="rId114"/>
              </p:custDataLst>
            </p:nvPr>
          </p:nvSpPr>
          <p:spPr>
            <a:xfrm>
              <a:off x="7382689" y="24692654"/>
              <a:ext cx="151805" cy="928688"/>
            </a:xfrm>
            <a:custGeom>
              <a:avLst/>
              <a:gdLst>
                <a:gd name="connsiteX0" fmla="*/ 139480 w 151804"/>
                <a:gd name="connsiteY0" fmla="*/ 698 h 928687"/>
                <a:gd name="connsiteX1" fmla="*/ 698 w 151804"/>
                <a:gd name="connsiteY1" fmla="*/ 698 h 928687"/>
                <a:gd name="connsiteX2" fmla="*/ 13244 w 151804"/>
                <a:gd name="connsiteY2" fmla="*/ 13244 h 928687"/>
                <a:gd name="connsiteX3" fmla="*/ 13244 w 151804"/>
                <a:gd name="connsiteY3" fmla="*/ 929596 h 928687"/>
                <a:gd name="connsiteX4" fmla="*/ 152026 w 151804"/>
                <a:gd name="connsiteY4" fmla="*/ 929596 h 928687"/>
                <a:gd name="connsiteX5" fmla="*/ 152026 w 151804"/>
                <a:gd name="connsiteY5" fmla="*/ 13244 h 928687"/>
                <a:gd name="connsiteX6" fmla="*/ 139480 w 151804"/>
                <a:gd name="connsiteY6" fmla="*/ 698 h 9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804" h="928687">
                  <a:moveTo>
                    <a:pt x="139480" y="698"/>
                  </a:moveTo>
                  <a:lnTo>
                    <a:pt x="698" y="698"/>
                  </a:lnTo>
                  <a:cubicBezTo>
                    <a:pt x="7627" y="698"/>
                    <a:pt x="13244" y="6314"/>
                    <a:pt x="13244" y="13244"/>
                  </a:cubicBezTo>
                  <a:lnTo>
                    <a:pt x="13244" y="929596"/>
                  </a:lnTo>
                  <a:lnTo>
                    <a:pt x="152026" y="929596"/>
                  </a:lnTo>
                  <a:lnTo>
                    <a:pt x="152026" y="13244"/>
                  </a:lnTo>
                  <a:cubicBezTo>
                    <a:pt x="152026" y="6314"/>
                    <a:pt x="146409" y="698"/>
                    <a:pt x="139480" y="698"/>
                  </a:cubicBezTo>
                  <a:close/>
                </a:path>
              </a:pathLst>
            </a:custGeom>
            <a:solidFill>
              <a:srgbClr val="F33A3A"/>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5" name="PA-任意多边形: 形状 3071"/>
            <p:cNvSpPr/>
            <p:nvPr>
              <p:custDataLst>
                <p:tags r:id="rId115"/>
              </p:custDataLst>
            </p:nvPr>
          </p:nvSpPr>
          <p:spPr>
            <a:xfrm>
              <a:off x="7125385" y="24831612"/>
              <a:ext cx="333375" cy="83344"/>
            </a:xfrm>
            <a:custGeom>
              <a:avLst/>
              <a:gdLst>
                <a:gd name="connsiteX0" fmla="*/ 313777 w 333375"/>
                <a:gd name="connsiteY0" fmla="*/ 83156 h 83343"/>
                <a:gd name="connsiteX1" fmla="*/ 20997 w 333375"/>
                <a:gd name="connsiteY1" fmla="*/ 83156 h 83343"/>
                <a:gd name="connsiteX2" fmla="*/ 2232 w 333375"/>
                <a:gd name="connsiteY2" fmla="*/ 64392 h 83343"/>
                <a:gd name="connsiteX3" fmla="*/ 2232 w 333375"/>
                <a:gd name="connsiteY3" fmla="*/ 20997 h 83343"/>
                <a:gd name="connsiteX4" fmla="*/ 20997 w 333375"/>
                <a:gd name="connsiteY4" fmla="*/ 2232 h 83343"/>
                <a:gd name="connsiteX5" fmla="*/ 313777 w 333375"/>
                <a:gd name="connsiteY5" fmla="*/ 2232 h 83343"/>
                <a:gd name="connsiteX6" fmla="*/ 332542 w 333375"/>
                <a:gd name="connsiteY6" fmla="*/ 20997 h 83343"/>
                <a:gd name="connsiteX7" fmla="*/ 332542 w 333375"/>
                <a:gd name="connsiteY7" fmla="*/ 64392 h 83343"/>
                <a:gd name="connsiteX8" fmla="*/ 313777 w 333375"/>
                <a:gd name="connsiteY8" fmla="*/ 83156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 h="83343">
                  <a:moveTo>
                    <a:pt x="313777" y="83156"/>
                  </a:moveTo>
                  <a:lnTo>
                    <a:pt x="20997" y="83156"/>
                  </a:lnTo>
                  <a:cubicBezTo>
                    <a:pt x="10632" y="83156"/>
                    <a:pt x="2232" y="74753"/>
                    <a:pt x="2232" y="64392"/>
                  </a:cubicBezTo>
                  <a:lnTo>
                    <a:pt x="2232" y="20997"/>
                  </a:lnTo>
                  <a:cubicBezTo>
                    <a:pt x="2232" y="10632"/>
                    <a:pt x="10635" y="2232"/>
                    <a:pt x="20997" y="2232"/>
                  </a:cubicBezTo>
                  <a:lnTo>
                    <a:pt x="313777" y="2232"/>
                  </a:lnTo>
                  <a:cubicBezTo>
                    <a:pt x="324142" y="2232"/>
                    <a:pt x="332542" y="10635"/>
                    <a:pt x="332542" y="20997"/>
                  </a:cubicBezTo>
                  <a:lnTo>
                    <a:pt x="332542" y="64392"/>
                  </a:lnTo>
                  <a:cubicBezTo>
                    <a:pt x="332542" y="74753"/>
                    <a:pt x="324142" y="83156"/>
                    <a:pt x="313777" y="83156"/>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6" name="PA-任意多边形: 形状 3072"/>
            <p:cNvSpPr/>
            <p:nvPr>
              <p:custDataLst>
                <p:tags r:id="rId116"/>
              </p:custDataLst>
            </p:nvPr>
          </p:nvSpPr>
          <p:spPr>
            <a:xfrm>
              <a:off x="7125385" y="25017148"/>
              <a:ext cx="333375" cy="83344"/>
            </a:xfrm>
            <a:custGeom>
              <a:avLst/>
              <a:gdLst>
                <a:gd name="connsiteX0" fmla="*/ 313777 w 333375"/>
                <a:gd name="connsiteY0" fmla="*/ 83156 h 83343"/>
                <a:gd name="connsiteX1" fmla="*/ 20997 w 333375"/>
                <a:gd name="connsiteY1" fmla="*/ 83156 h 83343"/>
                <a:gd name="connsiteX2" fmla="*/ 2232 w 333375"/>
                <a:gd name="connsiteY2" fmla="*/ 64392 h 83343"/>
                <a:gd name="connsiteX3" fmla="*/ 2232 w 333375"/>
                <a:gd name="connsiteY3" fmla="*/ 20997 h 83343"/>
                <a:gd name="connsiteX4" fmla="*/ 20997 w 333375"/>
                <a:gd name="connsiteY4" fmla="*/ 2232 h 83343"/>
                <a:gd name="connsiteX5" fmla="*/ 313777 w 333375"/>
                <a:gd name="connsiteY5" fmla="*/ 2232 h 83343"/>
                <a:gd name="connsiteX6" fmla="*/ 332542 w 333375"/>
                <a:gd name="connsiteY6" fmla="*/ 20997 h 83343"/>
                <a:gd name="connsiteX7" fmla="*/ 332542 w 333375"/>
                <a:gd name="connsiteY7" fmla="*/ 64392 h 83343"/>
                <a:gd name="connsiteX8" fmla="*/ 313777 w 333375"/>
                <a:gd name="connsiteY8" fmla="*/ 83156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 h="83343">
                  <a:moveTo>
                    <a:pt x="313777" y="83156"/>
                  </a:moveTo>
                  <a:lnTo>
                    <a:pt x="20997" y="83156"/>
                  </a:lnTo>
                  <a:cubicBezTo>
                    <a:pt x="10632" y="83156"/>
                    <a:pt x="2232" y="74753"/>
                    <a:pt x="2232" y="64392"/>
                  </a:cubicBezTo>
                  <a:lnTo>
                    <a:pt x="2232" y="20997"/>
                  </a:lnTo>
                  <a:cubicBezTo>
                    <a:pt x="2232" y="10632"/>
                    <a:pt x="10635" y="2232"/>
                    <a:pt x="20997" y="2232"/>
                  </a:cubicBezTo>
                  <a:lnTo>
                    <a:pt x="313777" y="2232"/>
                  </a:lnTo>
                  <a:cubicBezTo>
                    <a:pt x="324142" y="2232"/>
                    <a:pt x="332542" y="10635"/>
                    <a:pt x="332542" y="20997"/>
                  </a:cubicBezTo>
                  <a:lnTo>
                    <a:pt x="332542" y="64392"/>
                  </a:lnTo>
                  <a:cubicBezTo>
                    <a:pt x="332542" y="74753"/>
                    <a:pt x="324142" y="83156"/>
                    <a:pt x="313777" y="83156"/>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7" name="PA-任意多边形: 形状 3073"/>
            <p:cNvSpPr/>
            <p:nvPr>
              <p:custDataLst>
                <p:tags r:id="rId117"/>
              </p:custDataLst>
            </p:nvPr>
          </p:nvSpPr>
          <p:spPr>
            <a:xfrm>
              <a:off x="7125385" y="25202683"/>
              <a:ext cx="333375" cy="83344"/>
            </a:xfrm>
            <a:custGeom>
              <a:avLst/>
              <a:gdLst>
                <a:gd name="connsiteX0" fmla="*/ 313777 w 333375"/>
                <a:gd name="connsiteY0" fmla="*/ 83156 h 83343"/>
                <a:gd name="connsiteX1" fmla="*/ 20997 w 333375"/>
                <a:gd name="connsiteY1" fmla="*/ 83156 h 83343"/>
                <a:gd name="connsiteX2" fmla="*/ 2232 w 333375"/>
                <a:gd name="connsiteY2" fmla="*/ 64392 h 83343"/>
                <a:gd name="connsiteX3" fmla="*/ 2232 w 333375"/>
                <a:gd name="connsiteY3" fmla="*/ 20997 h 83343"/>
                <a:gd name="connsiteX4" fmla="*/ 20997 w 333375"/>
                <a:gd name="connsiteY4" fmla="*/ 2232 h 83343"/>
                <a:gd name="connsiteX5" fmla="*/ 313777 w 333375"/>
                <a:gd name="connsiteY5" fmla="*/ 2232 h 83343"/>
                <a:gd name="connsiteX6" fmla="*/ 332542 w 333375"/>
                <a:gd name="connsiteY6" fmla="*/ 20997 h 83343"/>
                <a:gd name="connsiteX7" fmla="*/ 332542 w 333375"/>
                <a:gd name="connsiteY7" fmla="*/ 64392 h 83343"/>
                <a:gd name="connsiteX8" fmla="*/ 313777 w 333375"/>
                <a:gd name="connsiteY8" fmla="*/ 83156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 h="83343">
                  <a:moveTo>
                    <a:pt x="313777" y="83156"/>
                  </a:moveTo>
                  <a:lnTo>
                    <a:pt x="20997" y="83156"/>
                  </a:lnTo>
                  <a:cubicBezTo>
                    <a:pt x="10632" y="83156"/>
                    <a:pt x="2232" y="74753"/>
                    <a:pt x="2232" y="64392"/>
                  </a:cubicBezTo>
                  <a:lnTo>
                    <a:pt x="2232" y="20997"/>
                  </a:lnTo>
                  <a:cubicBezTo>
                    <a:pt x="2232" y="10632"/>
                    <a:pt x="10635" y="2232"/>
                    <a:pt x="20997" y="2232"/>
                  </a:cubicBezTo>
                  <a:lnTo>
                    <a:pt x="313777" y="2232"/>
                  </a:lnTo>
                  <a:cubicBezTo>
                    <a:pt x="324142" y="2232"/>
                    <a:pt x="332542" y="10635"/>
                    <a:pt x="332542" y="20997"/>
                  </a:cubicBezTo>
                  <a:lnTo>
                    <a:pt x="332542" y="64392"/>
                  </a:lnTo>
                  <a:cubicBezTo>
                    <a:pt x="332542" y="74753"/>
                    <a:pt x="324142" y="83156"/>
                    <a:pt x="313777" y="83156"/>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8" name="PA-任意多边形: 形状 3074"/>
            <p:cNvSpPr/>
            <p:nvPr>
              <p:custDataLst>
                <p:tags r:id="rId118"/>
              </p:custDataLst>
            </p:nvPr>
          </p:nvSpPr>
          <p:spPr>
            <a:xfrm>
              <a:off x="7125385" y="25388218"/>
              <a:ext cx="333375" cy="83344"/>
            </a:xfrm>
            <a:custGeom>
              <a:avLst/>
              <a:gdLst>
                <a:gd name="connsiteX0" fmla="*/ 313777 w 333375"/>
                <a:gd name="connsiteY0" fmla="*/ 83156 h 83343"/>
                <a:gd name="connsiteX1" fmla="*/ 20997 w 333375"/>
                <a:gd name="connsiteY1" fmla="*/ 83156 h 83343"/>
                <a:gd name="connsiteX2" fmla="*/ 2232 w 333375"/>
                <a:gd name="connsiteY2" fmla="*/ 64392 h 83343"/>
                <a:gd name="connsiteX3" fmla="*/ 2232 w 333375"/>
                <a:gd name="connsiteY3" fmla="*/ 20997 h 83343"/>
                <a:gd name="connsiteX4" fmla="*/ 20997 w 333375"/>
                <a:gd name="connsiteY4" fmla="*/ 2232 h 83343"/>
                <a:gd name="connsiteX5" fmla="*/ 313777 w 333375"/>
                <a:gd name="connsiteY5" fmla="*/ 2232 h 83343"/>
                <a:gd name="connsiteX6" fmla="*/ 332542 w 333375"/>
                <a:gd name="connsiteY6" fmla="*/ 20997 h 83343"/>
                <a:gd name="connsiteX7" fmla="*/ 332542 w 333375"/>
                <a:gd name="connsiteY7" fmla="*/ 64392 h 83343"/>
                <a:gd name="connsiteX8" fmla="*/ 313777 w 333375"/>
                <a:gd name="connsiteY8" fmla="*/ 83156 h 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 h="83343">
                  <a:moveTo>
                    <a:pt x="313777" y="83156"/>
                  </a:moveTo>
                  <a:lnTo>
                    <a:pt x="20997" y="83156"/>
                  </a:lnTo>
                  <a:cubicBezTo>
                    <a:pt x="10632" y="83156"/>
                    <a:pt x="2232" y="74753"/>
                    <a:pt x="2232" y="64392"/>
                  </a:cubicBezTo>
                  <a:lnTo>
                    <a:pt x="2232" y="20997"/>
                  </a:lnTo>
                  <a:cubicBezTo>
                    <a:pt x="2232" y="10632"/>
                    <a:pt x="10635" y="2232"/>
                    <a:pt x="20997" y="2232"/>
                  </a:cubicBezTo>
                  <a:lnTo>
                    <a:pt x="313777" y="2232"/>
                  </a:lnTo>
                  <a:cubicBezTo>
                    <a:pt x="324142" y="2232"/>
                    <a:pt x="332542" y="10635"/>
                    <a:pt x="332542" y="20997"/>
                  </a:cubicBezTo>
                  <a:lnTo>
                    <a:pt x="332542" y="64392"/>
                  </a:lnTo>
                  <a:cubicBezTo>
                    <a:pt x="332542" y="74756"/>
                    <a:pt x="324142" y="83156"/>
                    <a:pt x="313777" y="83156"/>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9" name="PA-任意多边形: 形状 3075"/>
            <p:cNvSpPr/>
            <p:nvPr>
              <p:custDataLst>
                <p:tags r:id="rId119"/>
              </p:custDataLst>
            </p:nvPr>
          </p:nvSpPr>
          <p:spPr>
            <a:xfrm>
              <a:off x="6548811" y="24124880"/>
              <a:ext cx="625078" cy="1497211"/>
            </a:xfrm>
            <a:custGeom>
              <a:avLst/>
              <a:gdLst>
                <a:gd name="connsiteX0" fmla="*/ 607794 w 625078"/>
                <a:gd name="connsiteY0" fmla="*/ 1497370 h 1497210"/>
                <a:gd name="connsiteX1" fmla="*/ 17780 w 625078"/>
                <a:gd name="connsiteY1" fmla="*/ 1497370 h 1497210"/>
                <a:gd name="connsiteX2" fmla="*/ 698 w 625078"/>
                <a:gd name="connsiteY2" fmla="*/ 1480287 h 1497210"/>
                <a:gd name="connsiteX3" fmla="*/ 698 w 625078"/>
                <a:gd name="connsiteY3" fmla="*/ 17780 h 1497210"/>
                <a:gd name="connsiteX4" fmla="*/ 17780 w 625078"/>
                <a:gd name="connsiteY4" fmla="*/ 698 h 1497210"/>
                <a:gd name="connsiteX5" fmla="*/ 607794 w 625078"/>
                <a:gd name="connsiteY5" fmla="*/ 698 h 1497210"/>
                <a:gd name="connsiteX6" fmla="*/ 624877 w 625078"/>
                <a:gd name="connsiteY6" fmla="*/ 17780 h 1497210"/>
                <a:gd name="connsiteX7" fmla="*/ 624877 w 625078"/>
                <a:gd name="connsiteY7" fmla="*/ 1480287 h 1497210"/>
                <a:gd name="connsiteX8" fmla="*/ 607794 w 625078"/>
                <a:gd name="connsiteY8" fmla="*/ 1497370 h 149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078" h="1497210">
                  <a:moveTo>
                    <a:pt x="607794" y="1497370"/>
                  </a:moveTo>
                  <a:lnTo>
                    <a:pt x="17780" y="1497370"/>
                  </a:lnTo>
                  <a:cubicBezTo>
                    <a:pt x="8344" y="1497370"/>
                    <a:pt x="698" y="1489723"/>
                    <a:pt x="698" y="1480287"/>
                  </a:cubicBezTo>
                  <a:lnTo>
                    <a:pt x="698" y="17780"/>
                  </a:lnTo>
                  <a:cubicBezTo>
                    <a:pt x="698" y="8344"/>
                    <a:pt x="8344" y="698"/>
                    <a:pt x="17780" y="698"/>
                  </a:cubicBezTo>
                  <a:lnTo>
                    <a:pt x="607794" y="698"/>
                  </a:lnTo>
                  <a:cubicBezTo>
                    <a:pt x="617230" y="698"/>
                    <a:pt x="624877" y="8344"/>
                    <a:pt x="624877" y="17780"/>
                  </a:cubicBezTo>
                  <a:lnTo>
                    <a:pt x="624877" y="1480287"/>
                  </a:lnTo>
                  <a:cubicBezTo>
                    <a:pt x="624877" y="1489723"/>
                    <a:pt x="617230" y="1497370"/>
                    <a:pt x="607794" y="1497370"/>
                  </a:cubicBezTo>
                  <a:close/>
                </a:path>
              </a:pathLst>
            </a:custGeom>
            <a:solidFill>
              <a:srgbClr val="FFB125"/>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0" name="PA-任意多边形: 形状 3076"/>
            <p:cNvSpPr/>
            <p:nvPr>
              <p:custDataLst>
                <p:tags r:id="rId120"/>
              </p:custDataLst>
            </p:nvPr>
          </p:nvSpPr>
          <p:spPr>
            <a:xfrm>
              <a:off x="7015594" y="24123345"/>
              <a:ext cx="157758" cy="1500188"/>
            </a:xfrm>
            <a:custGeom>
              <a:avLst/>
              <a:gdLst>
                <a:gd name="connsiteX0" fmla="*/ 141015 w 157757"/>
                <a:gd name="connsiteY0" fmla="*/ 2232 h 1500187"/>
                <a:gd name="connsiteX1" fmla="*/ 2232 w 157757"/>
                <a:gd name="connsiteY1" fmla="*/ 2232 h 1500187"/>
                <a:gd name="connsiteX2" fmla="*/ 19315 w 157757"/>
                <a:gd name="connsiteY2" fmla="*/ 19315 h 1500187"/>
                <a:gd name="connsiteX3" fmla="*/ 19315 w 157757"/>
                <a:gd name="connsiteY3" fmla="*/ 1481822 h 1500187"/>
                <a:gd name="connsiteX4" fmla="*/ 2232 w 157757"/>
                <a:gd name="connsiteY4" fmla="*/ 1498905 h 1500187"/>
                <a:gd name="connsiteX5" fmla="*/ 141015 w 157757"/>
                <a:gd name="connsiteY5" fmla="*/ 1498905 h 1500187"/>
                <a:gd name="connsiteX6" fmla="*/ 158097 w 157757"/>
                <a:gd name="connsiteY6" fmla="*/ 1481822 h 1500187"/>
                <a:gd name="connsiteX7" fmla="*/ 158097 w 157757"/>
                <a:gd name="connsiteY7" fmla="*/ 19315 h 1500187"/>
                <a:gd name="connsiteX8" fmla="*/ 141015 w 157757"/>
                <a:gd name="connsiteY8" fmla="*/ 2232 h 150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757" h="1500187">
                  <a:moveTo>
                    <a:pt x="141015" y="2232"/>
                  </a:moveTo>
                  <a:lnTo>
                    <a:pt x="2232" y="2232"/>
                  </a:lnTo>
                  <a:cubicBezTo>
                    <a:pt x="11668" y="2232"/>
                    <a:pt x="19315" y="9879"/>
                    <a:pt x="19315" y="19315"/>
                  </a:cubicBezTo>
                  <a:lnTo>
                    <a:pt x="19315" y="1481822"/>
                  </a:lnTo>
                  <a:cubicBezTo>
                    <a:pt x="19315" y="1491258"/>
                    <a:pt x="11668" y="1498905"/>
                    <a:pt x="2232" y="1498905"/>
                  </a:cubicBezTo>
                  <a:lnTo>
                    <a:pt x="141015" y="1498905"/>
                  </a:lnTo>
                  <a:cubicBezTo>
                    <a:pt x="150450" y="1498905"/>
                    <a:pt x="158097" y="1491258"/>
                    <a:pt x="158097" y="1481822"/>
                  </a:cubicBezTo>
                  <a:lnTo>
                    <a:pt x="158097" y="19315"/>
                  </a:lnTo>
                  <a:cubicBezTo>
                    <a:pt x="158097" y="9879"/>
                    <a:pt x="150447" y="2232"/>
                    <a:pt x="141015" y="2232"/>
                  </a:cubicBezTo>
                  <a:close/>
                </a:path>
              </a:pathLst>
            </a:custGeom>
            <a:solidFill>
              <a:srgbClr val="FF901D"/>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1" name="PA-任意多边形: 形状 3077"/>
            <p:cNvSpPr/>
            <p:nvPr>
              <p:custDataLst>
                <p:tags r:id="rId121"/>
              </p:custDataLst>
            </p:nvPr>
          </p:nvSpPr>
          <p:spPr>
            <a:xfrm>
              <a:off x="6504780" y="24096018"/>
              <a:ext cx="705445" cy="77391"/>
            </a:xfrm>
            <a:custGeom>
              <a:avLst/>
              <a:gdLst>
                <a:gd name="connsiteX0" fmla="*/ 695727 w 705445"/>
                <a:gd name="connsiteY0" fmla="*/ 2232 h 77390"/>
                <a:gd name="connsiteX1" fmla="*/ 10713 w 705445"/>
                <a:gd name="connsiteY1" fmla="*/ 2232 h 77390"/>
                <a:gd name="connsiteX2" fmla="*/ 2232 w 705445"/>
                <a:gd name="connsiteY2" fmla="*/ 10713 h 77390"/>
                <a:gd name="connsiteX3" fmla="*/ 2232 w 705445"/>
                <a:gd name="connsiteY3" fmla="*/ 68208 h 77390"/>
                <a:gd name="connsiteX4" fmla="*/ 10713 w 705445"/>
                <a:gd name="connsiteY4" fmla="*/ 76688 h 77390"/>
                <a:gd name="connsiteX5" fmla="*/ 695727 w 705445"/>
                <a:gd name="connsiteY5" fmla="*/ 76688 h 77390"/>
                <a:gd name="connsiteX6" fmla="*/ 704207 w 705445"/>
                <a:gd name="connsiteY6" fmla="*/ 68208 h 77390"/>
                <a:gd name="connsiteX7" fmla="*/ 704207 w 705445"/>
                <a:gd name="connsiteY7" fmla="*/ 10713 h 77390"/>
                <a:gd name="connsiteX8" fmla="*/ 695727 w 705445"/>
                <a:gd name="connsiteY8" fmla="*/ 2232 h 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445" h="77390">
                  <a:moveTo>
                    <a:pt x="695727" y="2232"/>
                  </a:moveTo>
                  <a:lnTo>
                    <a:pt x="10713" y="2232"/>
                  </a:lnTo>
                  <a:cubicBezTo>
                    <a:pt x="6031" y="2232"/>
                    <a:pt x="2232" y="6028"/>
                    <a:pt x="2232" y="10713"/>
                  </a:cubicBezTo>
                  <a:lnTo>
                    <a:pt x="2232" y="68208"/>
                  </a:lnTo>
                  <a:cubicBezTo>
                    <a:pt x="2232" y="72890"/>
                    <a:pt x="6028" y="76688"/>
                    <a:pt x="10713" y="76688"/>
                  </a:cubicBezTo>
                  <a:lnTo>
                    <a:pt x="695727" y="76688"/>
                  </a:lnTo>
                  <a:cubicBezTo>
                    <a:pt x="700409" y="76688"/>
                    <a:pt x="704207" y="72893"/>
                    <a:pt x="704207" y="68208"/>
                  </a:cubicBezTo>
                  <a:lnTo>
                    <a:pt x="704207" y="10713"/>
                  </a:lnTo>
                  <a:cubicBezTo>
                    <a:pt x="704207" y="6028"/>
                    <a:pt x="700409" y="2232"/>
                    <a:pt x="695727" y="2232"/>
                  </a:cubicBezTo>
                  <a:close/>
                </a:path>
              </a:pathLst>
            </a:custGeom>
            <a:solidFill>
              <a:srgbClr val="FF901D"/>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2" name="PA-任意多边形: 形状 3078"/>
            <p:cNvSpPr/>
            <p:nvPr>
              <p:custDataLst>
                <p:tags r:id="rId122"/>
              </p:custDataLst>
            </p:nvPr>
          </p:nvSpPr>
          <p:spPr>
            <a:xfrm>
              <a:off x="6624849" y="24252990"/>
              <a:ext cx="107156" cy="125016"/>
            </a:xfrm>
            <a:custGeom>
              <a:avLst/>
              <a:gdLst>
                <a:gd name="connsiteX0" fmla="*/ 95827 w 107156"/>
                <a:gd name="connsiteY0" fmla="*/ 124760 h 125015"/>
                <a:gd name="connsiteX1" fmla="*/ 12820 w 107156"/>
                <a:gd name="connsiteY1" fmla="*/ 124760 h 125015"/>
                <a:gd name="connsiteX2" fmla="*/ 2232 w 107156"/>
                <a:gd name="connsiteY2" fmla="*/ 114172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0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0"/>
                  </a:moveTo>
                  <a:lnTo>
                    <a:pt x="12820" y="124760"/>
                  </a:lnTo>
                  <a:cubicBezTo>
                    <a:pt x="6974" y="124760"/>
                    <a:pt x="2232" y="120021"/>
                    <a:pt x="2232" y="114172"/>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1"/>
                    <a:pt x="101673" y="124760"/>
                    <a:pt x="95827" y="124760"/>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3" name="PA-任意多边形: 形状 3079"/>
            <p:cNvSpPr/>
            <p:nvPr>
              <p:custDataLst>
                <p:tags r:id="rId123"/>
              </p:custDataLst>
            </p:nvPr>
          </p:nvSpPr>
          <p:spPr>
            <a:xfrm>
              <a:off x="6807276" y="24252990"/>
              <a:ext cx="107156" cy="125016"/>
            </a:xfrm>
            <a:custGeom>
              <a:avLst/>
              <a:gdLst>
                <a:gd name="connsiteX0" fmla="*/ 95828 w 107156"/>
                <a:gd name="connsiteY0" fmla="*/ 124760 h 125015"/>
                <a:gd name="connsiteX1" fmla="*/ 12820 w 107156"/>
                <a:gd name="connsiteY1" fmla="*/ 124760 h 125015"/>
                <a:gd name="connsiteX2" fmla="*/ 2232 w 107156"/>
                <a:gd name="connsiteY2" fmla="*/ 114172 h 125015"/>
                <a:gd name="connsiteX3" fmla="*/ 2232 w 107156"/>
                <a:gd name="connsiteY3" fmla="*/ 12820 h 125015"/>
                <a:gd name="connsiteX4" fmla="*/ 12820 w 107156"/>
                <a:gd name="connsiteY4" fmla="*/ 2232 h 125015"/>
                <a:gd name="connsiteX5" fmla="*/ 95828 w 107156"/>
                <a:gd name="connsiteY5" fmla="*/ 2232 h 125015"/>
                <a:gd name="connsiteX6" fmla="*/ 106415 w 107156"/>
                <a:gd name="connsiteY6" fmla="*/ 12820 h 125015"/>
                <a:gd name="connsiteX7" fmla="*/ 106415 w 107156"/>
                <a:gd name="connsiteY7" fmla="*/ 114175 h 125015"/>
                <a:gd name="connsiteX8" fmla="*/ 95828 w 107156"/>
                <a:gd name="connsiteY8" fmla="*/ 124760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8" y="124760"/>
                  </a:moveTo>
                  <a:lnTo>
                    <a:pt x="12820" y="124760"/>
                  </a:lnTo>
                  <a:cubicBezTo>
                    <a:pt x="6974" y="124760"/>
                    <a:pt x="2232" y="120021"/>
                    <a:pt x="2232" y="114172"/>
                  </a:cubicBezTo>
                  <a:lnTo>
                    <a:pt x="2232" y="12820"/>
                  </a:lnTo>
                  <a:cubicBezTo>
                    <a:pt x="2232" y="6974"/>
                    <a:pt x="6971" y="2232"/>
                    <a:pt x="12820" y="2232"/>
                  </a:cubicBezTo>
                  <a:lnTo>
                    <a:pt x="95828" y="2232"/>
                  </a:lnTo>
                  <a:cubicBezTo>
                    <a:pt x="101673" y="2232"/>
                    <a:pt x="106415" y="6971"/>
                    <a:pt x="106415" y="12820"/>
                  </a:cubicBezTo>
                  <a:lnTo>
                    <a:pt x="106415" y="114175"/>
                  </a:lnTo>
                  <a:cubicBezTo>
                    <a:pt x="106412" y="120021"/>
                    <a:pt x="101673" y="124760"/>
                    <a:pt x="95828" y="124760"/>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4" name="PA-任意多边形: 形状 3080"/>
            <p:cNvSpPr/>
            <p:nvPr>
              <p:custDataLst>
                <p:tags r:id="rId124"/>
              </p:custDataLst>
            </p:nvPr>
          </p:nvSpPr>
          <p:spPr>
            <a:xfrm>
              <a:off x="6989701" y="24252990"/>
              <a:ext cx="107156" cy="125016"/>
            </a:xfrm>
            <a:custGeom>
              <a:avLst/>
              <a:gdLst>
                <a:gd name="connsiteX0" fmla="*/ 95827 w 107156"/>
                <a:gd name="connsiteY0" fmla="*/ 124760 h 125015"/>
                <a:gd name="connsiteX1" fmla="*/ 12820 w 107156"/>
                <a:gd name="connsiteY1" fmla="*/ 124760 h 125015"/>
                <a:gd name="connsiteX2" fmla="*/ 2232 w 107156"/>
                <a:gd name="connsiteY2" fmla="*/ 114172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0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0"/>
                  </a:moveTo>
                  <a:lnTo>
                    <a:pt x="12820" y="124760"/>
                  </a:lnTo>
                  <a:cubicBezTo>
                    <a:pt x="6974" y="124760"/>
                    <a:pt x="2232" y="120021"/>
                    <a:pt x="2232" y="114172"/>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1"/>
                    <a:pt x="101676" y="124760"/>
                    <a:pt x="95827" y="124760"/>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5" name="PA-任意多边形: 形状 3081"/>
            <p:cNvSpPr/>
            <p:nvPr>
              <p:custDataLst>
                <p:tags r:id="rId125"/>
              </p:custDataLst>
            </p:nvPr>
          </p:nvSpPr>
          <p:spPr>
            <a:xfrm>
              <a:off x="6624849" y="24526393"/>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3"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6" name="PA-任意多边形: 形状 3082"/>
            <p:cNvSpPr/>
            <p:nvPr>
              <p:custDataLst>
                <p:tags r:id="rId126"/>
              </p:custDataLst>
            </p:nvPr>
          </p:nvSpPr>
          <p:spPr>
            <a:xfrm>
              <a:off x="6807276" y="24526393"/>
              <a:ext cx="107156" cy="125016"/>
            </a:xfrm>
            <a:custGeom>
              <a:avLst/>
              <a:gdLst>
                <a:gd name="connsiteX0" fmla="*/ 95828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8 w 107156"/>
                <a:gd name="connsiteY5" fmla="*/ 2232 h 125015"/>
                <a:gd name="connsiteX6" fmla="*/ 106415 w 107156"/>
                <a:gd name="connsiteY6" fmla="*/ 12820 h 125015"/>
                <a:gd name="connsiteX7" fmla="*/ 106415 w 107156"/>
                <a:gd name="connsiteY7" fmla="*/ 114175 h 125015"/>
                <a:gd name="connsiteX8" fmla="*/ 95828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8" y="124763"/>
                  </a:moveTo>
                  <a:lnTo>
                    <a:pt x="12820" y="124763"/>
                  </a:lnTo>
                  <a:cubicBezTo>
                    <a:pt x="6974" y="124763"/>
                    <a:pt x="2232" y="120024"/>
                    <a:pt x="2232" y="114175"/>
                  </a:cubicBezTo>
                  <a:lnTo>
                    <a:pt x="2232" y="12820"/>
                  </a:lnTo>
                  <a:cubicBezTo>
                    <a:pt x="2232" y="6974"/>
                    <a:pt x="6971" y="2232"/>
                    <a:pt x="12820" y="2232"/>
                  </a:cubicBezTo>
                  <a:lnTo>
                    <a:pt x="95828" y="2232"/>
                  </a:lnTo>
                  <a:cubicBezTo>
                    <a:pt x="101673" y="2232"/>
                    <a:pt x="106415" y="6971"/>
                    <a:pt x="106415" y="12820"/>
                  </a:cubicBezTo>
                  <a:lnTo>
                    <a:pt x="106415" y="114175"/>
                  </a:lnTo>
                  <a:cubicBezTo>
                    <a:pt x="106412" y="120024"/>
                    <a:pt x="101673" y="124763"/>
                    <a:pt x="95828"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7" name="PA-任意多边形: 形状 3083"/>
            <p:cNvSpPr/>
            <p:nvPr>
              <p:custDataLst>
                <p:tags r:id="rId127"/>
              </p:custDataLst>
            </p:nvPr>
          </p:nvSpPr>
          <p:spPr>
            <a:xfrm>
              <a:off x="6989701" y="24526393"/>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6"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8" name="PA-任意多边形: 形状 3084"/>
            <p:cNvSpPr/>
            <p:nvPr>
              <p:custDataLst>
                <p:tags r:id="rId128"/>
              </p:custDataLst>
            </p:nvPr>
          </p:nvSpPr>
          <p:spPr>
            <a:xfrm>
              <a:off x="6624849" y="24799799"/>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3"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29" name="PA-任意多边形: 形状 3085"/>
            <p:cNvSpPr/>
            <p:nvPr>
              <p:custDataLst>
                <p:tags r:id="rId129"/>
              </p:custDataLst>
            </p:nvPr>
          </p:nvSpPr>
          <p:spPr>
            <a:xfrm>
              <a:off x="6807276" y="24799799"/>
              <a:ext cx="107156" cy="125016"/>
            </a:xfrm>
            <a:custGeom>
              <a:avLst/>
              <a:gdLst>
                <a:gd name="connsiteX0" fmla="*/ 95828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8 w 107156"/>
                <a:gd name="connsiteY5" fmla="*/ 2232 h 125015"/>
                <a:gd name="connsiteX6" fmla="*/ 106415 w 107156"/>
                <a:gd name="connsiteY6" fmla="*/ 12820 h 125015"/>
                <a:gd name="connsiteX7" fmla="*/ 106415 w 107156"/>
                <a:gd name="connsiteY7" fmla="*/ 114175 h 125015"/>
                <a:gd name="connsiteX8" fmla="*/ 95828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8" y="124763"/>
                  </a:moveTo>
                  <a:lnTo>
                    <a:pt x="12820" y="124763"/>
                  </a:lnTo>
                  <a:cubicBezTo>
                    <a:pt x="6974" y="124763"/>
                    <a:pt x="2232" y="120024"/>
                    <a:pt x="2232" y="114175"/>
                  </a:cubicBezTo>
                  <a:lnTo>
                    <a:pt x="2232" y="12820"/>
                  </a:lnTo>
                  <a:cubicBezTo>
                    <a:pt x="2232" y="6974"/>
                    <a:pt x="6971" y="2232"/>
                    <a:pt x="12820" y="2232"/>
                  </a:cubicBezTo>
                  <a:lnTo>
                    <a:pt x="95828" y="2232"/>
                  </a:lnTo>
                  <a:cubicBezTo>
                    <a:pt x="101673" y="2232"/>
                    <a:pt x="106415" y="6971"/>
                    <a:pt x="106415" y="12820"/>
                  </a:cubicBezTo>
                  <a:lnTo>
                    <a:pt x="106415" y="114175"/>
                  </a:lnTo>
                  <a:cubicBezTo>
                    <a:pt x="106412" y="120024"/>
                    <a:pt x="101673" y="124763"/>
                    <a:pt x="95828"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0" name="PA-任意多边形: 形状 3086"/>
            <p:cNvSpPr/>
            <p:nvPr>
              <p:custDataLst>
                <p:tags r:id="rId130"/>
              </p:custDataLst>
            </p:nvPr>
          </p:nvSpPr>
          <p:spPr>
            <a:xfrm>
              <a:off x="6989701" y="24799799"/>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6"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1" name="PA-任意多边形: 形状 3087"/>
            <p:cNvSpPr/>
            <p:nvPr>
              <p:custDataLst>
                <p:tags r:id="rId131"/>
              </p:custDataLst>
            </p:nvPr>
          </p:nvSpPr>
          <p:spPr>
            <a:xfrm>
              <a:off x="6807276" y="25073205"/>
              <a:ext cx="107156" cy="125016"/>
            </a:xfrm>
            <a:custGeom>
              <a:avLst/>
              <a:gdLst>
                <a:gd name="connsiteX0" fmla="*/ 95828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8 w 107156"/>
                <a:gd name="connsiteY5" fmla="*/ 2232 h 125015"/>
                <a:gd name="connsiteX6" fmla="*/ 106415 w 107156"/>
                <a:gd name="connsiteY6" fmla="*/ 12820 h 125015"/>
                <a:gd name="connsiteX7" fmla="*/ 106415 w 107156"/>
                <a:gd name="connsiteY7" fmla="*/ 114175 h 125015"/>
                <a:gd name="connsiteX8" fmla="*/ 95828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8" y="124763"/>
                  </a:moveTo>
                  <a:lnTo>
                    <a:pt x="12820" y="124763"/>
                  </a:lnTo>
                  <a:cubicBezTo>
                    <a:pt x="6974" y="124763"/>
                    <a:pt x="2232" y="120024"/>
                    <a:pt x="2232" y="114175"/>
                  </a:cubicBezTo>
                  <a:lnTo>
                    <a:pt x="2232" y="12820"/>
                  </a:lnTo>
                  <a:cubicBezTo>
                    <a:pt x="2232" y="6974"/>
                    <a:pt x="6971" y="2232"/>
                    <a:pt x="12820" y="2232"/>
                  </a:cubicBezTo>
                  <a:lnTo>
                    <a:pt x="95828" y="2232"/>
                  </a:lnTo>
                  <a:cubicBezTo>
                    <a:pt x="101673" y="2232"/>
                    <a:pt x="106415" y="6971"/>
                    <a:pt x="106415" y="12820"/>
                  </a:cubicBezTo>
                  <a:lnTo>
                    <a:pt x="106415" y="114175"/>
                  </a:lnTo>
                  <a:cubicBezTo>
                    <a:pt x="106412" y="120024"/>
                    <a:pt x="101673" y="124763"/>
                    <a:pt x="95828"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2" name="PA-任意多边形: 形状 3088"/>
            <p:cNvSpPr/>
            <p:nvPr>
              <p:custDataLst>
                <p:tags r:id="rId132"/>
              </p:custDataLst>
            </p:nvPr>
          </p:nvSpPr>
          <p:spPr>
            <a:xfrm>
              <a:off x="6989701" y="25073205"/>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6"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3" name="PA-任意多边形: 形状 3089"/>
            <p:cNvSpPr/>
            <p:nvPr>
              <p:custDataLst>
                <p:tags r:id="rId133"/>
              </p:custDataLst>
            </p:nvPr>
          </p:nvSpPr>
          <p:spPr>
            <a:xfrm>
              <a:off x="6807276" y="25346611"/>
              <a:ext cx="107156" cy="125016"/>
            </a:xfrm>
            <a:custGeom>
              <a:avLst/>
              <a:gdLst>
                <a:gd name="connsiteX0" fmla="*/ 95828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8 w 107156"/>
                <a:gd name="connsiteY5" fmla="*/ 2232 h 125015"/>
                <a:gd name="connsiteX6" fmla="*/ 106415 w 107156"/>
                <a:gd name="connsiteY6" fmla="*/ 12820 h 125015"/>
                <a:gd name="connsiteX7" fmla="*/ 106415 w 107156"/>
                <a:gd name="connsiteY7" fmla="*/ 114175 h 125015"/>
                <a:gd name="connsiteX8" fmla="*/ 95828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8" y="124763"/>
                  </a:moveTo>
                  <a:lnTo>
                    <a:pt x="12820" y="124763"/>
                  </a:lnTo>
                  <a:cubicBezTo>
                    <a:pt x="6974" y="124763"/>
                    <a:pt x="2232" y="120024"/>
                    <a:pt x="2232" y="114175"/>
                  </a:cubicBezTo>
                  <a:lnTo>
                    <a:pt x="2232" y="12820"/>
                  </a:lnTo>
                  <a:cubicBezTo>
                    <a:pt x="2232" y="6974"/>
                    <a:pt x="6971" y="2232"/>
                    <a:pt x="12820" y="2232"/>
                  </a:cubicBezTo>
                  <a:lnTo>
                    <a:pt x="95828" y="2232"/>
                  </a:lnTo>
                  <a:cubicBezTo>
                    <a:pt x="101673" y="2232"/>
                    <a:pt x="106415" y="6971"/>
                    <a:pt x="106415" y="12820"/>
                  </a:cubicBezTo>
                  <a:lnTo>
                    <a:pt x="106415" y="114175"/>
                  </a:lnTo>
                  <a:cubicBezTo>
                    <a:pt x="106412" y="120024"/>
                    <a:pt x="101673" y="124763"/>
                    <a:pt x="95828"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4" name="PA-任意多边形: 形状 3090"/>
            <p:cNvSpPr/>
            <p:nvPr>
              <p:custDataLst>
                <p:tags r:id="rId134"/>
              </p:custDataLst>
            </p:nvPr>
          </p:nvSpPr>
          <p:spPr>
            <a:xfrm>
              <a:off x="6989701" y="25346611"/>
              <a:ext cx="107156" cy="125016"/>
            </a:xfrm>
            <a:custGeom>
              <a:avLst/>
              <a:gdLst>
                <a:gd name="connsiteX0" fmla="*/ 95827 w 107156"/>
                <a:gd name="connsiteY0" fmla="*/ 124763 h 125015"/>
                <a:gd name="connsiteX1" fmla="*/ 12820 w 107156"/>
                <a:gd name="connsiteY1" fmla="*/ 124763 h 125015"/>
                <a:gd name="connsiteX2" fmla="*/ 2232 w 107156"/>
                <a:gd name="connsiteY2" fmla="*/ 114175 h 125015"/>
                <a:gd name="connsiteX3" fmla="*/ 2232 w 107156"/>
                <a:gd name="connsiteY3" fmla="*/ 12820 h 125015"/>
                <a:gd name="connsiteX4" fmla="*/ 12820 w 107156"/>
                <a:gd name="connsiteY4" fmla="*/ 2232 h 125015"/>
                <a:gd name="connsiteX5" fmla="*/ 95827 w 107156"/>
                <a:gd name="connsiteY5" fmla="*/ 2232 h 125015"/>
                <a:gd name="connsiteX6" fmla="*/ 106415 w 107156"/>
                <a:gd name="connsiteY6" fmla="*/ 12820 h 125015"/>
                <a:gd name="connsiteX7" fmla="*/ 106415 w 107156"/>
                <a:gd name="connsiteY7" fmla="*/ 114175 h 125015"/>
                <a:gd name="connsiteX8" fmla="*/ 95827 w 107156"/>
                <a:gd name="connsiteY8" fmla="*/ 124763 h 12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6" h="125015">
                  <a:moveTo>
                    <a:pt x="95827" y="124763"/>
                  </a:moveTo>
                  <a:lnTo>
                    <a:pt x="12820" y="124763"/>
                  </a:lnTo>
                  <a:cubicBezTo>
                    <a:pt x="6974" y="124763"/>
                    <a:pt x="2232" y="120024"/>
                    <a:pt x="2232" y="114175"/>
                  </a:cubicBezTo>
                  <a:lnTo>
                    <a:pt x="2232" y="12820"/>
                  </a:lnTo>
                  <a:cubicBezTo>
                    <a:pt x="2232" y="6974"/>
                    <a:pt x="6971" y="2232"/>
                    <a:pt x="12820" y="2232"/>
                  </a:cubicBezTo>
                  <a:lnTo>
                    <a:pt x="95827" y="2232"/>
                  </a:lnTo>
                  <a:cubicBezTo>
                    <a:pt x="101673" y="2232"/>
                    <a:pt x="106415" y="6971"/>
                    <a:pt x="106415" y="12820"/>
                  </a:cubicBezTo>
                  <a:lnTo>
                    <a:pt x="106415" y="114175"/>
                  </a:lnTo>
                  <a:cubicBezTo>
                    <a:pt x="106415" y="120024"/>
                    <a:pt x="101676" y="124763"/>
                    <a:pt x="95827" y="124763"/>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5" name="PA-任意多边形: 形状 3091"/>
            <p:cNvSpPr/>
            <p:nvPr>
              <p:custDataLst>
                <p:tags r:id="rId135"/>
              </p:custDataLst>
            </p:nvPr>
          </p:nvSpPr>
          <p:spPr>
            <a:xfrm>
              <a:off x="6180587" y="24930398"/>
              <a:ext cx="654844" cy="690563"/>
            </a:xfrm>
            <a:custGeom>
              <a:avLst/>
              <a:gdLst>
                <a:gd name="connsiteX0" fmla="*/ 641480 w 654843"/>
                <a:gd name="connsiteY0" fmla="*/ 691853 h 690562"/>
                <a:gd name="connsiteX1" fmla="*/ 13744 w 654843"/>
                <a:gd name="connsiteY1" fmla="*/ 691853 h 690562"/>
                <a:gd name="connsiteX2" fmla="*/ 698 w 654843"/>
                <a:gd name="connsiteY2" fmla="*/ 678806 h 690562"/>
                <a:gd name="connsiteX3" fmla="*/ 698 w 654843"/>
                <a:gd name="connsiteY3" fmla="*/ 13744 h 690562"/>
                <a:gd name="connsiteX4" fmla="*/ 13744 w 654843"/>
                <a:gd name="connsiteY4" fmla="*/ 698 h 690562"/>
                <a:gd name="connsiteX5" fmla="*/ 641480 w 654843"/>
                <a:gd name="connsiteY5" fmla="*/ 698 h 690562"/>
                <a:gd name="connsiteX6" fmla="*/ 654526 w 654843"/>
                <a:gd name="connsiteY6" fmla="*/ 13744 h 690562"/>
                <a:gd name="connsiteX7" fmla="*/ 654526 w 654843"/>
                <a:gd name="connsiteY7" fmla="*/ 678809 h 690562"/>
                <a:gd name="connsiteX8" fmla="*/ 641480 w 654843"/>
                <a:gd name="connsiteY8" fmla="*/ 691853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843" h="690562">
                  <a:moveTo>
                    <a:pt x="641480" y="691853"/>
                  </a:moveTo>
                  <a:lnTo>
                    <a:pt x="13744" y="691853"/>
                  </a:lnTo>
                  <a:cubicBezTo>
                    <a:pt x="6538" y="691853"/>
                    <a:pt x="698" y="686012"/>
                    <a:pt x="698" y="678806"/>
                  </a:cubicBezTo>
                  <a:lnTo>
                    <a:pt x="698" y="13744"/>
                  </a:lnTo>
                  <a:cubicBezTo>
                    <a:pt x="698" y="6538"/>
                    <a:pt x="6538" y="698"/>
                    <a:pt x="13744" y="698"/>
                  </a:cubicBezTo>
                  <a:lnTo>
                    <a:pt x="641480" y="698"/>
                  </a:lnTo>
                  <a:cubicBezTo>
                    <a:pt x="648686" y="698"/>
                    <a:pt x="654526" y="6538"/>
                    <a:pt x="654526" y="13744"/>
                  </a:cubicBezTo>
                  <a:lnTo>
                    <a:pt x="654526" y="678809"/>
                  </a:lnTo>
                  <a:cubicBezTo>
                    <a:pt x="654526" y="686012"/>
                    <a:pt x="648686" y="691853"/>
                    <a:pt x="641480" y="691853"/>
                  </a:cubicBezTo>
                  <a:close/>
                </a:path>
              </a:pathLst>
            </a:custGeom>
            <a:solidFill>
              <a:srgbClr val="61AFF6"/>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6" name="PA-任意多边形: 形状 3092"/>
            <p:cNvSpPr/>
            <p:nvPr>
              <p:custDataLst>
                <p:tags r:id="rId136"/>
              </p:custDataLst>
            </p:nvPr>
          </p:nvSpPr>
          <p:spPr>
            <a:xfrm>
              <a:off x="6680090" y="24930398"/>
              <a:ext cx="154781" cy="690563"/>
            </a:xfrm>
            <a:custGeom>
              <a:avLst/>
              <a:gdLst>
                <a:gd name="connsiteX0" fmla="*/ 141977 w 154781"/>
                <a:gd name="connsiteY0" fmla="*/ 698 h 690562"/>
                <a:gd name="connsiteX1" fmla="*/ 698 w 154781"/>
                <a:gd name="connsiteY1" fmla="*/ 698 h 690562"/>
                <a:gd name="connsiteX2" fmla="*/ 13744 w 154781"/>
                <a:gd name="connsiteY2" fmla="*/ 13744 h 690562"/>
                <a:gd name="connsiteX3" fmla="*/ 13744 w 154781"/>
                <a:gd name="connsiteY3" fmla="*/ 678809 h 690562"/>
                <a:gd name="connsiteX4" fmla="*/ 698 w 154781"/>
                <a:gd name="connsiteY4" fmla="*/ 691855 h 690562"/>
                <a:gd name="connsiteX5" fmla="*/ 141977 w 154781"/>
                <a:gd name="connsiteY5" fmla="*/ 691855 h 690562"/>
                <a:gd name="connsiteX6" fmla="*/ 155023 w 154781"/>
                <a:gd name="connsiteY6" fmla="*/ 678809 h 690562"/>
                <a:gd name="connsiteX7" fmla="*/ 155023 w 154781"/>
                <a:gd name="connsiteY7" fmla="*/ 13744 h 690562"/>
                <a:gd name="connsiteX8" fmla="*/ 141977 w 154781"/>
                <a:gd name="connsiteY8" fmla="*/ 698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781" h="690562">
                  <a:moveTo>
                    <a:pt x="141977" y="698"/>
                  </a:moveTo>
                  <a:lnTo>
                    <a:pt x="698" y="698"/>
                  </a:lnTo>
                  <a:cubicBezTo>
                    <a:pt x="7904" y="698"/>
                    <a:pt x="13744" y="6538"/>
                    <a:pt x="13744" y="13744"/>
                  </a:cubicBezTo>
                  <a:lnTo>
                    <a:pt x="13744" y="678809"/>
                  </a:lnTo>
                  <a:cubicBezTo>
                    <a:pt x="13744" y="686015"/>
                    <a:pt x="7904" y="691855"/>
                    <a:pt x="698" y="691855"/>
                  </a:cubicBezTo>
                  <a:lnTo>
                    <a:pt x="141977" y="691855"/>
                  </a:lnTo>
                  <a:cubicBezTo>
                    <a:pt x="149180" y="691855"/>
                    <a:pt x="155023" y="686015"/>
                    <a:pt x="155023" y="678809"/>
                  </a:cubicBezTo>
                  <a:lnTo>
                    <a:pt x="155023" y="13744"/>
                  </a:lnTo>
                  <a:cubicBezTo>
                    <a:pt x="155023" y="6538"/>
                    <a:pt x="149183" y="698"/>
                    <a:pt x="141977" y="698"/>
                  </a:cubicBezTo>
                  <a:close/>
                </a:path>
              </a:pathLst>
            </a:custGeom>
            <a:solidFill>
              <a:srgbClr val="55A2F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7" name="PA-任意多边形: 形状 3093"/>
            <p:cNvSpPr/>
            <p:nvPr>
              <p:custDataLst>
                <p:tags r:id="rId137"/>
              </p:custDataLst>
            </p:nvPr>
          </p:nvSpPr>
          <p:spPr>
            <a:xfrm>
              <a:off x="6256336" y="25038978"/>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8" name="PA-任意多边形: 形状 3094"/>
            <p:cNvSpPr/>
            <p:nvPr>
              <p:custDataLst>
                <p:tags r:id="rId138"/>
              </p:custDataLst>
            </p:nvPr>
          </p:nvSpPr>
          <p:spPr>
            <a:xfrm>
              <a:off x="6447586" y="25038978"/>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39" name="PA-任意多边形: 形状 3095"/>
            <p:cNvSpPr/>
            <p:nvPr>
              <p:custDataLst>
                <p:tags r:id="rId139"/>
              </p:custDataLst>
            </p:nvPr>
          </p:nvSpPr>
          <p:spPr>
            <a:xfrm>
              <a:off x="6638836" y="25038978"/>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40" name="PA-任意多边形: 形状 3096"/>
            <p:cNvSpPr/>
            <p:nvPr>
              <p:custDataLst>
                <p:tags r:id="rId140"/>
              </p:custDataLst>
            </p:nvPr>
          </p:nvSpPr>
          <p:spPr>
            <a:xfrm>
              <a:off x="6256336" y="25222629"/>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41" name="PA-任意多边形: 形状 3097"/>
            <p:cNvSpPr/>
            <p:nvPr>
              <p:custDataLst>
                <p:tags r:id="rId141"/>
              </p:custDataLst>
            </p:nvPr>
          </p:nvSpPr>
          <p:spPr>
            <a:xfrm>
              <a:off x="6447586" y="25222629"/>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42" name="PA-任意多边形: 形状 3098"/>
            <p:cNvSpPr/>
            <p:nvPr>
              <p:custDataLst>
                <p:tags r:id="rId142"/>
              </p:custDataLst>
            </p:nvPr>
          </p:nvSpPr>
          <p:spPr>
            <a:xfrm>
              <a:off x="6638836" y="25222629"/>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43" name="PA-任意多边形: 形状 3099"/>
            <p:cNvSpPr/>
            <p:nvPr>
              <p:custDataLst>
                <p:tags r:id="rId143"/>
              </p:custDataLst>
            </p:nvPr>
          </p:nvSpPr>
          <p:spPr>
            <a:xfrm>
              <a:off x="6256336" y="25406280"/>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44" name="PA-任意多边形: 形状 3100"/>
            <p:cNvSpPr/>
            <p:nvPr>
              <p:custDataLst>
                <p:tags r:id="rId144"/>
              </p:custDataLst>
            </p:nvPr>
          </p:nvSpPr>
          <p:spPr>
            <a:xfrm>
              <a:off x="6447586" y="25406280"/>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45" name="PA-任意多边形: 形状 3101"/>
            <p:cNvSpPr/>
            <p:nvPr>
              <p:custDataLst>
                <p:tags r:id="rId145"/>
              </p:custDataLst>
            </p:nvPr>
          </p:nvSpPr>
          <p:spPr>
            <a:xfrm>
              <a:off x="6638836" y="25406280"/>
              <a:ext cx="110133" cy="80367"/>
            </a:xfrm>
            <a:custGeom>
              <a:avLst/>
              <a:gdLst>
                <a:gd name="connsiteX0" fmla="*/ 97485 w 110132"/>
                <a:gd name="connsiteY0" fmla="*/ 80751 h 80367"/>
                <a:gd name="connsiteX1" fmla="*/ 15329 w 110132"/>
                <a:gd name="connsiteY1" fmla="*/ 80751 h 80367"/>
                <a:gd name="connsiteX2" fmla="*/ 2232 w 110132"/>
                <a:gd name="connsiteY2" fmla="*/ 67654 h 80367"/>
                <a:gd name="connsiteX3" fmla="*/ 2232 w 110132"/>
                <a:gd name="connsiteY3" fmla="*/ 15329 h 80367"/>
                <a:gd name="connsiteX4" fmla="*/ 15329 w 110132"/>
                <a:gd name="connsiteY4" fmla="*/ 2232 h 80367"/>
                <a:gd name="connsiteX5" fmla="*/ 97485 w 110132"/>
                <a:gd name="connsiteY5" fmla="*/ 2232 h 80367"/>
                <a:gd name="connsiteX6" fmla="*/ 110582 w 110132"/>
                <a:gd name="connsiteY6" fmla="*/ 15329 h 80367"/>
                <a:gd name="connsiteX7" fmla="*/ 110582 w 110132"/>
                <a:gd name="connsiteY7" fmla="*/ 67654 h 80367"/>
                <a:gd name="connsiteX8" fmla="*/ 97485 w 110132"/>
                <a:gd name="connsiteY8" fmla="*/ 80751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 h="80367">
                  <a:moveTo>
                    <a:pt x="97485" y="80751"/>
                  </a:moveTo>
                  <a:lnTo>
                    <a:pt x="15329" y="80751"/>
                  </a:lnTo>
                  <a:cubicBezTo>
                    <a:pt x="8096" y="80751"/>
                    <a:pt x="2232" y="74887"/>
                    <a:pt x="2232" y="67654"/>
                  </a:cubicBezTo>
                  <a:lnTo>
                    <a:pt x="2232" y="15329"/>
                  </a:lnTo>
                  <a:cubicBezTo>
                    <a:pt x="2232" y="8096"/>
                    <a:pt x="8096" y="2232"/>
                    <a:pt x="15329" y="2232"/>
                  </a:cubicBezTo>
                  <a:lnTo>
                    <a:pt x="97485" y="2232"/>
                  </a:lnTo>
                  <a:cubicBezTo>
                    <a:pt x="104718" y="2232"/>
                    <a:pt x="110582" y="8096"/>
                    <a:pt x="110582" y="15329"/>
                  </a:cubicBezTo>
                  <a:lnTo>
                    <a:pt x="110582" y="67654"/>
                  </a:lnTo>
                  <a:cubicBezTo>
                    <a:pt x="110582" y="74887"/>
                    <a:pt x="104718" y="80751"/>
                    <a:pt x="97485" y="80751"/>
                  </a:cubicBezTo>
                  <a:close/>
                </a:path>
              </a:pathLst>
            </a:custGeom>
            <a:solidFill>
              <a:srgbClr val="E1EFF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46" name="PA-任意多边形: 形状 3102"/>
            <p:cNvSpPr/>
            <p:nvPr>
              <p:custDataLst>
                <p:tags r:id="rId146"/>
              </p:custDataLst>
            </p:nvPr>
          </p:nvSpPr>
          <p:spPr>
            <a:xfrm>
              <a:off x="6124782" y="25551633"/>
              <a:ext cx="1464469" cy="68461"/>
            </a:xfrm>
            <a:custGeom>
              <a:avLst/>
              <a:gdLst>
                <a:gd name="connsiteX0" fmla="*/ 1430778 w 1464468"/>
                <a:gd name="connsiteY0" fmla="*/ 698 h 68460"/>
                <a:gd name="connsiteX1" fmla="*/ 35657 w 1464468"/>
                <a:gd name="connsiteY1" fmla="*/ 698 h 68460"/>
                <a:gd name="connsiteX2" fmla="*/ 698 w 1464468"/>
                <a:gd name="connsiteY2" fmla="*/ 35657 h 68460"/>
                <a:gd name="connsiteX3" fmla="*/ 698 w 1464468"/>
                <a:gd name="connsiteY3" fmla="*/ 35657 h 68460"/>
                <a:gd name="connsiteX4" fmla="*/ 35657 w 1464468"/>
                <a:gd name="connsiteY4" fmla="*/ 70617 h 68460"/>
                <a:gd name="connsiteX5" fmla="*/ 1430781 w 1464468"/>
                <a:gd name="connsiteY5" fmla="*/ 70617 h 68460"/>
                <a:gd name="connsiteX6" fmla="*/ 1465741 w 1464468"/>
                <a:gd name="connsiteY6" fmla="*/ 35657 h 68460"/>
                <a:gd name="connsiteX7" fmla="*/ 1465741 w 1464468"/>
                <a:gd name="connsiteY7" fmla="*/ 35657 h 68460"/>
                <a:gd name="connsiteX8" fmla="*/ 1430778 w 1464468"/>
                <a:gd name="connsiteY8" fmla="*/ 698 h 6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68" h="68460">
                  <a:moveTo>
                    <a:pt x="1430778" y="698"/>
                  </a:moveTo>
                  <a:lnTo>
                    <a:pt x="35657" y="698"/>
                  </a:lnTo>
                  <a:cubicBezTo>
                    <a:pt x="16348" y="698"/>
                    <a:pt x="698" y="16348"/>
                    <a:pt x="698" y="35657"/>
                  </a:cubicBezTo>
                  <a:lnTo>
                    <a:pt x="698" y="35657"/>
                  </a:lnTo>
                  <a:cubicBezTo>
                    <a:pt x="698" y="54966"/>
                    <a:pt x="16348" y="70617"/>
                    <a:pt x="35657" y="70617"/>
                  </a:cubicBezTo>
                  <a:lnTo>
                    <a:pt x="1430781" y="70617"/>
                  </a:lnTo>
                  <a:cubicBezTo>
                    <a:pt x="1450090" y="70617"/>
                    <a:pt x="1465741" y="54966"/>
                    <a:pt x="1465741" y="35657"/>
                  </a:cubicBezTo>
                  <a:lnTo>
                    <a:pt x="1465741" y="35657"/>
                  </a:lnTo>
                  <a:cubicBezTo>
                    <a:pt x="1465738" y="16351"/>
                    <a:pt x="1450087" y="698"/>
                    <a:pt x="1430778" y="698"/>
                  </a:cubicBezTo>
                  <a:close/>
                </a:path>
              </a:pathLst>
            </a:custGeom>
            <a:solidFill>
              <a:srgbClr val="2D587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47" name="PA-任意多边形: 形状 3103"/>
            <p:cNvSpPr/>
            <p:nvPr>
              <p:custDataLst>
                <p:tags r:id="rId147"/>
              </p:custDataLst>
            </p:nvPr>
          </p:nvSpPr>
          <p:spPr>
            <a:xfrm>
              <a:off x="6124782" y="25551630"/>
              <a:ext cx="1464469" cy="68461"/>
            </a:xfrm>
            <a:custGeom>
              <a:avLst/>
              <a:gdLst>
                <a:gd name="connsiteX0" fmla="*/ 1465518 w 1464468"/>
                <a:gd name="connsiteY0" fmla="*/ 31824 h 68460"/>
                <a:gd name="connsiteX1" fmla="*/ 1465413 w 1464468"/>
                <a:gd name="connsiteY1" fmla="*/ 31133 h 68460"/>
                <a:gd name="connsiteX2" fmla="*/ 1464869 w 1464468"/>
                <a:gd name="connsiteY2" fmla="*/ 27996 h 68460"/>
                <a:gd name="connsiteX3" fmla="*/ 1464756 w 1464468"/>
                <a:gd name="connsiteY3" fmla="*/ 27561 h 68460"/>
                <a:gd name="connsiteX4" fmla="*/ 1463791 w 1464468"/>
                <a:gd name="connsiteY4" fmla="*/ 24242 h 68460"/>
                <a:gd name="connsiteX5" fmla="*/ 1463747 w 1464468"/>
                <a:gd name="connsiteY5" fmla="*/ 24117 h 68460"/>
                <a:gd name="connsiteX6" fmla="*/ 1462339 w 1464468"/>
                <a:gd name="connsiteY6" fmla="*/ 20697 h 68460"/>
                <a:gd name="connsiteX7" fmla="*/ 1462339 w 1464468"/>
                <a:gd name="connsiteY7" fmla="*/ 20694 h 68460"/>
                <a:gd name="connsiteX8" fmla="*/ 1462339 w 1464468"/>
                <a:gd name="connsiteY8" fmla="*/ 20694 h 68460"/>
                <a:gd name="connsiteX9" fmla="*/ 1430778 w 1464468"/>
                <a:gd name="connsiteY9" fmla="*/ 698 h 68460"/>
                <a:gd name="connsiteX10" fmla="*/ 1326956 w 1464468"/>
                <a:gd name="connsiteY10" fmla="*/ 698 h 68460"/>
                <a:gd name="connsiteX11" fmla="*/ 1326956 w 1464468"/>
                <a:gd name="connsiteY11" fmla="*/ 9601 h 68460"/>
                <a:gd name="connsiteX12" fmla="*/ 1295866 w 1464468"/>
                <a:gd name="connsiteY12" fmla="*/ 40691 h 68460"/>
                <a:gd name="connsiteX13" fmla="*/ 35657 w 1464468"/>
                <a:gd name="connsiteY13" fmla="*/ 40691 h 68460"/>
                <a:gd name="connsiteX14" fmla="*/ 4097 w 1464468"/>
                <a:gd name="connsiteY14" fmla="*/ 20694 h 68460"/>
                <a:gd name="connsiteX15" fmla="*/ 698 w 1464468"/>
                <a:gd name="connsiteY15" fmla="*/ 35657 h 68460"/>
                <a:gd name="connsiteX16" fmla="*/ 698 w 1464468"/>
                <a:gd name="connsiteY16" fmla="*/ 35657 h 68460"/>
                <a:gd name="connsiteX17" fmla="*/ 35657 w 1464468"/>
                <a:gd name="connsiteY17" fmla="*/ 70617 h 68460"/>
                <a:gd name="connsiteX18" fmla="*/ 1326956 w 1464468"/>
                <a:gd name="connsiteY18" fmla="*/ 70617 h 68460"/>
                <a:gd name="connsiteX19" fmla="*/ 1430778 w 1464468"/>
                <a:gd name="connsiteY19" fmla="*/ 70617 h 68460"/>
                <a:gd name="connsiteX20" fmla="*/ 1465738 w 1464468"/>
                <a:gd name="connsiteY20" fmla="*/ 35657 h 68460"/>
                <a:gd name="connsiteX21" fmla="*/ 1465738 w 1464468"/>
                <a:gd name="connsiteY21" fmla="*/ 35657 h 68460"/>
                <a:gd name="connsiteX22" fmla="*/ 1465518 w 1464468"/>
                <a:gd name="connsiteY22" fmla="*/ 31824 h 6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4468" h="68460">
                  <a:moveTo>
                    <a:pt x="1465518" y="31824"/>
                  </a:moveTo>
                  <a:cubicBezTo>
                    <a:pt x="1465491" y="31591"/>
                    <a:pt x="1465443" y="31365"/>
                    <a:pt x="1465413" y="31133"/>
                  </a:cubicBezTo>
                  <a:cubicBezTo>
                    <a:pt x="1465277" y="30073"/>
                    <a:pt x="1465101" y="29026"/>
                    <a:pt x="1464869" y="27996"/>
                  </a:cubicBezTo>
                  <a:cubicBezTo>
                    <a:pt x="1464836" y="27850"/>
                    <a:pt x="1464791" y="27707"/>
                    <a:pt x="1464756" y="27561"/>
                  </a:cubicBezTo>
                  <a:cubicBezTo>
                    <a:pt x="1464488" y="26433"/>
                    <a:pt x="1464166" y="25329"/>
                    <a:pt x="1463791" y="24242"/>
                  </a:cubicBezTo>
                  <a:cubicBezTo>
                    <a:pt x="1463776" y="24201"/>
                    <a:pt x="1463762" y="24159"/>
                    <a:pt x="1463747" y="24117"/>
                  </a:cubicBezTo>
                  <a:cubicBezTo>
                    <a:pt x="1463336" y="22947"/>
                    <a:pt x="1462866" y="21807"/>
                    <a:pt x="1462339" y="20697"/>
                  </a:cubicBezTo>
                  <a:lnTo>
                    <a:pt x="1462339" y="20694"/>
                  </a:lnTo>
                  <a:lnTo>
                    <a:pt x="1462339" y="20694"/>
                  </a:lnTo>
                  <a:cubicBezTo>
                    <a:pt x="1456728" y="8883"/>
                    <a:pt x="1444723" y="698"/>
                    <a:pt x="1430778" y="698"/>
                  </a:cubicBezTo>
                  <a:lnTo>
                    <a:pt x="1326956" y="698"/>
                  </a:lnTo>
                  <a:lnTo>
                    <a:pt x="1326956" y="9601"/>
                  </a:lnTo>
                  <a:cubicBezTo>
                    <a:pt x="1326956" y="26769"/>
                    <a:pt x="1313037" y="40691"/>
                    <a:pt x="1295866" y="40691"/>
                  </a:cubicBezTo>
                  <a:lnTo>
                    <a:pt x="35657" y="40691"/>
                  </a:lnTo>
                  <a:cubicBezTo>
                    <a:pt x="21712" y="40691"/>
                    <a:pt x="9708" y="32505"/>
                    <a:pt x="4097" y="20694"/>
                  </a:cubicBezTo>
                  <a:cubicBezTo>
                    <a:pt x="1939" y="25236"/>
                    <a:pt x="698" y="30297"/>
                    <a:pt x="698" y="35657"/>
                  </a:cubicBezTo>
                  <a:lnTo>
                    <a:pt x="698" y="35657"/>
                  </a:lnTo>
                  <a:cubicBezTo>
                    <a:pt x="698" y="54963"/>
                    <a:pt x="16348" y="70617"/>
                    <a:pt x="35657" y="70617"/>
                  </a:cubicBezTo>
                  <a:lnTo>
                    <a:pt x="1326956" y="70617"/>
                  </a:lnTo>
                  <a:lnTo>
                    <a:pt x="1430778" y="70617"/>
                  </a:lnTo>
                  <a:cubicBezTo>
                    <a:pt x="1450087" y="70617"/>
                    <a:pt x="1465738" y="54966"/>
                    <a:pt x="1465738" y="35657"/>
                  </a:cubicBezTo>
                  <a:lnTo>
                    <a:pt x="1465738" y="35657"/>
                  </a:lnTo>
                  <a:cubicBezTo>
                    <a:pt x="1465738" y="34363"/>
                    <a:pt x="1465655" y="33083"/>
                    <a:pt x="1465518" y="31824"/>
                  </a:cubicBezTo>
                  <a:close/>
                </a:path>
              </a:pathLst>
            </a:custGeom>
            <a:solidFill>
              <a:srgbClr val="1D4859"/>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grpSp>
      <p:sp>
        <p:nvSpPr>
          <p:cNvPr id="548" name="圆角矩形 547"/>
          <p:cNvSpPr/>
          <p:nvPr/>
        </p:nvSpPr>
        <p:spPr>
          <a:xfrm>
            <a:off x="10514711" y="3568041"/>
            <a:ext cx="1196499" cy="203672"/>
          </a:xfrm>
          <a:prstGeom prst="roundRect">
            <a:avLst/>
          </a:prstGeom>
          <a:solidFill>
            <a:srgbClr val="44D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ea typeface="微软雅黑" panose="020B0503020204020204" pitchFamily="34" charset="-122"/>
              </a:rPr>
              <a:t>小微企业</a:t>
            </a:r>
            <a:endParaRPr lang="zh-CN" altLang="en-US" sz="1600" b="1" dirty="0">
              <a:ea typeface="微软雅黑" panose="020B0503020204020204" pitchFamily="34" charset="-122"/>
            </a:endParaRPr>
          </a:p>
        </p:txBody>
      </p:sp>
      <p:sp>
        <p:nvSpPr>
          <p:cNvPr id="549" name="圆角矩形 548"/>
          <p:cNvSpPr/>
          <p:nvPr/>
        </p:nvSpPr>
        <p:spPr>
          <a:xfrm>
            <a:off x="10229220" y="5250763"/>
            <a:ext cx="1560197" cy="280174"/>
          </a:xfrm>
          <a:prstGeom prst="roundRect">
            <a:avLst/>
          </a:prstGeom>
          <a:solidFill>
            <a:srgbClr val="44D0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ea typeface="微软雅黑" panose="020B0503020204020204" pitchFamily="34" charset="-122"/>
              </a:rPr>
              <a:t>工作室</a:t>
            </a:r>
            <a:r>
              <a:rPr lang="en-US" altLang="zh-CN" sz="1600" b="1" dirty="0" smtClean="0">
                <a:ea typeface="微软雅黑" panose="020B0503020204020204" pitchFamily="34" charset="-122"/>
              </a:rPr>
              <a:t>/</a:t>
            </a:r>
            <a:r>
              <a:rPr lang="zh-CN" altLang="en-US" sz="1600" b="1" dirty="0" smtClean="0">
                <a:ea typeface="微软雅黑" panose="020B0503020204020204" pitchFamily="34" charset="-122"/>
              </a:rPr>
              <a:t>个人</a:t>
            </a:r>
            <a:endParaRPr lang="zh-CN" altLang="en-US" sz="1600" b="1" dirty="0">
              <a:ea typeface="微软雅黑" panose="020B0503020204020204" pitchFamily="34" charset="-122"/>
            </a:endParaRPr>
          </a:p>
        </p:txBody>
      </p:sp>
      <p:pic>
        <p:nvPicPr>
          <p:cNvPr id="344" name="Picture 6" descr="C:\Users\Administrator\Desktop\timg 拷贝.png"/>
          <p:cNvPicPr>
            <a:picLocks noChangeAspect="1" noChangeArrowheads="1"/>
          </p:cNvPicPr>
          <p:nvPr/>
        </p:nvPicPr>
        <p:blipFill>
          <a:blip r:embed="rId148" cstate="email"/>
          <a:srcRect/>
          <a:stretch>
            <a:fillRect/>
          </a:stretch>
        </p:blipFill>
        <p:spPr bwMode="auto">
          <a:xfrm>
            <a:off x="2933479" y="4560911"/>
            <a:ext cx="1001117" cy="444027"/>
          </a:xfrm>
          <a:prstGeom prst="rect">
            <a:avLst/>
          </a:prstGeom>
          <a:noFill/>
        </p:spPr>
      </p:pic>
      <p:pic>
        <p:nvPicPr>
          <p:cNvPr id="390" name="图片 389"/>
          <p:cNvPicPr>
            <a:picLocks noChangeAspect="1"/>
          </p:cNvPicPr>
          <p:nvPr/>
        </p:nvPicPr>
        <p:blipFill>
          <a:blip r:embed="rId149">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1771" y="504000"/>
            <a:ext cx="5128459" cy="471365"/>
          </a:xfrm>
        </p:spPr>
        <p:txBody>
          <a:bodyPr/>
          <a:lstStyle/>
          <a:p>
            <a:r>
              <a:rPr lang="zh-CN" altLang="en-US" sz="3000" b="0" dirty="0">
                <a:solidFill>
                  <a:schemeClr val="bg1"/>
                </a:solidFill>
                <a:ea typeface="微软雅黑" panose="020B0503020204020204" pitchFamily="34" charset="-122"/>
              </a:rPr>
              <a:t>共建云上软件园</a:t>
            </a:r>
            <a:endParaRPr lang="en-US" sz="3000" b="0" dirty="0">
              <a:solidFill>
                <a:schemeClr val="bg1"/>
              </a:solidFill>
              <a:ea typeface="微软雅黑" panose="020B0503020204020204" pitchFamily="34" charset="-122"/>
            </a:endParaRPr>
          </a:p>
        </p:txBody>
      </p:sp>
      <p:sp>
        <p:nvSpPr>
          <p:cNvPr id="4" name="Slide Number Placeholder 3"/>
          <p:cNvSpPr>
            <a:spLocks noGrp="1"/>
          </p:cNvSpPr>
          <p:nvPr>
            <p:ph type="sldNum" sz="quarter" idx="4294967295"/>
          </p:nvPr>
        </p:nvSpPr>
        <p:spPr>
          <a:xfrm>
            <a:off x="11580813" y="6340475"/>
            <a:ext cx="611187" cy="366713"/>
          </a:xfrm>
        </p:spPr>
        <p:txBody>
          <a:bodyPr/>
          <a:lstStyle/>
          <a:p>
            <a:fld id="{C136B7D2-B98C-44FD-8D04-7EC62A564975}" type="slidenum">
              <a:rPr lang="en-US" smtClean="0">
                <a:ea typeface="微软雅黑" panose="020B0503020204020204" pitchFamily="34" charset="-122"/>
              </a:rPr>
            </a:fld>
            <a:endParaRPr lang="en-US" dirty="0">
              <a:ea typeface="微软雅黑" panose="020B0503020204020204" pitchFamily="34" charset="-122"/>
            </a:endParaRPr>
          </a:p>
        </p:txBody>
      </p:sp>
      <p:sp>
        <p:nvSpPr>
          <p:cNvPr id="203" name="Freeform 53"/>
          <p:cNvSpPr/>
          <p:nvPr/>
        </p:nvSpPr>
        <p:spPr bwMode="auto">
          <a:xfrm>
            <a:off x="7717665" y="1321282"/>
            <a:ext cx="1638979" cy="1215297"/>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accent5"/>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06" name="Freeform 53"/>
          <p:cNvSpPr/>
          <p:nvPr/>
        </p:nvSpPr>
        <p:spPr bwMode="auto">
          <a:xfrm>
            <a:off x="2835357" y="1321282"/>
            <a:ext cx="1638979" cy="1215297"/>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accent2"/>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05" name="Freeform 53"/>
          <p:cNvSpPr/>
          <p:nvPr/>
        </p:nvSpPr>
        <p:spPr bwMode="auto">
          <a:xfrm flipH="1">
            <a:off x="6249619" y="2585302"/>
            <a:ext cx="1402919" cy="1040260"/>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accent4">
              <a:lumMod val="75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07" name="Freeform 53"/>
          <p:cNvSpPr/>
          <p:nvPr/>
        </p:nvSpPr>
        <p:spPr bwMode="auto">
          <a:xfrm>
            <a:off x="4616273" y="2585302"/>
            <a:ext cx="1402919" cy="1040260"/>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rgbClr val="E48D84"/>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04" name="Freeform 53"/>
          <p:cNvSpPr/>
          <p:nvPr/>
        </p:nvSpPr>
        <p:spPr bwMode="auto">
          <a:xfrm>
            <a:off x="1792611" y="2969349"/>
            <a:ext cx="1402919" cy="1040260"/>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accent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08" name="Freeform 53"/>
          <p:cNvSpPr/>
          <p:nvPr/>
        </p:nvSpPr>
        <p:spPr bwMode="auto">
          <a:xfrm flipH="1">
            <a:off x="8996471" y="2969349"/>
            <a:ext cx="1402919" cy="1040260"/>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accent6"/>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cxnSp>
        <p:nvCxnSpPr>
          <p:cNvPr id="213" name="Elbow Connector 212"/>
          <p:cNvCxnSpPr/>
          <p:nvPr/>
        </p:nvCxnSpPr>
        <p:spPr>
          <a:xfrm>
            <a:off x="2485962" y="4009608"/>
            <a:ext cx="2268753" cy="1209539"/>
          </a:xfrm>
          <a:prstGeom prst="bentConnector3">
            <a:avLst>
              <a:gd name="adj1" fmla="val -720"/>
            </a:avLst>
          </a:prstGeom>
          <a:ln w="19050"/>
        </p:spPr>
        <p:style>
          <a:lnRef idx="1">
            <a:schemeClr val="accent1"/>
          </a:lnRef>
          <a:fillRef idx="0">
            <a:schemeClr val="accent1"/>
          </a:fillRef>
          <a:effectRef idx="0">
            <a:schemeClr val="accent1"/>
          </a:effectRef>
          <a:fontRef idx="minor">
            <a:schemeClr val="tx1"/>
          </a:fontRef>
        </p:style>
      </p:cxnSp>
      <p:cxnSp>
        <p:nvCxnSpPr>
          <p:cNvPr id="215" name="Elbow Connector 214"/>
          <p:cNvCxnSpPr/>
          <p:nvPr/>
        </p:nvCxnSpPr>
        <p:spPr>
          <a:xfrm flipH="1">
            <a:off x="7437289" y="4009608"/>
            <a:ext cx="2268753" cy="1209539"/>
          </a:xfrm>
          <a:prstGeom prst="bentConnector3">
            <a:avLst>
              <a:gd name="adj1" fmla="val -720"/>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6" name="Elbow Connector 215"/>
          <p:cNvCxnSpPr/>
          <p:nvPr/>
        </p:nvCxnSpPr>
        <p:spPr>
          <a:xfrm rot="5400000">
            <a:off x="6912923" y="3060945"/>
            <a:ext cx="2182312" cy="1133580"/>
          </a:xfrm>
          <a:prstGeom prst="bentConnector3">
            <a:avLst>
              <a:gd name="adj1" fmla="val 100048"/>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2" name="Elbow Connector 221"/>
          <p:cNvCxnSpPr/>
          <p:nvPr/>
        </p:nvCxnSpPr>
        <p:spPr>
          <a:xfrm rot="16200000" flipH="1">
            <a:off x="3068795" y="3060946"/>
            <a:ext cx="2182312" cy="1133580"/>
          </a:xfrm>
          <a:prstGeom prst="bentConnector3">
            <a:avLst>
              <a:gd name="adj1" fmla="val 100048"/>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5313788" y="3625562"/>
            <a:ext cx="0" cy="447281"/>
          </a:xfrm>
          <a:prstGeom prst="line">
            <a:avLst/>
          </a:prstGeom>
          <a:ln w="19050">
            <a:solidFill>
              <a:srgbClr val="E48D84"/>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6956161" y="3625562"/>
            <a:ext cx="0" cy="447281"/>
          </a:xfrm>
          <a:prstGeom prst="line">
            <a:avLst/>
          </a:prstGeom>
          <a:ln w="19050">
            <a:solidFill>
              <a:srgbClr val="BF9000"/>
            </a:solidFill>
          </a:ln>
        </p:spPr>
        <p:style>
          <a:lnRef idx="1">
            <a:schemeClr val="accent1"/>
          </a:lnRef>
          <a:fillRef idx="0">
            <a:schemeClr val="accent1"/>
          </a:fillRef>
          <a:effectRef idx="0">
            <a:schemeClr val="accent1"/>
          </a:effectRef>
          <a:fontRef idx="minor">
            <a:schemeClr val="tx1"/>
          </a:fontRef>
        </p:style>
      </p:cxnSp>
      <p:sp>
        <p:nvSpPr>
          <p:cNvPr id="228" name="Freeform 131"/>
          <p:cNvSpPr/>
          <p:nvPr/>
        </p:nvSpPr>
        <p:spPr bwMode="auto">
          <a:xfrm>
            <a:off x="2192133" y="3355508"/>
            <a:ext cx="478068" cy="485312"/>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29" name="Freeform 82"/>
          <p:cNvSpPr>
            <a:spLocks noEditPoints="1"/>
          </p:cNvSpPr>
          <p:nvPr/>
        </p:nvSpPr>
        <p:spPr bwMode="auto">
          <a:xfrm>
            <a:off x="3402457" y="1739195"/>
            <a:ext cx="466072" cy="550812"/>
          </a:xfrm>
          <a:custGeom>
            <a:avLst/>
            <a:gdLst/>
            <a:ahLst/>
            <a:cxnLst>
              <a:cxn ang="0">
                <a:pos x="61" y="26"/>
              </a:cxn>
              <a:cxn ang="0">
                <a:pos x="61" y="68"/>
              </a:cxn>
              <a:cxn ang="0">
                <a:pos x="58" y="72"/>
              </a:cxn>
              <a:cxn ang="0">
                <a:pos x="4" y="72"/>
              </a:cxn>
              <a:cxn ang="0">
                <a:pos x="0" y="68"/>
              </a:cxn>
              <a:cxn ang="0">
                <a:pos x="0" y="4"/>
              </a:cxn>
              <a:cxn ang="0">
                <a:pos x="4" y="0"/>
              </a:cxn>
              <a:cxn ang="0">
                <a:pos x="36" y="0"/>
              </a:cxn>
              <a:cxn ang="0">
                <a:pos x="36" y="22"/>
              </a:cxn>
              <a:cxn ang="0">
                <a:pos x="40" y="26"/>
              </a:cxn>
              <a:cxn ang="0">
                <a:pos x="61" y="26"/>
              </a:cxn>
              <a:cxn ang="0">
                <a:pos x="46" y="32"/>
              </a:cxn>
              <a:cxn ang="0">
                <a:pos x="45" y="31"/>
              </a:cxn>
              <a:cxn ang="0">
                <a:pos x="16" y="31"/>
              </a:cxn>
              <a:cxn ang="0">
                <a:pos x="15" y="32"/>
              </a:cxn>
              <a:cxn ang="0">
                <a:pos x="15" y="35"/>
              </a:cxn>
              <a:cxn ang="0">
                <a:pos x="16" y="36"/>
              </a:cxn>
              <a:cxn ang="0">
                <a:pos x="45" y="36"/>
              </a:cxn>
              <a:cxn ang="0">
                <a:pos x="46" y="35"/>
              </a:cxn>
              <a:cxn ang="0">
                <a:pos x="46" y="32"/>
              </a:cxn>
              <a:cxn ang="0">
                <a:pos x="46" y="43"/>
              </a:cxn>
              <a:cxn ang="0">
                <a:pos x="45" y="41"/>
              </a:cxn>
              <a:cxn ang="0">
                <a:pos x="16" y="41"/>
              </a:cxn>
              <a:cxn ang="0">
                <a:pos x="15" y="43"/>
              </a:cxn>
              <a:cxn ang="0">
                <a:pos x="15" y="45"/>
              </a:cxn>
              <a:cxn ang="0">
                <a:pos x="16" y="47"/>
              </a:cxn>
              <a:cxn ang="0">
                <a:pos x="45" y="47"/>
              </a:cxn>
              <a:cxn ang="0">
                <a:pos x="46" y="45"/>
              </a:cxn>
              <a:cxn ang="0">
                <a:pos x="46" y="43"/>
              </a:cxn>
              <a:cxn ang="0">
                <a:pos x="46" y="53"/>
              </a:cxn>
              <a:cxn ang="0">
                <a:pos x="45" y="52"/>
              </a:cxn>
              <a:cxn ang="0">
                <a:pos x="16" y="52"/>
              </a:cxn>
              <a:cxn ang="0">
                <a:pos x="15" y="53"/>
              </a:cxn>
              <a:cxn ang="0">
                <a:pos x="15" y="56"/>
              </a:cxn>
              <a:cxn ang="0">
                <a:pos x="16" y="57"/>
              </a:cxn>
              <a:cxn ang="0">
                <a:pos x="45" y="57"/>
              </a:cxn>
              <a:cxn ang="0">
                <a:pos x="46" y="56"/>
              </a:cxn>
              <a:cxn ang="0">
                <a:pos x="46" y="53"/>
              </a:cxn>
              <a:cxn ang="0">
                <a:pos x="60" y="21"/>
              </a:cxn>
              <a:cxn ang="0">
                <a:pos x="41" y="21"/>
              </a:cxn>
              <a:cxn ang="0">
                <a:pos x="41" y="2"/>
              </a:cxn>
              <a:cxn ang="0">
                <a:pos x="42" y="3"/>
              </a:cxn>
              <a:cxn ang="0">
                <a:pos x="59" y="19"/>
              </a:cxn>
              <a:cxn ang="0">
                <a:pos x="60" y="21"/>
              </a:cxn>
            </a:cxnLst>
            <a:rect l="0" t="0" r="r" b="b"/>
            <a:pathLst>
              <a:path w="61" h="72">
                <a:moveTo>
                  <a:pt x="61" y="26"/>
                </a:moveTo>
                <a:cubicBezTo>
                  <a:pt x="61" y="68"/>
                  <a:pt x="61" y="68"/>
                  <a:pt x="61" y="68"/>
                </a:cubicBezTo>
                <a:cubicBezTo>
                  <a:pt x="61" y="71"/>
                  <a:pt x="60" y="72"/>
                  <a:pt x="58" y="72"/>
                </a:cubicBezTo>
                <a:cubicBezTo>
                  <a:pt x="4" y="72"/>
                  <a:pt x="4" y="72"/>
                  <a:pt x="4" y="72"/>
                </a:cubicBezTo>
                <a:cubicBezTo>
                  <a:pt x="1" y="72"/>
                  <a:pt x="0" y="71"/>
                  <a:pt x="0" y="68"/>
                </a:cubicBezTo>
                <a:cubicBezTo>
                  <a:pt x="0" y="4"/>
                  <a:pt x="0" y="4"/>
                  <a:pt x="0" y="4"/>
                </a:cubicBezTo>
                <a:cubicBezTo>
                  <a:pt x="0" y="2"/>
                  <a:pt x="1" y="0"/>
                  <a:pt x="4" y="0"/>
                </a:cubicBezTo>
                <a:cubicBezTo>
                  <a:pt x="36" y="0"/>
                  <a:pt x="36" y="0"/>
                  <a:pt x="36" y="0"/>
                </a:cubicBezTo>
                <a:cubicBezTo>
                  <a:pt x="36" y="22"/>
                  <a:pt x="36" y="22"/>
                  <a:pt x="36" y="22"/>
                </a:cubicBezTo>
                <a:cubicBezTo>
                  <a:pt x="36" y="24"/>
                  <a:pt x="37" y="26"/>
                  <a:pt x="40" y="26"/>
                </a:cubicBezTo>
                <a:lnTo>
                  <a:pt x="61" y="26"/>
                </a:lnTo>
                <a:close/>
                <a:moveTo>
                  <a:pt x="46" y="32"/>
                </a:moveTo>
                <a:cubicBezTo>
                  <a:pt x="46" y="32"/>
                  <a:pt x="45" y="31"/>
                  <a:pt x="45" y="31"/>
                </a:cubicBezTo>
                <a:cubicBezTo>
                  <a:pt x="16" y="31"/>
                  <a:pt x="16" y="31"/>
                  <a:pt x="16" y="31"/>
                </a:cubicBezTo>
                <a:cubicBezTo>
                  <a:pt x="16" y="31"/>
                  <a:pt x="15" y="32"/>
                  <a:pt x="15" y="32"/>
                </a:cubicBezTo>
                <a:cubicBezTo>
                  <a:pt x="15" y="35"/>
                  <a:pt x="15" y="35"/>
                  <a:pt x="15" y="35"/>
                </a:cubicBezTo>
                <a:cubicBezTo>
                  <a:pt x="15" y="36"/>
                  <a:pt x="16" y="36"/>
                  <a:pt x="16" y="36"/>
                </a:cubicBezTo>
                <a:cubicBezTo>
                  <a:pt x="45" y="36"/>
                  <a:pt x="45" y="36"/>
                  <a:pt x="45" y="36"/>
                </a:cubicBezTo>
                <a:cubicBezTo>
                  <a:pt x="45" y="36"/>
                  <a:pt x="46" y="36"/>
                  <a:pt x="46" y="35"/>
                </a:cubicBezTo>
                <a:lnTo>
                  <a:pt x="46" y="32"/>
                </a:lnTo>
                <a:close/>
                <a:moveTo>
                  <a:pt x="46" y="43"/>
                </a:moveTo>
                <a:cubicBezTo>
                  <a:pt x="46" y="42"/>
                  <a:pt x="45" y="41"/>
                  <a:pt x="45" y="41"/>
                </a:cubicBezTo>
                <a:cubicBezTo>
                  <a:pt x="16" y="41"/>
                  <a:pt x="16" y="41"/>
                  <a:pt x="16" y="41"/>
                </a:cubicBezTo>
                <a:cubicBezTo>
                  <a:pt x="16" y="41"/>
                  <a:pt x="15" y="42"/>
                  <a:pt x="15" y="43"/>
                </a:cubicBezTo>
                <a:cubicBezTo>
                  <a:pt x="15" y="45"/>
                  <a:pt x="15" y="45"/>
                  <a:pt x="15" y="45"/>
                </a:cubicBezTo>
                <a:cubicBezTo>
                  <a:pt x="15" y="46"/>
                  <a:pt x="16" y="47"/>
                  <a:pt x="16" y="47"/>
                </a:cubicBezTo>
                <a:cubicBezTo>
                  <a:pt x="45" y="47"/>
                  <a:pt x="45" y="47"/>
                  <a:pt x="45" y="47"/>
                </a:cubicBezTo>
                <a:cubicBezTo>
                  <a:pt x="45" y="47"/>
                  <a:pt x="46" y="46"/>
                  <a:pt x="46" y="45"/>
                </a:cubicBezTo>
                <a:lnTo>
                  <a:pt x="46" y="43"/>
                </a:lnTo>
                <a:close/>
                <a:moveTo>
                  <a:pt x="46" y="53"/>
                </a:moveTo>
                <a:cubicBezTo>
                  <a:pt x="46" y="52"/>
                  <a:pt x="45" y="52"/>
                  <a:pt x="45" y="52"/>
                </a:cubicBezTo>
                <a:cubicBezTo>
                  <a:pt x="16" y="52"/>
                  <a:pt x="16" y="52"/>
                  <a:pt x="16" y="52"/>
                </a:cubicBezTo>
                <a:cubicBezTo>
                  <a:pt x="16" y="52"/>
                  <a:pt x="15" y="52"/>
                  <a:pt x="15" y="53"/>
                </a:cubicBezTo>
                <a:cubicBezTo>
                  <a:pt x="15" y="56"/>
                  <a:pt x="15" y="56"/>
                  <a:pt x="15" y="56"/>
                </a:cubicBezTo>
                <a:cubicBezTo>
                  <a:pt x="15" y="56"/>
                  <a:pt x="16" y="57"/>
                  <a:pt x="16" y="57"/>
                </a:cubicBezTo>
                <a:cubicBezTo>
                  <a:pt x="45" y="57"/>
                  <a:pt x="45" y="57"/>
                  <a:pt x="45" y="57"/>
                </a:cubicBezTo>
                <a:cubicBezTo>
                  <a:pt x="45" y="57"/>
                  <a:pt x="46" y="56"/>
                  <a:pt x="46" y="56"/>
                </a:cubicBezTo>
                <a:lnTo>
                  <a:pt x="46" y="53"/>
                </a:lnTo>
                <a:close/>
                <a:moveTo>
                  <a:pt x="60" y="21"/>
                </a:moveTo>
                <a:cubicBezTo>
                  <a:pt x="41" y="21"/>
                  <a:pt x="41" y="21"/>
                  <a:pt x="41" y="21"/>
                </a:cubicBezTo>
                <a:cubicBezTo>
                  <a:pt x="41" y="2"/>
                  <a:pt x="41" y="2"/>
                  <a:pt x="41" y="2"/>
                </a:cubicBezTo>
                <a:cubicBezTo>
                  <a:pt x="41" y="2"/>
                  <a:pt x="42" y="3"/>
                  <a:pt x="42" y="3"/>
                </a:cubicBezTo>
                <a:cubicBezTo>
                  <a:pt x="59" y="19"/>
                  <a:pt x="59" y="19"/>
                  <a:pt x="59" y="19"/>
                </a:cubicBezTo>
                <a:cubicBezTo>
                  <a:pt x="59" y="20"/>
                  <a:pt x="59" y="20"/>
                  <a:pt x="60" y="21"/>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31" name="Freeform 145"/>
          <p:cNvSpPr/>
          <p:nvPr/>
        </p:nvSpPr>
        <p:spPr bwMode="auto">
          <a:xfrm>
            <a:off x="6683503" y="2941794"/>
            <a:ext cx="530983" cy="457877"/>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32" name="Freeform 36"/>
          <p:cNvSpPr>
            <a:spLocks noEditPoints="1"/>
          </p:cNvSpPr>
          <p:nvPr/>
        </p:nvSpPr>
        <p:spPr bwMode="auto">
          <a:xfrm>
            <a:off x="8328206" y="1768828"/>
            <a:ext cx="459927" cy="499453"/>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33" name="Freeform 182"/>
          <p:cNvSpPr>
            <a:spLocks noEditPoints="1"/>
          </p:cNvSpPr>
          <p:nvPr/>
        </p:nvSpPr>
        <p:spPr bwMode="auto">
          <a:xfrm>
            <a:off x="9450073" y="3355508"/>
            <a:ext cx="511936" cy="478304"/>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53" name="Rectangle 252"/>
          <p:cNvSpPr/>
          <p:nvPr/>
        </p:nvSpPr>
        <p:spPr>
          <a:xfrm>
            <a:off x="1923226" y="4086418"/>
            <a:ext cx="413575" cy="246221"/>
          </a:xfrm>
          <a:prstGeom prst="rect">
            <a:avLst/>
          </a:prstGeom>
        </p:spPr>
        <p:txBody>
          <a:bodyPr wrap="none" lIns="0" tIns="0" rIns="0" bIns="0">
            <a:spAutoFit/>
          </a:bodyPr>
          <a:lstStyle/>
          <a:p>
            <a:pPr algn="r"/>
            <a:r>
              <a:rPr lang="zh-CN" altLang="en-US" sz="1600" b="1" dirty="0" smtClean="0">
                <a:solidFill>
                  <a:schemeClr val="accent1"/>
                </a:solidFill>
                <a:latin typeface="微软雅黑" panose="020B0503020204020204" pitchFamily="34" charset="-122"/>
                <a:ea typeface="微软雅黑" panose="020B0503020204020204" pitchFamily="34" charset="-122"/>
              </a:rPr>
              <a:t>南京</a:t>
            </a:r>
            <a:endParaRPr lang="en-US" sz="1600" b="1" dirty="0">
              <a:solidFill>
                <a:schemeClr val="accent1"/>
              </a:solidFill>
              <a:latin typeface="微软雅黑" panose="020B0503020204020204" pitchFamily="34" charset="-122"/>
              <a:ea typeface="微软雅黑" panose="020B0503020204020204" pitchFamily="34" charset="-122"/>
            </a:endParaRPr>
          </a:p>
        </p:txBody>
      </p:sp>
      <p:sp>
        <p:nvSpPr>
          <p:cNvPr id="254" name="Rectangle 253"/>
          <p:cNvSpPr/>
          <p:nvPr/>
        </p:nvSpPr>
        <p:spPr>
          <a:xfrm>
            <a:off x="9863259" y="4070889"/>
            <a:ext cx="410369" cy="246221"/>
          </a:xfrm>
          <a:prstGeom prst="rect">
            <a:avLst/>
          </a:prstGeom>
        </p:spPr>
        <p:txBody>
          <a:bodyPr wrap="none" lIns="0" tIns="0" rIns="0" bIns="0">
            <a:spAutoFit/>
          </a:bodyPr>
          <a:lstStyle/>
          <a:p>
            <a:pPr algn="r"/>
            <a:r>
              <a:rPr lang="zh-CN" altLang="en-US" sz="1600" b="1" dirty="0" smtClean="0">
                <a:solidFill>
                  <a:schemeClr val="accent6"/>
                </a:solidFill>
                <a:latin typeface="微软雅黑" panose="020B0503020204020204" pitchFamily="34" charset="-122"/>
                <a:ea typeface="微软雅黑" panose="020B0503020204020204" pitchFamily="34" charset="-122"/>
              </a:rPr>
              <a:t>北京</a:t>
            </a:r>
            <a:endParaRPr lang="en-US" sz="1600" b="1" dirty="0">
              <a:solidFill>
                <a:schemeClr val="accent6"/>
              </a:solidFill>
              <a:latin typeface="微软雅黑" panose="020B0503020204020204" pitchFamily="34" charset="-122"/>
              <a:ea typeface="微软雅黑" panose="020B0503020204020204" pitchFamily="34" charset="-122"/>
            </a:endParaRPr>
          </a:p>
        </p:txBody>
      </p:sp>
      <p:sp>
        <p:nvSpPr>
          <p:cNvPr id="255" name="Rectangle 254"/>
          <p:cNvSpPr/>
          <p:nvPr/>
        </p:nvSpPr>
        <p:spPr>
          <a:xfrm>
            <a:off x="8724880" y="2587378"/>
            <a:ext cx="413575" cy="246221"/>
          </a:xfrm>
          <a:prstGeom prst="rect">
            <a:avLst/>
          </a:prstGeom>
        </p:spPr>
        <p:txBody>
          <a:bodyPr wrap="none" lIns="0" tIns="0" rIns="0" bIns="0">
            <a:spAutoFit/>
          </a:bodyPr>
          <a:lstStyle/>
          <a:p>
            <a:pPr algn="r"/>
            <a:r>
              <a:rPr lang="zh-CN" altLang="en-US" sz="1600" b="1" dirty="0" smtClean="0">
                <a:solidFill>
                  <a:schemeClr val="accent5"/>
                </a:solidFill>
                <a:latin typeface="微软雅黑" panose="020B0503020204020204" pitchFamily="34" charset="-122"/>
                <a:ea typeface="微软雅黑" panose="020B0503020204020204" pitchFamily="34" charset="-122"/>
              </a:rPr>
              <a:t>重庆</a:t>
            </a:r>
            <a:endParaRPr lang="en-US" sz="1600" b="1" dirty="0">
              <a:solidFill>
                <a:schemeClr val="accent5"/>
              </a:solidFill>
              <a:latin typeface="微软雅黑" panose="020B0503020204020204" pitchFamily="34" charset="-122"/>
              <a:ea typeface="微软雅黑" panose="020B0503020204020204" pitchFamily="34" charset="-122"/>
            </a:endParaRPr>
          </a:p>
        </p:txBody>
      </p:sp>
      <p:sp>
        <p:nvSpPr>
          <p:cNvPr id="256" name="Rectangle 255"/>
          <p:cNvSpPr/>
          <p:nvPr/>
        </p:nvSpPr>
        <p:spPr>
          <a:xfrm>
            <a:off x="3110006" y="2587378"/>
            <a:ext cx="413575" cy="246221"/>
          </a:xfrm>
          <a:prstGeom prst="rect">
            <a:avLst/>
          </a:prstGeom>
        </p:spPr>
        <p:txBody>
          <a:bodyPr wrap="none" lIns="0" tIns="0" rIns="0" bIns="0">
            <a:spAutoFit/>
          </a:bodyPr>
          <a:lstStyle/>
          <a:p>
            <a:pPr algn="r"/>
            <a:r>
              <a:rPr lang="zh-CN" altLang="en-US" sz="1600" b="1" dirty="0" smtClean="0">
                <a:solidFill>
                  <a:schemeClr val="accent2"/>
                </a:solidFill>
                <a:latin typeface="微软雅黑" panose="020B0503020204020204" pitchFamily="34" charset="-122"/>
                <a:ea typeface="微软雅黑" panose="020B0503020204020204" pitchFamily="34" charset="-122"/>
              </a:rPr>
              <a:t>西安</a:t>
            </a:r>
            <a:endParaRPr lang="en-US" sz="1600" b="1" dirty="0">
              <a:solidFill>
                <a:schemeClr val="accent2"/>
              </a:solidFill>
              <a:latin typeface="微软雅黑" panose="020B0503020204020204" pitchFamily="34" charset="-122"/>
              <a:ea typeface="微软雅黑" panose="020B0503020204020204" pitchFamily="34" charset="-122"/>
            </a:endParaRPr>
          </a:p>
        </p:txBody>
      </p:sp>
      <p:sp>
        <p:nvSpPr>
          <p:cNvPr id="257" name="Rectangle 256"/>
          <p:cNvSpPr/>
          <p:nvPr/>
        </p:nvSpPr>
        <p:spPr>
          <a:xfrm>
            <a:off x="7091243" y="3662413"/>
            <a:ext cx="413575" cy="246221"/>
          </a:xfrm>
          <a:prstGeom prst="rect">
            <a:avLst/>
          </a:prstGeom>
        </p:spPr>
        <p:txBody>
          <a:bodyPr wrap="none" lIns="0" tIns="0" rIns="0" bIns="0">
            <a:spAutoFit/>
          </a:bodyPr>
          <a:lstStyle/>
          <a:p>
            <a:pPr algn="r"/>
            <a:r>
              <a:rPr lang="zh-CN" altLang="en-US" sz="1600" b="1" dirty="0" smtClean="0">
                <a:solidFill>
                  <a:schemeClr val="accent4">
                    <a:lumMod val="75000"/>
                  </a:schemeClr>
                </a:solidFill>
                <a:latin typeface="微软雅黑" panose="020B0503020204020204" pitchFamily="34" charset="-122"/>
                <a:ea typeface="微软雅黑" panose="020B0503020204020204" pitchFamily="34" charset="-122"/>
              </a:rPr>
              <a:t>青岛</a:t>
            </a:r>
            <a:endParaRPr lang="en-US" sz="16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58" name="Rectangle 257"/>
          <p:cNvSpPr/>
          <p:nvPr/>
        </p:nvSpPr>
        <p:spPr>
          <a:xfrm>
            <a:off x="4748985" y="3702371"/>
            <a:ext cx="413575" cy="246221"/>
          </a:xfrm>
          <a:prstGeom prst="rect">
            <a:avLst/>
          </a:prstGeom>
        </p:spPr>
        <p:txBody>
          <a:bodyPr wrap="none" lIns="0" tIns="0" rIns="0" bIns="0">
            <a:spAutoFit/>
          </a:bodyPr>
          <a:lstStyle/>
          <a:p>
            <a:pPr algn="r"/>
            <a:r>
              <a:rPr lang="zh-CN" altLang="en-US" sz="1600" b="1" dirty="0" smtClean="0">
                <a:solidFill>
                  <a:srgbClr val="E48D84"/>
                </a:solidFill>
                <a:latin typeface="微软雅黑" panose="020B0503020204020204" pitchFamily="34" charset="-122"/>
                <a:ea typeface="微软雅黑" panose="020B0503020204020204" pitchFamily="34" charset="-122"/>
              </a:rPr>
              <a:t>合肥</a:t>
            </a:r>
            <a:endParaRPr lang="en-US" sz="1600" b="1" dirty="0">
              <a:solidFill>
                <a:srgbClr val="E48D84"/>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5053821" y="2964217"/>
            <a:ext cx="481012" cy="479425"/>
            <a:chOff x="4413254" y="3189292"/>
            <a:chExt cx="481012" cy="479425"/>
          </a:xfrm>
          <a:solidFill>
            <a:schemeClr val="bg1"/>
          </a:solidFill>
        </p:grpSpPr>
        <p:sp>
          <p:nvSpPr>
            <p:cNvPr id="48" name="Freeform 109"/>
            <p:cNvSpPr>
              <a:spLocks noEditPoints="1"/>
            </p:cNvSpPr>
            <p:nvPr/>
          </p:nvSpPr>
          <p:spPr bwMode="auto">
            <a:xfrm>
              <a:off x="4503741" y="3278192"/>
              <a:ext cx="390525" cy="390525"/>
            </a:xfrm>
            <a:custGeom>
              <a:avLst/>
              <a:gdLst>
                <a:gd name="T0" fmla="*/ 0 w 246"/>
                <a:gd name="T1" fmla="*/ 0 h 246"/>
                <a:gd name="T2" fmla="*/ 0 w 246"/>
                <a:gd name="T3" fmla="*/ 246 h 246"/>
                <a:gd name="T4" fmla="*/ 246 w 246"/>
                <a:gd name="T5" fmla="*/ 246 h 246"/>
                <a:gd name="T6" fmla="*/ 246 w 246"/>
                <a:gd name="T7" fmla="*/ 0 h 246"/>
                <a:gd name="T8" fmla="*/ 0 w 246"/>
                <a:gd name="T9" fmla="*/ 0 h 246"/>
                <a:gd name="T10" fmla="*/ 218 w 246"/>
                <a:gd name="T11" fmla="*/ 190 h 246"/>
                <a:gd name="T12" fmla="*/ 26 w 246"/>
                <a:gd name="T13" fmla="*/ 190 h 246"/>
                <a:gd name="T14" fmla="*/ 26 w 246"/>
                <a:gd name="T15" fmla="*/ 26 h 246"/>
                <a:gd name="T16" fmla="*/ 218 w 246"/>
                <a:gd name="T17" fmla="*/ 26 h 246"/>
                <a:gd name="T18" fmla="*/ 218 w 246"/>
                <a:gd name="T19" fmla="*/ 19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246">
                  <a:moveTo>
                    <a:pt x="0" y="0"/>
                  </a:moveTo>
                  <a:lnTo>
                    <a:pt x="0" y="246"/>
                  </a:lnTo>
                  <a:lnTo>
                    <a:pt x="246" y="246"/>
                  </a:lnTo>
                  <a:lnTo>
                    <a:pt x="246" y="0"/>
                  </a:lnTo>
                  <a:lnTo>
                    <a:pt x="0" y="0"/>
                  </a:lnTo>
                  <a:close/>
                  <a:moveTo>
                    <a:pt x="218" y="190"/>
                  </a:moveTo>
                  <a:lnTo>
                    <a:pt x="26" y="190"/>
                  </a:lnTo>
                  <a:lnTo>
                    <a:pt x="26" y="26"/>
                  </a:lnTo>
                  <a:lnTo>
                    <a:pt x="218" y="26"/>
                  </a:lnTo>
                  <a:lnTo>
                    <a:pt x="218" y="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49" name="Oval 110"/>
            <p:cNvSpPr>
              <a:spLocks noChangeArrowheads="1"/>
            </p:cNvSpPr>
            <p:nvPr/>
          </p:nvSpPr>
          <p:spPr bwMode="auto">
            <a:xfrm>
              <a:off x="4583116" y="3406779"/>
              <a:ext cx="55563" cy="555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0" name="Freeform 111"/>
            <p:cNvSpPr/>
            <p:nvPr/>
          </p:nvSpPr>
          <p:spPr bwMode="auto">
            <a:xfrm>
              <a:off x="4594229" y="3429005"/>
              <a:ext cx="239713" cy="120650"/>
            </a:xfrm>
            <a:custGeom>
              <a:avLst/>
              <a:gdLst>
                <a:gd name="T0" fmla="*/ 151 w 151"/>
                <a:gd name="T1" fmla="*/ 76 h 76"/>
                <a:gd name="T2" fmla="*/ 92 w 151"/>
                <a:gd name="T3" fmla="*/ 0 h 76"/>
                <a:gd name="T4" fmla="*/ 59 w 151"/>
                <a:gd name="T5" fmla="*/ 43 h 76"/>
                <a:gd name="T6" fmla="*/ 42 w 151"/>
                <a:gd name="T7" fmla="*/ 24 h 76"/>
                <a:gd name="T8" fmla="*/ 0 w 151"/>
                <a:gd name="T9" fmla="*/ 76 h 76"/>
                <a:gd name="T10" fmla="*/ 151 w 151"/>
                <a:gd name="T11" fmla="*/ 76 h 76"/>
              </a:gdLst>
              <a:ahLst/>
              <a:cxnLst>
                <a:cxn ang="0">
                  <a:pos x="T0" y="T1"/>
                </a:cxn>
                <a:cxn ang="0">
                  <a:pos x="T2" y="T3"/>
                </a:cxn>
                <a:cxn ang="0">
                  <a:pos x="T4" y="T5"/>
                </a:cxn>
                <a:cxn ang="0">
                  <a:pos x="T6" y="T7"/>
                </a:cxn>
                <a:cxn ang="0">
                  <a:pos x="T8" y="T9"/>
                </a:cxn>
                <a:cxn ang="0">
                  <a:pos x="T10" y="T11"/>
                </a:cxn>
              </a:cxnLst>
              <a:rect l="0" t="0" r="r" b="b"/>
              <a:pathLst>
                <a:path w="151" h="76">
                  <a:moveTo>
                    <a:pt x="151" y="76"/>
                  </a:moveTo>
                  <a:lnTo>
                    <a:pt x="92" y="0"/>
                  </a:lnTo>
                  <a:lnTo>
                    <a:pt x="59" y="43"/>
                  </a:lnTo>
                  <a:lnTo>
                    <a:pt x="42" y="24"/>
                  </a:lnTo>
                  <a:lnTo>
                    <a:pt x="0" y="76"/>
                  </a:lnTo>
                  <a:lnTo>
                    <a:pt x="151"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51" name="Freeform 112"/>
            <p:cNvSpPr/>
            <p:nvPr/>
          </p:nvSpPr>
          <p:spPr bwMode="auto">
            <a:xfrm>
              <a:off x="4413254" y="3189292"/>
              <a:ext cx="390525" cy="390525"/>
            </a:xfrm>
            <a:custGeom>
              <a:avLst/>
              <a:gdLst>
                <a:gd name="T0" fmla="*/ 246 w 246"/>
                <a:gd name="T1" fmla="*/ 28 h 246"/>
                <a:gd name="T2" fmla="*/ 246 w 246"/>
                <a:gd name="T3" fmla="*/ 0 h 246"/>
                <a:gd name="T4" fmla="*/ 0 w 246"/>
                <a:gd name="T5" fmla="*/ 0 h 246"/>
                <a:gd name="T6" fmla="*/ 0 w 246"/>
                <a:gd name="T7" fmla="*/ 246 h 246"/>
                <a:gd name="T8" fmla="*/ 29 w 246"/>
                <a:gd name="T9" fmla="*/ 246 h 246"/>
                <a:gd name="T10" fmla="*/ 29 w 246"/>
                <a:gd name="T11" fmla="*/ 189 h 246"/>
                <a:gd name="T12" fmla="*/ 29 w 246"/>
                <a:gd name="T13" fmla="*/ 28 h 246"/>
                <a:gd name="T14" fmla="*/ 220 w 246"/>
                <a:gd name="T15" fmla="*/ 28 h 246"/>
                <a:gd name="T16" fmla="*/ 246 w 246"/>
                <a:gd name="T17" fmla="*/ 2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246">
                  <a:moveTo>
                    <a:pt x="246" y="28"/>
                  </a:moveTo>
                  <a:lnTo>
                    <a:pt x="246" y="0"/>
                  </a:lnTo>
                  <a:lnTo>
                    <a:pt x="0" y="0"/>
                  </a:lnTo>
                  <a:lnTo>
                    <a:pt x="0" y="246"/>
                  </a:lnTo>
                  <a:lnTo>
                    <a:pt x="29" y="246"/>
                  </a:lnTo>
                  <a:lnTo>
                    <a:pt x="29" y="189"/>
                  </a:lnTo>
                  <a:lnTo>
                    <a:pt x="29" y="28"/>
                  </a:lnTo>
                  <a:lnTo>
                    <a:pt x="220" y="28"/>
                  </a:lnTo>
                  <a:lnTo>
                    <a:pt x="246"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grpSp>
      <p:grpSp>
        <p:nvGrpSpPr>
          <p:cNvPr id="64" name="Group 41"/>
          <p:cNvGrpSpPr/>
          <p:nvPr/>
        </p:nvGrpSpPr>
        <p:grpSpPr>
          <a:xfrm>
            <a:off x="4116918" y="4086417"/>
            <a:ext cx="3958167" cy="2070131"/>
            <a:chOff x="2844800" y="1304396"/>
            <a:chExt cx="2803525" cy="1466250"/>
          </a:xfrm>
        </p:grpSpPr>
        <p:grpSp>
          <p:nvGrpSpPr>
            <p:cNvPr id="65" name="Group 44"/>
            <p:cNvGrpSpPr/>
            <p:nvPr/>
          </p:nvGrpSpPr>
          <p:grpSpPr>
            <a:xfrm>
              <a:off x="3209925" y="1304396"/>
              <a:ext cx="2073275" cy="1397000"/>
              <a:chOff x="4843457" y="992546"/>
              <a:chExt cx="2073275" cy="1397000"/>
            </a:xfrm>
          </p:grpSpPr>
          <p:sp>
            <p:nvSpPr>
              <p:cNvPr id="70" name="Freeform 12"/>
              <p:cNvSpPr/>
              <p:nvPr/>
            </p:nvSpPr>
            <p:spPr bwMode="auto">
              <a:xfrm>
                <a:off x="4843457" y="992546"/>
                <a:ext cx="2073275" cy="1397000"/>
              </a:xfrm>
              <a:custGeom>
                <a:avLst/>
                <a:gdLst/>
                <a:ahLst/>
                <a:cxnLst>
                  <a:cxn ang="0">
                    <a:pos x="1146" y="737"/>
                  </a:cxn>
                  <a:cxn ang="0">
                    <a:pos x="1120" y="772"/>
                  </a:cxn>
                  <a:cxn ang="0">
                    <a:pos x="26" y="772"/>
                  </a:cxn>
                  <a:cxn ang="0">
                    <a:pos x="0" y="737"/>
                  </a:cxn>
                  <a:cxn ang="0">
                    <a:pos x="0" y="35"/>
                  </a:cxn>
                  <a:cxn ang="0">
                    <a:pos x="26" y="0"/>
                  </a:cxn>
                  <a:cxn ang="0">
                    <a:pos x="1120" y="0"/>
                  </a:cxn>
                  <a:cxn ang="0">
                    <a:pos x="1146" y="35"/>
                  </a:cxn>
                  <a:cxn ang="0">
                    <a:pos x="1146" y="737"/>
                  </a:cxn>
                </a:cxnLst>
                <a:rect l="0" t="0" r="r" b="b"/>
                <a:pathLst>
                  <a:path w="1146" h="772">
                    <a:moveTo>
                      <a:pt x="1146" y="737"/>
                    </a:moveTo>
                    <a:cubicBezTo>
                      <a:pt x="1146" y="756"/>
                      <a:pt x="1134" y="772"/>
                      <a:pt x="1120" y="772"/>
                    </a:cubicBezTo>
                    <a:cubicBezTo>
                      <a:pt x="26" y="772"/>
                      <a:pt x="26" y="772"/>
                      <a:pt x="26" y="772"/>
                    </a:cubicBezTo>
                    <a:cubicBezTo>
                      <a:pt x="12" y="772"/>
                      <a:pt x="0" y="756"/>
                      <a:pt x="0" y="737"/>
                    </a:cubicBezTo>
                    <a:cubicBezTo>
                      <a:pt x="0" y="35"/>
                      <a:pt x="0" y="35"/>
                      <a:pt x="0" y="35"/>
                    </a:cubicBezTo>
                    <a:cubicBezTo>
                      <a:pt x="0" y="16"/>
                      <a:pt x="12" y="0"/>
                      <a:pt x="26" y="0"/>
                    </a:cubicBezTo>
                    <a:cubicBezTo>
                      <a:pt x="1120" y="0"/>
                      <a:pt x="1120" y="0"/>
                      <a:pt x="1120" y="0"/>
                    </a:cubicBezTo>
                    <a:cubicBezTo>
                      <a:pt x="1134" y="0"/>
                      <a:pt x="1146" y="16"/>
                      <a:pt x="1146" y="35"/>
                    </a:cubicBezTo>
                    <a:cubicBezTo>
                      <a:pt x="1146" y="737"/>
                      <a:pt x="1146" y="737"/>
                      <a:pt x="1146" y="737"/>
                    </a:cubicBezTo>
                  </a:path>
                </a:pathLst>
              </a:custGeom>
              <a:solidFill>
                <a:schemeClr val="bg1">
                  <a:lumMod val="65000"/>
                </a:schemeClr>
              </a:solidFill>
              <a:ln w="9525">
                <a:noFill/>
                <a:round/>
              </a:ln>
            </p:spPr>
            <p:txBody>
              <a:bodyPr vert="horz" wrap="square" lIns="121920" tIns="60960" rIns="121920" bIns="60960" numCol="1" anchor="t" anchorCtr="0" compatLnSpc="1"/>
              <a:lstStyle/>
              <a:p>
                <a:endParaRPr lang="en-US" sz="2400" dirty="0">
                  <a:ea typeface="微软雅黑" panose="020B0503020204020204" pitchFamily="34" charset="-122"/>
                </a:endParaRPr>
              </a:p>
            </p:txBody>
          </p:sp>
          <p:sp>
            <p:nvSpPr>
              <p:cNvPr id="71" name="Rectangle 13"/>
              <p:cNvSpPr>
                <a:spLocks noChangeArrowheads="1"/>
              </p:cNvSpPr>
              <p:nvPr/>
            </p:nvSpPr>
            <p:spPr bwMode="auto">
              <a:xfrm>
                <a:off x="4926007" y="1068746"/>
                <a:ext cx="1914525" cy="1181100"/>
              </a:xfrm>
              <a:prstGeom prst="rect">
                <a:avLst/>
              </a:prstGeom>
              <a:solidFill>
                <a:srgbClr val="2AAC90"/>
              </a:solidFill>
              <a:ln w="9525">
                <a:noFill/>
                <a:miter lim="800000"/>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72" name="Freeform 21"/>
              <p:cNvSpPr/>
              <p:nvPr/>
            </p:nvSpPr>
            <p:spPr bwMode="auto">
              <a:xfrm>
                <a:off x="4936351" y="1068746"/>
                <a:ext cx="1901825" cy="1089025"/>
              </a:xfrm>
              <a:custGeom>
                <a:avLst/>
                <a:gdLst/>
                <a:ahLst/>
                <a:cxnLst>
                  <a:cxn ang="0">
                    <a:pos x="1198" y="0"/>
                  </a:cxn>
                  <a:cxn ang="0">
                    <a:pos x="0" y="0"/>
                  </a:cxn>
                  <a:cxn ang="0">
                    <a:pos x="1198" y="686"/>
                  </a:cxn>
                  <a:cxn ang="0">
                    <a:pos x="1198" y="0"/>
                  </a:cxn>
                </a:cxnLst>
                <a:rect l="0" t="0" r="r" b="b"/>
                <a:pathLst>
                  <a:path w="1198" h="686">
                    <a:moveTo>
                      <a:pt x="1198" y="0"/>
                    </a:moveTo>
                    <a:lnTo>
                      <a:pt x="0" y="0"/>
                    </a:lnTo>
                    <a:lnTo>
                      <a:pt x="1198" y="686"/>
                    </a:lnTo>
                    <a:lnTo>
                      <a:pt x="1198" y="0"/>
                    </a:lnTo>
                    <a:close/>
                  </a:path>
                </a:pathLst>
              </a:custGeom>
              <a:solidFill>
                <a:schemeClr val="bg1">
                  <a:alpha val="23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66" name="Group 43"/>
            <p:cNvGrpSpPr/>
            <p:nvPr/>
          </p:nvGrpSpPr>
          <p:grpSpPr>
            <a:xfrm>
              <a:off x="2844800" y="2648409"/>
              <a:ext cx="2803525" cy="122237"/>
              <a:chOff x="4462463" y="2425701"/>
              <a:chExt cx="2803525" cy="122237"/>
            </a:xfrm>
          </p:grpSpPr>
          <p:sp>
            <p:nvSpPr>
              <p:cNvPr id="67" name="Freeform 15"/>
              <p:cNvSpPr/>
              <p:nvPr/>
            </p:nvSpPr>
            <p:spPr bwMode="auto">
              <a:xfrm>
                <a:off x="4462463" y="2481263"/>
                <a:ext cx="2800350" cy="66675"/>
              </a:xfrm>
              <a:custGeom>
                <a:avLst/>
                <a:gdLst/>
                <a:ahLst/>
                <a:cxnLst>
                  <a:cxn ang="0">
                    <a:pos x="10" y="5"/>
                  </a:cxn>
                  <a:cxn ang="0">
                    <a:pos x="68" y="37"/>
                  </a:cxn>
                  <a:cxn ang="0">
                    <a:pos x="1487" y="37"/>
                  </a:cxn>
                  <a:cxn ang="0">
                    <a:pos x="1546" y="12"/>
                  </a:cxn>
                  <a:cxn ang="0">
                    <a:pos x="1547" y="0"/>
                  </a:cxn>
                  <a:cxn ang="0">
                    <a:pos x="10" y="5"/>
                  </a:cxn>
                </a:cxnLst>
                <a:rect l="0" t="0" r="r" b="b"/>
                <a:pathLst>
                  <a:path w="1547" h="37">
                    <a:moveTo>
                      <a:pt x="10" y="5"/>
                    </a:moveTo>
                    <a:cubicBezTo>
                      <a:pt x="10" y="5"/>
                      <a:pt x="0" y="23"/>
                      <a:pt x="68" y="37"/>
                    </a:cubicBezTo>
                    <a:cubicBezTo>
                      <a:pt x="1487" y="37"/>
                      <a:pt x="1487" y="37"/>
                      <a:pt x="1487" y="37"/>
                    </a:cubicBezTo>
                    <a:cubicBezTo>
                      <a:pt x="1487" y="37"/>
                      <a:pt x="1534" y="34"/>
                      <a:pt x="1546" y="12"/>
                    </a:cubicBezTo>
                    <a:cubicBezTo>
                      <a:pt x="1547" y="0"/>
                      <a:pt x="1547" y="0"/>
                      <a:pt x="1547" y="0"/>
                    </a:cubicBezTo>
                    <a:lnTo>
                      <a:pt x="10" y="5"/>
                    </a:lnTo>
                    <a:close/>
                  </a:path>
                </a:pathLst>
              </a:custGeom>
              <a:solidFill>
                <a:schemeClr val="bg1">
                  <a:lumMod val="5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68" name="Freeform 16"/>
              <p:cNvSpPr/>
              <p:nvPr/>
            </p:nvSpPr>
            <p:spPr bwMode="auto">
              <a:xfrm>
                <a:off x="4478338" y="2425701"/>
                <a:ext cx="2787650" cy="84138"/>
              </a:xfrm>
              <a:custGeom>
                <a:avLst/>
                <a:gdLst/>
                <a:ahLst/>
                <a:cxnLst>
                  <a:cxn ang="0">
                    <a:pos x="1" y="0"/>
                  </a:cxn>
                  <a:cxn ang="0">
                    <a:pos x="0" y="38"/>
                  </a:cxn>
                  <a:cxn ang="0">
                    <a:pos x="16" y="43"/>
                  </a:cxn>
                  <a:cxn ang="0">
                    <a:pos x="1522" y="43"/>
                  </a:cxn>
                  <a:cxn ang="0">
                    <a:pos x="1538" y="40"/>
                  </a:cxn>
                  <a:cxn ang="0">
                    <a:pos x="1538" y="0"/>
                  </a:cxn>
                  <a:cxn ang="0">
                    <a:pos x="1" y="0"/>
                  </a:cxn>
                </a:cxnLst>
                <a:rect l="0" t="0" r="r" b="b"/>
                <a:pathLst>
                  <a:path w="1540" h="47">
                    <a:moveTo>
                      <a:pt x="1" y="0"/>
                    </a:moveTo>
                    <a:cubicBezTo>
                      <a:pt x="0" y="38"/>
                      <a:pt x="0" y="38"/>
                      <a:pt x="0" y="38"/>
                    </a:cubicBezTo>
                    <a:cubicBezTo>
                      <a:pt x="1" y="47"/>
                      <a:pt x="16" y="43"/>
                      <a:pt x="16" y="43"/>
                    </a:cubicBezTo>
                    <a:cubicBezTo>
                      <a:pt x="1522" y="43"/>
                      <a:pt x="1522" y="43"/>
                      <a:pt x="1522" y="43"/>
                    </a:cubicBezTo>
                    <a:cubicBezTo>
                      <a:pt x="1540" y="45"/>
                      <a:pt x="1538" y="40"/>
                      <a:pt x="1538" y="40"/>
                    </a:cubicBezTo>
                    <a:cubicBezTo>
                      <a:pt x="1538" y="0"/>
                      <a:pt x="1538" y="0"/>
                      <a:pt x="1538" y="0"/>
                    </a:cubicBezTo>
                    <a:lnTo>
                      <a:pt x="1"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69" name="Freeform 31"/>
              <p:cNvSpPr/>
              <p:nvPr/>
            </p:nvSpPr>
            <p:spPr bwMode="auto">
              <a:xfrm>
                <a:off x="5672138" y="2425701"/>
                <a:ext cx="392113" cy="44450"/>
              </a:xfrm>
              <a:custGeom>
                <a:avLst/>
                <a:gdLst/>
                <a:ahLst/>
                <a:cxnLst>
                  <a:cxn ang="0">
                    <a:pos x="20" y="22"/>
                  </a:cxn>
                  <a:cxn ang="0">
                    <a:pos x="198" y="22"/>
                  </a:cxn>
                  <a:cxn ang="0">
                    <a:pos x="215" y="1"/>
                  </a:cxn>
                  <a:cxn ang="0">
                    <a:pos x="6" y="0"/>
                  </a:cxn>
                  <a:cxn ang="0">
                    <a:pos x="20" y="22"/>
                  </a:cxn>
                </a:cxnLst>
                <a:rect l="0" t="0" r="r" b="b"/>
                <a:pathLst>
                  <a:path w="217" h="25">
                    <a:moveTo>
                      <a:pt x="20" y="22"/>
                    </a:moveTo>
                    <a:cubicBezTo>
                      <a:pt x="198" y="22"/>
                      <a:pt x="198" y="22"/>
                      <a:pt x="198" y="22"/>
                    </a:cubicBezTo>
                    <a:cubicBezTo>
                      <a:pt x="198" y="22"/>
                      <a:pt x="217" y="25"/>
                      <a:pt x="215" y="1"/>
                    </a:cubicBezTo>
                    <a:cubicBezTo>
                      <a:pt x="6" y="0"/>
                      <a:pt x="6" y="0"/>
                      <a:pt x="6" y="0"/>
                    </a:cubicBezTo>
                    <a:cubicBezTo>
                      <a:pt x="6" y="0"/>
                      <a:pt x="0" y="20"/>
                      <a:pt x="20" y="22"/>
                    </a:cubicBezTo>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pic>
        <p:nvPicPr>
          <p:cNvPr id="3" name="图片 2"/>
          <p:cNvPicPr>
            <a:picLocks noChangeAspect="1"/>
          </p:cNvPicPr>
          <p:nvPr/>
        </p:nvPicPr>
        <p:blipFill>
          <a:blip r:embed="rId1" cstate="email"/>
          <a:stretch>
            <a:fillRect/>
          </a:stretch>
        </p:blipFill>
        <p:spPr>
          <a:xfrm>
            <a:off x="4897780" y="4677301"/>
            <a:ext cx="2452092" cy="672309"/>
          </a:xfrm>
          <a:prstGeom prst="rect">
            <a:avLst/>
          </a:prstGeom>
        </p:spPr>
      </p:pic>
      <p:pic>
        <p:nvPicPr>
          <p:cNvPr id="44" name="图片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45" name="矩形 44"/>
          <p:cNvSpPr/>
          <p:nvPr/>
        </p:nvSpPr>
        <p:spPr>
          <a:xfrm>
            <a:off x="491243" y="5998729"/>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2747" y="504000"/>
            <a:ext cx="4266506" cy="471365"/>
          </a:xfrm>
        </p:spPr>
        <p:txBody>
          <a:bodyPr/>
          <a:lstStyle/>
          <a:p>
            <a:r>
              <a:rPr lang="zh-CN" altLang="en-US" sz="3000" b="0" dirty="0">
                <a:solidFill>
                  <a:schemeClr val="bg1"/>
                </a:solidFill>
                <a:ea typeface="微软雅黑" panose="020B0503020204020204" pitchFamily="34" charset="-122"/>
              </a:rPr>
              <a:t>企业荣誉 实力见证</a:t>
            </a:r>
            <a:endParaRPr lang="en-US" sz="3000" b="0" dirty="0">
              <a:solidFill>
                <a:schemeClr val="bg1"/>
              </a:solidFill>
              <a:ea typeface="微软雅黑" panose="020B0503020204020204" pitchFamily="34" charset="-122"/>
            </a:endParaRPr>
          </a:p>
        </p:txBody>
      </p:sp>
      <p:sp>
        <p:nvSpPr>
          <p:cNvPr id="4" name="Slide Number Placeholder 3"/>
          <p:cNvSpPr>
            <a:spLocks noGrp="1"/>
          </p:cNvSpPr>
          <p:nvPr>
            <p:ph type="sldNum" sz="quarter" idx="4294967295"/>
          </p:nvPr>
        </p:nvSpPr>
        <p:spPr>
          <a:xfrm>
            <a:off x="11580813" y="6340475"/>
            <a:ext cx="611187" cy="366713"/>
          </a:xfrm>
          <a:prstGeom prst="rect">
            <a:avLst/>
          </a:prstGeom>
        </p:spPr>
        <p:txBody>
          <a:bodyPr/>
          <a:lstStyle/>
          <a:p>
            <a:fld id="{C136B7D2-B98C-44FD-8D04-7EC62A564975}" type="slidenum">
              <a:rPr lang="en-US" smtClean="0">
                <a:ea typeface="微软雅黑" panose="020B0503020204020204" pitchFamily="34" charset="-122"/>
              </a:rPr>
            </a:fld>
            <a:endParaRPr lang="en-US" dirty="0">
              <a:ea typeface="微软雅黑" panose="020B0503020204020204" pitchFamily="34" charset="-122"/>
            </a:endParaRPr>
          </a:p>
        </p:txBody>
      </p:sp>
      <p:sp>
        <p:nvSpPr>
          <p:cNvPr id="47" name="TextBox 46"/>
          <p:cNvSpPr txBox="1"/>
          <p:nvPr/>
        </p:nvSpPr>
        <p:spPr>
          <a:xfrm>
            <a:off x="1004911" y="2522982"/>
            <a:ext cx="3282950" cy="492443"/>
          </a:xfrm>
          <a:prstGeom prst="rect">
            <a:avLst/>
          </a:prstGeom>
          <a:noFill/>
        </p:spPr>
        <p:txBody>
          <a:bodyPr wrap="none" lIns="0" tIns="0" rIns="0" bIns="0" rtlCol="0" anchor="t">
            <a:spAutoFit/>
          </a:bodyPr>
          <a:lstStyle/>
          <a:p>
            <a:pPr algn="r"/>
            <a:r>
              <a:rPr lang="zh-CN" altLang="en-US" sz="1600" b="1" dirty="0" smtClean="0">
                <a:solidFill>
                  <a:srgbClr val="44D0D4"/>
                </a:solidFill>
                <a:ea typeface="微软雅黑" panose="020B0503020204020204" pitchFamily="34" charset="-122"/>
              </a:rPr>
              <a:t>荣获“新财富”、“机构投资者”、</a:t>
            </a:r>
            <a:endParaRPr lang="en-US" altLang="zh-CN" sz="1600" b="1" dirty="0" smtClean="0">
              <a:solidFill>
                <a:srgbClr val="44D0D4"/>
              </a:solidFill>
              <a:ea typeface="微软雅黑" panose="020B0503020204020204" pitchFamily="34" charset="-122"/>
            </a:endParaRPr>
          </a:p>
          <a:p>
            <a:pPr algn="r"/>
            <a:r>
              <a:rPr lang="zh-CN" altLang="en-US" sz="1600" b="1" dirty="0" smtClean="0">
                <a:solidFill>
                  <a:srgbClr val="44D0D4"/>
                </a:solidFill>
                <a:ea typeface="微软雅黑" panose="020B0503020204020204" pitchFamily="34" charset="-122"/>
              </a:rPr>
              <a:t>“金港股”等多项投资者关系奖项</a:t>
            </a:r>
            <a:endParaRPr lang="en-US" sz="1600" b="1" dirty="0">
              <a:solidFill>
                <a:srgbClr val="44D0D4"/>
              </a:solidFill>
              <a:ea typeface="微软雅黑" panose="020B0503020204020204" pitchFamily="34" charset="-122"/>
            </a:endParaRPr>
          </a:p>
        </p:txBody>
      </p:sp>
      <p:sp>
        <p:nvSpPr>
          <p:cNvPr id="50" name="TextBox 49"/>
          <p:cNvSpPr txBox="1"/>
          <p:nvPr/>
        </p:nvSpPr>
        <p:spPr>
          <a:xfrm>
            <a:off x="7952056" y="4643381"/>
            <a:ext cx="3357458" cy="492443"/>
          </a:xfrm>
          <a:prstGeom prst="rect">
            <a:avLst/>
          </a:prstGeom>
          <a:noFill/>
        </p:spPr>
        <p:txBody>
          <a:bodyPr wrap="none" lIns="0" tIns="0" rIns="0" bIns="0" rtlCol="0" anchor="t">
            <a:spAutoFit/>
          </a:bodyPr>
          <a:lstStyle/>
          <a:p>
            <a:r>
              <a:rPr lang="zh-CN" altLang="en-US" sz="1600" b="1" dirty="0" smtClean="0">
                <a:solidFill>
                  <a:srgbClr val="44D0D4"/>
                </a:solidFill>
                <a:ea typeface="微软雅黑" panose="020B0503020204020204" pitchFamily="34" charset="-122"/>
              </a:rPr>
              <a:t>美国子公司</a:t>
            </a:r>
            <a:r>
              <a:rPr lang="en-US" altLang="zh-CN" sz="1600" b="1" dirty="0" smtClean="0">
                <a:solidFill>
                  <a:srgbClr val="44D0D4"/>
                </a:solidFill>
                <a:ea typeface="微软雅黑" panose="020B0503020204020204" pitchFamily="34" charset="-122"/>
              </a:rPr>
              <a:t>Catapult</a:t>
            </a:r>
            <a:r>
              <a:rPr lang="zh-CN" altLang="en-US" sz="1600" b="1" dirty="0" smtClean="0">
                <a:solidFill>
                  <a:srgbClr val="44D0D4"/>
                </a:solidFill>
                <a:ea typeface="微软雅黑" panose="020B0503020204020204" pitchFamily="34" charset="-122"/>
              </a:rPr>
              <a:t>获得</a:t>
            </a:r>
            <a:r>
              <a:rPr lang="en-US" altLang="zh-CN" sz="1600" b="1" dirty="0" smtClean="0">
                <a:solidFill>
                  <a:srgbClr val="44D0D4"/>
                </a:solidFill>
                <a:ea typeface="微软雅黑" panose="020B0503020204020204" pitchFamily="34" charset="-122"/>
              </a:rPr>
              <a:t>2018</a:t>
            </a:r>
            <a:r>
              <a:rPr lang="zh-CN" altLang="en-US" sz="1600" b="1" dirty="0" smtClean="0">
                <a:solidFill>
                  <a:srgbClr val="44D0D4"/>
                </a:solidFill>
                <a:ea typeface="微软雅黑" panose="020B0503020204020204" pitchFamily="34" charset="-122"/>
              </a:rPr>
              <a:t>年</a:t>
            </a:r>
            <a:endParaRPr lang="en-US" altLang="zh-CN" sz="1600" b="1" dirty="0" smtClean="0">
              <a:solidFill>
                <a:srgbClr val="44D0D4"/>
              </a:solidFill>
              <a:ea typeface="微软雅黑" panose="020B0503020204020204" pitchFamily="34" charset="-122"/>
            </a:endParaRPr>
          </a:p>
          <a:p>
            <a:r>
              <a:rPr lang="zh-CN" altLang="en-US" sz="1600" b="1" dirty="0" smtClean="0">
                <a:solidFill>
                  <a:srgbClr val="44D0D4"/>
                </a:solidFill>
                <a:ea typeface="微软雅黑" panose="020B0503020204020204" pitchFamily="34" charset="-122"/>
              </a:rPr>
              <a:t>微软美国合作伙伴</a:t>
            </a:r>
            <a:r>
              <a:rPr lang="en-US" altLang="zh-CN" sz="1600" b="1" dirty="0" smtClean="0">
                <a:solidFill>
                  <a:srgbClr val="44D0D4"/>
                </a:solidFill>
                <a:ea typeface="微软雅黑" panose="020B0503020204020204" pitchFamily="34" charset="-122"/>
              </a:rPr>
              <a:t>Azure Compete</a:t>
            </a:r>
            <a:r>
              <a:rPr lang="zh-CN" altLang="en-US" sz="1600" b="1" dirty="0">
                <a:solidFill>
                  <a:srgbClr val="44D0D4"/>
                </a:solidFill>
                <a:ea typeface="微软雅黑" panose="020B0503020204020204" pitchFamily="34" charset="-122"/>
              </a:rPr>
              <a:t>大奖</a:t>
            </a:r>
            <a:endParaRPr lang="zh-CN" altLang="en-US" sz="1600" b="1" dirty="0">
              <a:solidFill>
                <a:srgbClr val="44D0D4"/>
              </a:solidFill>
              <a:ea typeface="微软雅黑" panose="020B0503020204020204" pitchFamily="34" charset="-122"/>
            </a:endParaRPr>
          </a:p>
        </p:txBody>
      </p:sp>
      <p:sp>
        <p:nvSpPr>
          <p:cNvPr id="53" name="TextBox 52"/>
          <p:cNvSpPr txBox="1"/>
          <p:nvPr/>
        </p:nvSpPr>
        <p:spPr>
          <a:xfrm>
            <a:off x="7941324" y="2526402"/>
            <a:ext cx="3702000" cy="492443"/>
          </a:xfrm>
          <a:prstGeom prst="rect">
            <a:avLst/>
          </a:prstGeom>
          <a:noFill/>
        </p:spPr>
        <p:txBody>
          <a:bodyPr wrap="square" lIns="0" tIns="0" rIns="0" bIns="0" rtlCol="0" anchor="t">
            <a:spAutoFit/>
          </a:bodyPr>
          <a:lstStyle/>
          <a:p>
            <a:r>
              <a:rPr lang="en-US" altLang="zh-CN" sz="1600" b="1" dirty="0" smtClean="0">
                <a:solidFill>
                  <a:srgbClr val="44D0D4"/>
                </a:solidFill>
                <a:ea typeface="微软雅黑" panose="020B0503020204020204" pitchFamily="34" charset="-122"/>
              </a:rPr>
              <a:t>2018</a:t>
            </a:r>
            <a:r>
              <a:rPr lang="zh-CN" altLang="en-US" sz="1600" b="1" dirty="0" smtClean="0">
                <a:solidFill>
                  <a:srgbClr val="44D0D4"/>
                </a:solidFill>
                <a:ea typeface="微软雅黑" panose="020B0503020204020204" pitchFamily="34" charset="-122"/>
              </a:rPr>
              <a:t>中国软件与信息技术服务综合竞争力</a:t>
            </a:r>
            <a:endParaRPr lang="en-US" altLang="zh-CN" sz="1600" b="1" dirty="0" smtClean="0">
              <a:solidFill>
                <a:srgbClr val="44D0D4"/>
              </a:solidFill>
              <a:ea typeface="微软雅黑" panose="020B0503020204020204" pitchFamily="34" charset="-122"/>
            </a:endParaRPr>
          </a:p>
          <a:p>
            <a:r>
              <a:rPr lang="zh-CN" altLang="en-US" sz="1600" b="1" dirty="0" smtClean="0">
                <a:solidFill>
                  <a:srgbClr val="44D0D4"/>
                </a:solidFill>
                <a:ea typeface="微软雅黑" panose="020B0503020204020204" pitchFamily="34" charset="-122"/>
              </a:rPr>
              <a:t>百强企业第七</a:t>
            </a:r>
            <a:endParaRPr lang="zh-CN" altLang="en-US" sz="1600" b="1" dirty="0">
              <a:solidFill>
                <a:srgbClr val="44D0D4"/>
              </a:solidFill>
              <a:ea typeface="微软雅黑" panose="020B0503020204020204" pitchFamily="34" charset="-122"/>
            </a:endParaRPr>
          </a:p>
        </p:txBody>
      </p:sp>
      <p:sp>
        <p:nvSpPr>
          <p:cNvPr id="56" name="TextBox 55"/>
          <p:cNvSpPr txBox="1"/>
          <p:nvPr/>
        </p:nvSpPr>
        <p:spPr>
          <a:xfrm>
            <a:off x="1203250" y="4667692"/>
            <a:ext cx="3077766" cy="492443"/>
          </a:xfrm>
          <a:prstGeom prst="rect">
            <a:avLst/>
          </a:prstGeom>
          <a:noFill/>
        </p:spPr>
        <p:txBody>
          <a:bodyPr wrap="none" lIns="0" tIns="0" rIns="0" bIns="0" rtlCol="0" anchor="t">
            <a:spAutoFit/>
          </a:bodyPr>
          <a:lstStyle/>
          <a:p>
            <a:pPr algn="r"/>
            <a:r>
              <a:rPr lang="zh-CN" altLang="en-US" sz="1600" b="1" dirty="0" smtClean="0">
                <a:solidFill>
                  <a:srgbClr val="44D0D4"/>
                </a:solidFill>
                <a:ea typeface="微软雅黑" panose="020B0503020204020204" pitchFamily="34" charset="-122"/>
              </a:rPr>
              <a:t>荣获首批全国信息系统集成及服务</a:t>
            </a:r>
            <a:endParaRPr lang="en-US" altLang="zh-CN" sz="1600" b="1" dirty="0" smtClean="0">
              <a:solidFill>
                <a:srgbClr val="44D0D4"/>
              </a:solidFill>
              <a:ea typeface="微软雅黑" panose="020B0503020204020204" pitchFamily="34" charset="-122"/>
            </a:endParaRPr>
          </a:p>
          <a:p>
            <a:pPr algn="r"/>
            <a:r>
              <a:rPr lang="zh-CN" altLang="en-US" sz="1600" b="1" dirty="0" smtClean="0">
                <a:solidFill>
                  <a:srgbClr val="44D0D4"/>
                </a:solidFill>
                <a:ea typeface="微软雅黑" panose="020B0503020204020204" pitchFamily="34" charset="-122"/>
              </a:rPr>
              <a:t>大型企业资质</a:t>
            </a:r>
            <a:endParaRPr lang="zh-CN" altLang="en-US" sz="1600" b="1" dirty="0">
              <a:solidFill>
                <a:srgbClr val="44D0D4"/>
              </a:solidFill>
              <a:ea typeface="微软雅黑" panose="020B0503020204020204" pitchFamily="34" charset="-122"/>
            </a:endParaRPr>
          </a:p>
        </p:txBody>
      </p:sp>
      <p:sp>
        <p:nvSpPr>
          <p:cNvPr id="62" name="TextBox 61"/>
          <p:cNvSpPr txBox="1"/>
          <p:nvPr/>
        </p:nvSpPr>
        <p:spPr>
          <a:xfrm>
            <a:off x="4180236" y="1610999"/>
            <a:ext cx="3908121" cy="246221"/>
          </a:xfrm>
          <a:prstGeom prst="rect">
            <a:avLst/>
          </a:prstGeom>
          <a:noFill/>
        </p:spPr>
        <p:txBody>
          <a:bodyPr wrap="none" lIns="0" tIns="0" rIns="0" bIns="0" rtlCol="0" anchor="t">
            <a:spAutoFit/>
          </a:bodyPr>
          <a:lstStyle/>
          <a:p>
            <a:r>
              <a:rPr lang="en-US" altLang="zh-CN" sz="1600" b="1" dirty="0" smtClean="0">
                <a:solidFill>
                  <a:srgbClr val="FFFF00"/>
                </a:solidFill>
                <a:ea typeface="微软雅黑" panose="020B0503020204020204" pitchFamily="34" charset="-122"/>
              </a:rPr>
              <a:t>2018</a:t>
            </a:r>
            <a:r>
              <a:rPr lang="zh-CN" altLang="en-US" sz="1600" b="1" dirty="0" smtClean="0">
                <a:solidFill>
                  <a:srgbClr val="FFFF00"/>
                </a:solidFill>
                <a:ea typeface="微软雅黑" panose="020B0503020204020204" pitchFamily="34" charset="-122"/>
              </a:rPr>
              <a:t>年</a:t>
            </a:r>
            <a:r>
              <a:rPr lang="zh-CN" altLang="en-US" sz="1600" b="1" dirty="0">
                <a:solidFill>
                  <a:srgbClr val="FFFF00"/>
                </a:solidFill>
                <a:ea typeface="微软雅黑" panose="020B0503020204020204" pitchFamily="34" charset="-122"/>
              </a:rPr>
              <a:t>中国</a:t>
            </a:r>
            <a:r>
              <a:rPr lang="zh-CN" altLang="en-US" sz="1600" b="1" dirty="0" smtClean="0">
                <a:solidFill>
                  <a:srgbClr val="FFFF00"/>
                </a:solidFill>
                <a:ea typeface="微软雅黑" panose="020B0503020204020204" pitchFamily="34" charset="-122"/>
              </a:rPr>
              <a:t>软件业务收入前百家企业第</a:t>
            </a:r>
            <a:r>
              <a:rPr lang="en-US" altLang="zh-CN" sz="1600" b="1" dirty="0" smtClean="0">
                <a:solidFill>
                  <a:srgbClr val="FFFF00"/>
                </a:solidFill>
                <a:ea typeface="微软雅黑" panose="020B0503020204020204" pitchFamily="34" charset="-122"/>
              </a:rPr>
              <a:t>13</a:t>
            </a:r>
            <a:r>
              <a:rPr lang="zh-CN" altLang="en-US" sz="1600" b="1" dirty="0" smtClean="0">
                <a:solidFill>
                  <a:srgbClr val="FFFF00"/>
                </a:solidFill>
                <a:ea typeface="微软雅黑" panose="020B0503020204020204" pitchFamily="34" charset="-122"/>
              </a:rPr>
              <a:t>名</a:t>
            </a:r>
            <a:endParaRPr lang="en-US" sz="1600" b="1" dirty="0">
              <a:solidFill>
                <a:srgbClr val="FFFF00"/>
              </a:solidFill>
              <a:ea typeface="微软雅黑" panose="020B0503020204020204" pitchFamily="34" charset="-122"/>
            </a:endParaRPr>
          </a:p>
        </p:txBody>
      </p:sp>
      <p:sp>
        <p:nvSpPr>
          <p:cNvPr id="65" name="TextBox 64"/>
          <p:cNvSpPr txBox="1"/>
          <p:nvPr/>
        </p:nvSpPr>
        <p:spPr>
          <a:xfrm>
            <a:off x="1031089" y="3764452"/>
            <a:ext cx="2878993" cy="246221"/>
          </a:xfrm>
          <a:prstGeom prst="rect">
            <a:avLst/>
          </a:prstGeom>
          <a:noFill/>
        </p:spPr>
        <p:txBody>
          <a:bodyPr wrap="none" lIns="0" tIns="0" rIns="0" bIns="0" rtlCol="0" anchor="t">
            <a:spAutoFit/>
          </a:bodyPr>
          <a:lstStyle/>
          <a:p>
            <a:r>
              <a:rPr lang="en-US" altLang="zh-CN" sz="1600" b="1" dirty="0" smtClean="0">
                <a:solidFill>
                  <a:schemeClr val="bg1"/>
                </a:solidFill>
                <a:ea typeface="微软雅黑" panose="020B0503020204020204" pitchFamily="34" charset="-122"/>
              </a:rPr>
              <a:t>2018</a:t>
            </a:r>
            <a:r>
              <a:rPr lang="zh-CN" altLang="en-US" sz="1600" b="1" dirty="0" smtClean="0">
                <a:solidFill>
                  <a:schemeClr val="bg1"/>
                </a:solidFill>
                <a:ea typeface="微软雅黑" panose="020B0503020204020204" pitchFamily="34" charset="-122"/>
              </a:rPr>
              <a:t>华为云市场开拓第一贡献者</a:t>
            </a:r>
            <a:endParaRPr lang="zh-CN" altLang="en-US" sz="1600" b="1" dirty="0">
              <a:solidFill>
                <a:schemeClr val="bg1"/>
              </a:solidFill>
              <a:ea typeface="微软雅黑" panose="020B0503020204020204" pitchFamily="34" charset="-122"/>
            </a:endParaRPr>
          </a:p>
        </p:txBody>
      </p:sp>
      <p:sp>
        <p:nvSpPr>
          <p:cNvPr id="68" name="TextBox 67"/>
          <p:cNvSpPr txBox="1"/>
          <p:nvPr/>
        </p:nvSpPr>
        <p:spPr>
          <a:xfrm>
            <a:off x="8298858" y="3646374"/>
            <a:ext cx="3077766" cy="492443"/>
          </a:xfrm>
          <a:prstGeom prst="rect">
            <a:avLst/>
          </a:prstGeom>
          <a:noFill/>
        </p:spPr>
        <p:txBody>
          <a:bodyPr wrap="none" lIns="0" tIns="0" rIns="0" bIns="0" rtlCol="0" anchor="t">
            <a:spAutoFit/>
          </a:bodyPr>
          <a:lstStyle/>
          <a:p>
            <a:r>
              <a:rPr lang="zh-CN" altLang="en-US" sz="1600" b="1" dirty="0" smtClean="0">
                <a:solidFill>
                  <a:schemeClr val="bg1"/>
                </a:solidFill>
                <a:ea typeface="微软雅黑" panose="020B0503020204020204" pitchFamily="34" charset="-122"/>
              </a:rPr>
              <a:t>连续第七年荣膺“国家规划布局内</a:t>
            </a:r>
            <a:endParaRPr lang="en-US" altLang="zh-CN" sz="1600" b="1" dirty="0" smtClean="0">
              <a:solidFill>
                <a:schemeClr val="bg1"/>
              </a:solidFill>
              <a:ea typeface="微软雅黑" panose="020B0503020204020204" pitchFamily="34" charset="-122"/>
            </a:endParaRPr>
          </a:p>
          <a:p>
            <a:r>
              <a:rPr lang="zh-CN" altLang="en-US" sz="1600" b="1" dirty="0" smtClean="0">
                <a:solidFill>
                  <a:schemeClr val="bg1"/>
                </a:solidFill>
                <a:ea typeface="微软雅黑" panose="020B0503020204020204" pitchFamily="34" charset="-122"/>
              </a:rPr>
              <a:t>重点软件企业”</a:t>
            </a:r>
            <a:endParaRPr lang="zh-CN" altLang="en-US" sz="1600" b="1" dirty="0">
              <a:solidFill>
                <a:schemeClr val="bg1"/>
              </a:solidFill>
              <a:ea typeface="微软雅黑" panose="020B0503020204020204" pitchFamily="34" charset="-122"/>
            </a:endParaRPr>
          </a:p>
        </p:txBody>
      </p:sp>
      <p:grpSp>
        <p:nvGrpSpPr>
          <p:cNvPr id="75" name="Group 74"/>
          <p:cNvGrpSpPr/>
          <p:nvPr/>
        </p:nvGrpSpPr>
        <p:grpSpPr>
          <a:xfrm>
            <a:off x="5037708" y="2861731"/>
            <a:ext cx="2116584" cy="3144640"/>
            <a:chOff x="3778281" y="2115818"/>
            <a:chExt cx="1587438" cy="2358480"/>
          </a:xfrm>
        </p:grpSpPr>
        <p:grpSp>
          <p:nvGrpSpPr>
            <p:cNvPr id="5" name="Group 245"/>
            <p:cNvGrpSpPr/>
            <p:nvPr/>
          </p:nvGrpSpPr>
          <p:grpSpPr>
            <a:xfrm>
              <a:off x="3778281" y="2115818"/>
              <a:ext cx="1587438" cy="2358480"/>
              <a:chOff x="4168751" y="1735138"/>
              <a:chExt cx="1000125" cy="1485900"/>
            </a:xfrm>
            <a:solidFill>
              <a:schemeClr val="tx2">
                <a:lumMod val="25000"/>
                <a:lumOff val="75000"/>
              </a:schemeClr>
            </a:solidFill>
          </p:grpSpPr>
          <p:sp>
            <p:nvSpPr>
              <p:cNvPr id="242" name="Freeform 123"/>
              <p:cNvSpPr/>
              <p:nvPr/>
            </p:nvSpPr>
            <p:spPr bwMode="auto">
              <a:xfrm>
                <a:off x="4429102" y="3038475"/>
                <a:ext cx="479425" cy="61913"/>
              </a:xfrm>
              <a:custGeom>
                <a:avLst/>
                <a:gdLst/>
                <a:ahLst/>
                <a:cxnLst>
                  <a:cxn ang="0">
                    <a:pos x="163" y="11"/>
                  </a:cxn>
                  <a:cxn ang="0">
                    <a:pos x="153" y="21"/>
                  </a:cxn>
                  <a:cxn ang="0">
                    <a:pos x="10" y="21"/>
                  </a:cxn>
                  <a:cxn ang="0">
                    <a:pos x="0" y="11"/>
                  </a:cxn>
                  <a:cxn ang="0">
                    <a:pos x="10" y="0"/>
                  </a:cxn>
                  <a:cxn ang="0">
                    <a:pos x="153" y="0"/>
                  </a:cxn>
                  <a:cxn ang="0">
                    <a:pos x="163" y="11"/>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chemeClr val="bg1">
                  <a:lumMod val="75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43" name="Freeform 124"/>
              <p:cNvSpPr/>
              <p:nvPr/>
            </p:nvSpPr>
            <p:spPr bwMode="auto">
              <a:xfrm>
                <a:off x="4429102" y="2952750"/>
                <a:ext cx="479425" cy="61913"/>
              </a:xfrm>
              <a:custGeom>
                <a:avLst/>
                <a:gdLst/>
                <a:ahLst/>
                <a:cxnLst>
                  <a:cxn ang="0">
                    <a:pos x="163" y="11"/>
                  </a:cxn>
                  <a:cxn ang="0">
                    <a:pos x="153" y="21"/>
                  </a:cxn>
                  <a:cxn ang="0">
                    <a:pos x="10" y="21"/>
                  </a:cxn>
                  <a:cxn ang="0">
                    <a:pos x="0" y="11"/>
                  </a:cxn>
                  <a:cxn ang="0">
                    <a:pos x="10" y="0"/>
                  </a:cxn>
                  <a:cxn ang="0">
                    <a:pos x="153" y="0"/>
                  </a:cxn>
                  <a:cxn ang="0">
                    <a:pos x="163" y="11"/>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chemeClr val="bg1">
                  <a:lumMod val="75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44" name="Freeform 125"/>
              <p:cNvSpPr/>
              <p:nvPr/>
            </p:nvSpPr>
            <p:spPr bwMode="auto">
              <a:xfrm>
                <a:off x="4470377" y="3125788"/>
                <a:ext cx="379413" cy="95250"/>
              </a:xfrm>
              <a:custGeom>
                <a:avLst/>
                <a:gdLst/>
                <a:ahLst/>
                <a:cxnLst>
                  <a:cxn ang="0">
                    <a:pos x="0" y="0"/>
                  </a:cxn>
                  <a:cxn ang="0">
                    <a:pos x="129" y="0"/>
                  </a:cxn>
                  <a:cxn ang="0">
                    <a:pos x="63" y="30"/>
                  </a:cxn>
                  <a:cxn ang="0">
                    <a:pos x="0" y="0"/>
                  </a:cxn>
                </a:cxnLst>
                <a:rect l="0" t="0" r="r" b="b"/>
                <a:pathLst>
                  <a:path w="129" h="32">
                    <a:moveTo>
                      <a:pt x="0" y="0"/>
                    </a:moveTo>
                    <a:cubicBezTo>
                      <a:pt x="129" y="0"/>
                      <a:pt x="129" y="0"/>
                      <a:pt x="129" y="0"/>
                    </a:cubicBezTo>
                    <a:cubicBezTo>
                      <a:pt x="129" y="0"/>
                      <a:pt x="120" y="32"/>
                      <a:pt x="63" y="30"/>
                    </a:cubicBezTo>
                    <a:cubicBezTo>
                      <a:pt x="17" y="29"/>
                      <a:pt x="0" y="0"/>
                      <a:pt x="0" y="0"/>
                    </a:cubicBezTo>
                    <a:close/>
                  </a:path>
                </a:pathLst>
              </a:custGeom>
              <a:solidFill>
                <a:schemeClr val="bg1">
                  <a:lumMod val="75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45" name="Freeform 237"/>
              <p:cNvSpPr>
                <a:spLocks noEditPoints="1"/>
              </p:cNvSpPr>
              <p:nvPr/>
            </p:nvSpPr>
            <p:spPr bwMode="auto">
              <a:xfrm>
                <a:off x="4168751" y="1735138"/>
                <a:ext cx="1000125" cy="1179513"/>
              </a:xfrm>
              <a:custGeom>
                <a:avLst/>
                <a:gdLst/>
                <a:ahLst/>
                <a:cxnLst>
                  <a:cxn ang="0">
                    <a:pos x="175" y="0"/>
                  </a:cxn>
                  <a:cxn ang="0">
                    <a:pos x="167" y="0"/>
                  </a:cxn>
                  <a:cxn ang="0">
                    <a:pos x="6" y="165"/>
                  </a:cxn>
                  <a:cxn ang="0">
                    <a:pos x="67" y="318"/>
                  </a:cxn>
                  <a:cxn ang="0">
                    <a:pos x="90" y="396"/>
                  </a:cxn>
                  <a:cxn ang="0">
                    <a:pos x="90" y="396"/>
                  </a:cxn>
                  <a:cxn ang="0">
                    <a:pos x="99" y="401"/>
                  </a:cxn>
                  <a:cxn ang="0">
                    <a:pos x="242" y="401"/>
                  </a:cxn>
                  <a:cxn ang="0">
                    <a:pos x="251" y="396"/>
                  </a:cxn>
                  <a:cxn ang="0">
                    <a:pos x="251" y="396"/>
                  </a:cxn>
                  <a:cxn ang="0">
                    <a:pos x="274" y="318"/>
                  </a:cxn>
                  <a:cxn ang="0">
                    <a:pos x="336" y="165"/>
                  </a:cxn>
                  <a:cxn ang="0">
                    <a:pos x="175" y="0"/>
                  </a:cxn>
                  <a:cxn ang="0">
                    <a:pos x="295" y="166"/>
                  </a:cxn>
                  <a:cxn ang="0">
                    <a:pos x="249" y="282"/>
                  </a:cxn>
                  <a:cxn ang="0">
                    <a:pos x="231" y="352"/>
                  </a:cxn>
                  <a:cxn ang="0">
                    <a:pos x="231" y="352"/>
                  </a:cxn>
                  <a:cxn ang="0">
                    <a:pos x="224" y="356"/>
                  </a:cxn>
                  <a:cxn ang="0">
                    <a:pos x="117" y="356"/>
                  </a:cxn>
                  <a:cxn ang="0">
                    <a:pos x="110" y="352"/>
                  </a:cxn>
                  <a:cxn ang="0">
                    <a:pos x="110" y="352"/>
                  </a:cxn>
                  <a:cxn ang="0">
                    <a:pos x="93" y="282"/>
                  </a:cxn>
                  <a:cxn ang="0">
                    <a:pos x="47" y="166"/>
                  </a:cxn>
                  <a:cxn ang="0">
                    <a:pos x="168" y="43"/>
                  </a:cxn>
                  <a:cxn ang="0">
                    <a:pos x="174" y="43"/>
                  </a:cxn>
                  <a:cxn ang="0">
                    <a:pos x="295" y="166"/>
                  </a:cxn>
                </a:cxnLst>
                <a:rect l="0" t="0" r="r" b="b"/>
                <a:pathLst>
                  <a:path w="341" h="401">
                    <a:moveTo>
                      <a:pt x="175" y="0"/>
                    </a:moveTo>
                    <a:cubicBezTo>
                      <a:pt x="167" y="0"/>
                      <a:pt x="167" y="0"/>
                      <a:pt x="167" y="0"/>
                    </a:cubicBezTo>
                    <a:cubicBezTo>
                      <a:pt x="61" y="7"/>
                      <a:pt x="0" y="83"/>
                      <a:pt x="6" y="165"/>
                    </a:cubicBezTo>
                    <a:cubicBezTo>
                      <a:pt x="12" y="254"/>
                      <a:pt x="61" y="264"/>
                      <a:pt x="67" y="318"/>
                    </a:cubicBezTo>
                    <a:cubicBezTo>
                      <a:pt x="73" y="372"/>
                      <a:pt x="90" y="396"/>
                      <a:pt x="90" y="396"/>
                    </a:cubicBezTo>
                    <a:cubicBezTo>
                      <a:pt x="90" y="396"/>
                      <a:pt x="90" y="396"/>
                      <a:pt x="90" y="396"/>
                    </a:cubicBezTo>
                    <a:cubicBezTo>
                      <a:pt x="92" y="399"/>
                      <a:pt x="96" y="401"/>
                      <a:pt x="99" y="401"/>
                    </a:cubicBezTo>
                    <a:cubicBezTo>
                      <a:pt x="242" y="401"/>
                      <a:pt x="242" y="401"/>
                      <a:pt x="242" y="401"/>
                    </a:cubicBezTo>
                    <a:cubicBezTo>
                      <a:pt x="245" y="401"/>
                      <a:pt x="249" y="399"/>
                      <a:pt x="251" y="396"/>
                    </a:cubicBezTo>
                    <a:cubicBezTo>
                      <a:pt x="251" y="396"/>
                      <a:pt x="251" y="396"/>
                      <a:pt x="251" y="396"/>
                    </a:cubicBezTo>
                    <a:cubicBezTo>
                      <a:pt x="251" y="396"/>
                      <a:pt x="268" y="372"/>
                      <a:pt x="274" y="318"/>
                    </a:cubicBezTo>
                    <a:cubicBezTo>
                      <a:pt x="280" y="264"/>
                      <a:pt x="330" y="254"/>
                      <a:pt x="336" y="165"/>
                    </a:cubicBezTo>
                    <a:cubicBezTo>
                      <a:pt x="341" y="83"/>
                      <a:pt x="280" y="7"/>
                      <a:pt x="175" y="0"/>
                    </a:cubicBezTo>
                    <a:close/>
                    <a:moveTo>
                      <a:pt x="295" y="166"/>
                    </a:moveTo>
                    <a:cubicBezTo>
                      <a:pt x="290" y="234"/>
                      <a:pt x="253" y="241"/>
                      <a:pt x="249" y="282"/>
                    </a:cubicBezTo>
                    <a:cubicBezTo>
                      <a:pt x="244" y="322"/>
                      <a:pt x="231" y="352"/>
                      <a:pt x="231" y="352"/>
                    </a:cubicBezTo>
                    <a:cubicBezTo>
                      <a:pt x="231" y="352"/>
                      <a:pt x="231" y="352"/>
                      <a:pt x="231" y="352"/>
                    </a:cubicBezTo>
                    <a:cubicBezTo>
                      <a:pt x="229" y="354"/>
                      <a:pt x="227" y="356"/>
                      <a:pt x="224" y="356"/>
                    </a:cubicBezTo>
                    <a:cubicBezTo>
                      <a:pt x="117" y="356"/>
                      <a:pt x="117" y="356"/>
                      <a:pt x="117" y="356"/>
                    </a:cubicBezTo>
                    <a:cubicBezTo>
                      <a:pt x="114" y="356"/>
                      <a:pt x="112" y="354"/>
                      <a:pt x="110" y="352"/>
                    </a:cubicBezTo>
                    <a:cubicBezTo>
                      <a:pt x="110" y="352"/>
                      <a:pt x="110" y="352"/>
                      <a:pt x="110" y="352"/>
                    </a:cubicBezTo>
                    <a:cubicBezTo>
                      <a:pt x="110" y="352"/>
                      <a:pt x="98" y="322"/>
                      <a:pt x="93" y="282"/>
                    </a:cubicBezTo>
                    <a:cubicBezTo>
                      <a:pt x="89" y="241"/>
                      <a:pt x="51" y="234"/>
                      <a:pt x="47" y="166"/>
                    </a:cubicBezTo>
                    <a:cubicBezTo>
                      <a:pt x="43" y="105"/>
                      <a:pt x="89" y="48"/>
                      <a:pt x="168" y="43"/>
                    </a:cubicBezTo>
                    <a:cubicBezTo>
                      <a:pt x="174" y="43"/>
                      <a:pt x="174" y="43"/>
                      <a:pt x="174" y="43"/>
                    </a:cubicBezTo>
                    <a:cubicBezTo>
                      <a:pt x="253" y="48"/>
                      <a:pt x="299" y="105"/>
                      <a:pt x="295" y="166"/>
                    </a:cubicBezTo>
                    <a:close/>
                  </a:path>
                </a:pathLst>
              </a:custGeom>
              <a:solidFill>
                <a:schemeClr val="bg1">
                  <a:lumMod val="75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sp>
          <p:nvSpPr>
            <p:cNvPr id="74" name="Rectangle 73"/>
            <p:cNvSpPr/>
            <p:nvPr/>
          </p:nvSpPr>
          <p:spPr>
            <a:xfrm>
              <a:off x="4024255" y="2802345"/>
              <a:ext cx="1095492" cy="500233"/>
            </a:xfrm>
            <a:prstGeom prst="rect">
              <a:avLst/>
            </a:prstGeom>
          </p:spPr>
          <p:txBody>
            <a:bodyPr wrap="none">
              <a:spAutoFit/>
            </a:bodyPr>
            <a:lstStyle/>
            <a:p>
              <a:pPr algn="ctr"/>
              <a:r>
                <a:rPr lang="en-US" sz="1865" b="1" dirty="0">
                  <a:solidFill>
                    <a:schemeClr val="tx1">
                      <a:lumMod val="25000"/>
                      <a:lumOff val="75000"/>
                    </a:schemeClr>
                  </a:solidFill>
                  <a:ea typeface="微软雅黑" panose="020B0503020204020204" pitchFamily="34" charset="-122"/>
                </a:rPr>
                <a:t>Brainstorm</a:t>
              </a:r>
              <a:endParaRPr lang="en-US" sz="1865" b="1" dirty="0">
                <a:solidFill>
                  <a:schemeClr val="tx1">
                    <a:lumMod val="25000"/>
                    <a:lumOff val="75000"/>
                  </a:schemeClr>
                </a:solidFill>
                <a:ea typeface="微软雅黑" panose="020B0503020204020204" pitchFamily="34" charset="-122"/>
              </a:endParaRPr>
            </a:p>
            <a:p>
              <a:pPr algn="ctr"/>
              <a:r>
                <a:rPr lang="en-US" sz="1865" b="1" dirty="0">
                  <a:solidFill>
                    <a:schemeClr val="tx1">
                      <a:lumMod val="25000"/>
                      <a:lumOff val="75000"/>
                    </a:schemeClr>
                  </a:solidFill>
                  <a:ea typeface="微软雅黑" panose="020B0503020204020204" pitchFamily="34" charset="-122"/>
                </a:rPr>
                <a:t> Ideas</a:t>
              </a:r>
              <a:endParaRPr lang="en-US" sz="1865" b="1" dirty="0">
                <a:solidFill>
                  <a:schemeClr val="tx1">
                    <a:lumMod val="25000"/>
                    <a:lumOff val="75000"/>
                  </a:schemeClr>
                </a:solidFill>
                <a:ea typeface="微软雅黑" panose="020B0503020204020204" pitchFamily="34" charset="-122"/>
              </a:endParaRPr>
            </a:p>
          </p:txBody>
        </p:sp>
      </p:grpSp>
      <p:grpSp>
        <p:nvGrpSpPr>
          <p:cNvPr id="76" name="Group 75"/>
          <p:cNvGrpSpPr/>
          <p:nvPr/>
        </p:nvGrpSpPr>
        <p:grpSpPr>
          <a:xfrm>
            <a:off x="4545009" y="2451913"/>
            <a:ext cx="657827" cy="638993"/>
            <a:chOff x="3580207" y="1753209"/>
            <a:chExt cx="493370" cy="479245"/>
          </a:xfrm>
        </p:grpSpPr>
        <p:sp>
          <p:nvSpPr>
            <p:cNvPr id="309" name="Oval 308"/>
            <p:cNvSpPr/>
            <p:nvPr/>
          </p:nvSpPr>
          <p:spPr>
            <a:xfrm>
              <a:off x="3580207" y="1753209"/>
              <a:ext cx="493370" cy="4792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2400" dirty="0">
                <a:solidFill>
                  <a:schemeClr val="bg1"/>
                </a:solidFill>
                <a:latin typeface="FontAwesome" pitchFamily="2" charset="0"/>
                <a:ea typeface="微软雅黑" panose="020B0503020204020204" pitchFamily="34" charset="-122"/>
              </a:endParaRPr>
            </a:p>
          </p:txBody>
        </p:sp>
        <p:sp>
          <p:nvSpPr>
            <p:cNvPr id="67" name="Freeform 64"/>
            <p:cNvSpPr>
              <a:spLocks noEditPoints="1"/>
            </p:cNvSpPr>
            <p:nvPr/>
          </p:nvSpPr>
          <p:spPr bwMode="auto">
            <a:xfrm>
              <a:off x="3694336" y="1882500"/>
              <a:ext cx="265113" cy="220663"/>
            </a:xfrm>
            <a:custGeom>
              <a:avLst/>
              <a:gdLst/>
              <a:ahLst/>
              <a:cxnLst>
                <a:cxn ang="0">
                  <a:pos x="77" y="51"/>
                </a:cxn>
                <a:cxn ang="0">
                  <a:pos x="75" y="55"/>
                </a:cxn>
                <a:cxn ang="0">
                  <a:pos x="59" y="63"/>
                </a:cxn>
                <a:cxn ang="0">
                  <a:pos x="57" y="64"/>
                </a:cxn>
                <a:cxn ang="0">
                  <a:pos x="55" y="63"/>
                </a:cxn>
                <a:cxn ang="0">
                  <a:pos x="39" y="55"/>
                </a:cxn>
                <a:cxn ang="0">
                  <a:pos x="39" y="55"/>
                </a:cxn>
                <a:cxn ang="0">
                  <a:pos x="38" y="55"/>
                </a:cxn>
                <a:cxn ang="0">
                  <a:pos x="22" y="63"/>
                </a:cxn>
                <a:cxn ang="0">
                  <a:pos x="20" y="64"/>
                </a:cxn>
                <a:cxn ang="0">
                  <a:pos x="18" y="63"/>
                </a:cxn>
                <a:cxn ang="0">
                  <a:pos x="2" y="55"/>
                </a:cxn>
                <a:cxn ang="0">
                  <a:pos x="0" y="51"/>
                </a:cxn>
                <a:cxn ang="0">
                  <a:pos x="0" y="37"/>
                </a:cxn>
                <a:cxn ang="0">
                  <a:pos x="3" y="32"/>
                </a:cxn>
                <a:cxn ang="0">
                  <a:pos x="18" y="26"/>
                </a:cxn>
                <a:cxn ang="0">
                  <a:pos x="18" y="11"/>
                </a:cxn>
                <a:cxn ang="0">
                  <a:pos x="21" y="7"/>
                </a:cxn>
                <a:cxn ang="0">
                  <a:pos x="37" y="0"/>
                </a:cxn>
                <a:cxn ang="0">
                  <a:pos x="39" y="0"/>
                </a:cxn>
                <a:cxn ang="0">
                  <a:pos x="40" y="0"/>
                </a:cxn>
                <a:cxn ang="0">
                  <a:pos x="56" y="7"/>
                </a:cxn>
                <a:cxn ang="0">
                  <a:pos x="59" y="11"/>
                </a:cxn>
                <a:cxn ang="0">
                  <a:pos x="59" y="26"/>
                </a:cxn>
                <a:cxn ang="0">
                  <a:pos x="75" y="32"/>
                </a:cxn>
                <a:cxn ang="0">
                  <a:pos x="77" y="37"/>
                </a:cxn>
                <a:cxn ang="0">
                  <a:pos x="77" y="51"/>
                </a:cxn>
                <a:cxn ang="0">
                  <a:pos x="35" y="36"/>
                </a:cxn>
                <a:cxn ang="0">
                  <a:pos x="20" y="30"/>
                </a:cxn>
                <a:cxn ang="0">
                  <a:pos x="6" y="36"/>
                </a:cxn>
                <a:cxn ang="0">
                  <a:pos x="20" y="42"/>
                </a:cxn>
                <a:cxn ang="0">
                  <a:pos x="35" y="36"/>
                </a:cxn>
                <a:cxn ang="0">
                  <a:pos x="36" y="51"/>
                </a:cxn>
                <a:cxn ang="0">
                  <a:pos x="36" y="40"/>
                </a:cxn>
                <a:cxn ang="0">
                  <a:pos x="23" y="46"/>
                </a:cxn>
                <a:cxn ang="0">
                  <a:pos x="23" y="58"/>
                </a:cxn>
                <a:cxn ang="0">
                  <a:pos x="36" y="51"/>
                </a:cxn>
                <a:cxn ang="0">
                  <a:pos x="54" y="11"/>
                </a:cxn>
                <a:cxn ang="0">
                  <a:pos x="39" y="5"/>
                </a:cxn>
                <a:cxn ang="0">
                  <a:pos x="23" y="11"/>
                </a:cxn>
                <a:cxn ang="0">
                  <a:pos x="39" y="18"/>
                </a:cxn>
                <a:cxn ang="0">
                  <a:pos x="54" y="11"/>
                </a:cxn>
                <a:cxn ang="0">
                  <a:pos x="55" y="26"/>
                </a:cxn>
                <a:cxn ang="0">
                  <a:pos x="55" y="16"/>
                </a:cxn>
                <a:cxn ang="0">
                  <a:pos x="41" y="22"/>
                </a:cxn>
                <a:cxn ang="0">
                  <a:pos x="41" y="32"/>
                </a:cxn>
                <a:cxn ang="0">
                  <a:pos x="55" y="26"/>
                </a:cxn>
                <a:cxn ang="0">
                  <a:pos x="71" y="36"/>
                </a:cxn>
                <a:cxn ang="0">
                  <a:pos x="57" y="30"/>
                </a:cxn>
                <a:cxn ang="0">
                  <a:pos x="42" y="36"/>
                </a:cxn>
                <a:cxn ang="0">
                  <a:pos x="57" y="42"/>
                </a:cxn>
                <a:cxn ang="0">
                  <a:pos x="71" y="36"/>
                </a:cxn>
                <a:cxn ang="0">
                  <a:pos x="73" y="51"/>
                </a:cxn>
                <a:cxn ang="0">
                  <a:pos x="73" y="40"/>
                </a:cxn>
                <a:cxn ang="0">
                  <a:pos x="59" y="46"/>
                </a:cxn>
                <a:cxn ang="0">
                  <a:pos x="59" y="58"/>
                </a:cxn>
                <a:cxn ang="0">
                  <a:pos x="73" y="51"/>
                </a:cxn>
              </a:cxnLst>
              <a:rect l="0" t="0" r="r" b="b"/>
              <a:pathLst>
                <a:path w="77" h="64">
                  <a:moveTo>
                    <a:pt x="77" y="51"/>
                  </a:moveTo>
                  <a:cubicBezTo>
                    <a:pt x="77" y="53"/>
                    <a:pt x="76" y="55"/>
                    <a:pt x="75" y="55"/>
                  </a:cubicBezTo>
                  <a:cubicBezTo>
                    <a:pt x="59" y="63"/>
                    <a:pt x="59" y="63"/>
                    <a:pt x="59" y="63"/>
                  </a:cubicBezTo>
                  <a:cubicBezTo>
                    <a:pt x="58" y="64"/>
                    <a:pt x="58" y="64"/>
                    <a:pt x="57" y="64"/>
                  </a:cubicBezTo>
                  <a:cubicBezTo>
                    <a:pt x="56" y="64"/>
                    <a:pt x="55" y="64"/>
                    <a:pt x="55" y="63"/>
                  </a:cubicBezTo>
                  <a:cubicBezTo>
                    <a:pt x="39" y="55"/>
                    <a:pt x="39" y="55"/>
                    <a:pt x="39" y="55"/>
                  </a:cubicBezTo>
                  <a:cubicBezTo>
                    <a:pt x="39" y="55"/>
                    <a:pt x="39" y="55"/>
                    <a:pt x="39" y="55"/>
                  </a:cubicBezTo>
                  <a:cubicBezTo>
                    <a:pt x="39" y="55"/>
                    <a:pt x="38" y="55"/>
                    <a:pt x="38" y="55"/>
                  </a:cubicBezTo>
                  <a:cubicBezTo>
                    <a:pt x="22" y="63"/>
                    <a:pt x="22" y="63"/>
                    <a:pt x="22" y="63"/>
                  </a:cubicBezTo>
                  <a:cubicBezTo>
                    <a:pt x="22" y="64"/>
                    <a:pt x="21" y="64"/>
                    <a:pt x="20" y="64"/>
                  </a:cubicBezTo>
                  <a:cubicBezTo>
                    <a:pt x="20" y="64"/>
                    <a:pt x="19" y="64"/>
                    <a:pt x="18" y="63"/>
                  </a:cubicBezTo>
                  <a:cubicBezTo>
                    <a:pt x="2" y="55"/>
                    <a:pt x="2" y="55"/>
                    <a:pt x="2" y="55"/>
                  </a:cubicBezTo>
                  <a:cubicBezTo>
                    <a:pt x="1" y="55"/>
                    <a:pt x="0" y="53"/>
                    <a:pt x="0" y="51"/>
                  </a:cubicBezTo>
                  <a:cubicBezTo>
                    <a:pt x="0" y="37"/>
                    <a:pt x="0" y="37"/>
                    <a:pt x="0" y="37"/>
                  </a:cubicBezTo>
                  <a:cubicBezTo>
                    <a:pt x="0" y="35"/>
                    <a:pt x="1" y="33"/>
                    <a:pt x="3" y="32"/>
                  </a:cubicBezTo>
                  <a:cubicBezTo>
                    <a:pt x="18" y="26"/>
                    <a:pt x="18" y="26"/>
                    <a:pt x="18" y="26"/>
                  </a:cubicBezTo>
                  <a:cubicBezTo>
                    <a:pt x="18" y="11"/>
                    <a:pt x="18" y="11"/>
                    <a:pt x="18" y="11"/>
                  </a:cubicBezTo>
                  <a:cubicBezTo>
                    <a:pt x="18" y="10"/>
                    <a:pt x="19" y="8"/>
                    <a:pt x="21" y="7"/>
                  </a:cubicBezTo>
                  <a:cubicBezTo>
                    <a:pt x="37" y="0"/>
                    <a:pt x="37" y="0"/>
                    <a:pt x="37" y="0"/>
                  </a:cubicBezTo>
                  <a:cubicBezTo>
                    <a:pt x="37" y="0"/>
                    <a:pt x="38" y="0"/>
                    <a:pt x="39" y="0"/>
                  </a:cubicBezTo>
                  <a:cubicBezTo>
                    <a:pt x="39" y="0"/>
                    <a:pt x="40" y="0"/>
                    <a:pt x="40" y="0"/>
                  </a:cubicBezTo>
                  <a:cubicBezTo>
                    <a:pt x="56" y="7"/>
                    <a:pt x="56" y="7"/>
                    <a:pt x="56" y="7"/>
                  </a:cubicBezTo>
                  <a:cubicBezTo>
                    <a:pt x="58" y="8"/>
                    <a:pt x="59" y="10"/>
                    <a:pt x="59" y="11"/>
                  </a:cubicBezTo>
                  <a:cubicBezTo>
                    <a:pt x="59" y="26"/>
                    <a:pt x="59" y="26"/>
                    <a:pt x="59" y="26"/>
                  </a:cubicBezTo>
                  <a:cubicBezTo>
                    <a:pt x="75" y="32"/>
                    <a:pt x="75" y="32"/>
                    <a:pt x="75" y="32"/>
                  </a:cubicBezTo>
                  <a:cubicBezTo>
                    <a:pt x="76" y="33"/>
                    <a:pt x="77" y="35"/>
                    <a:pt x="77" y="37"/>
                  </a:cubicBezTo>
                  <a:lnTo>
                    <a:pt x="77" y="51"/>
                  </a:lnTo>
                  <a:close/>
                  <a:moveTo>
                    <a:pt x="35" y="36"/>
                  </a:moveTo>
                  <a:cubicBezTo>
                    <a:pt x="20" y="30"/>
                    <a:pt x="20" y="30"/>
                    <a:pt x="20" y="30"/>
                  </a:cubicBezTo>
                  <a:cubicBezTo>
                    <a:pt x="6" y="36"/>
                    <a:pt x="6" y="36"/>
                    <a:pt x="6" y="36"/>
                  </a:cubicBezTo>
                  <a:cubicBezTo>
                    <a:pt x="20" y="42"/>
                    <a:pt x="20" y="42"/>
                    <a:pt x="20" y="42"/>
                  </a:cubicBezTo>
                  <a:lnTo>
                    <a:pt x="35" y="36"/>
                  </a:lnTo>
                  <a:close/>
                  <a:moveTo>
                    <a:pt x="36" y="51"/>
                  </a:moveTo>
                  <a:cubicBezTo>
                    <a:pt x="36" y="40"/>
                    <a:pt x="36" y="40"/>
                    <a:pt x="36" y="40"/>
                  </a:cubicBezTo>
                  <a:cubicBezTo>
                    <a:pt x="23" y="46"/>
                    <a:pt x="23" y="46"/>
                    <a:pt x="23" y="46"/>
                  </a:cubicBezTo>
                  <a:cubicBezTo>
                    <a:pt x="23" y="58"/>
                    <a:pt x="23" y="58"/>
                    <a:pt x="23" y="58"/>
                  </a:cubicBezTo>
                  <a:lnTo>
                    <a:pt x="36" y="51"/>
                  </a:lnTo>
                  <a:close/>
                  <a:moveTo>
                    <a:pt x="54" y="11"/>
                  </a:moveTo>
                  <a:cubicBezTo>
                    <a:pt x="39" y="5"/>
                    <a:pt x="39" y="5"/>
                    <a:pt x="39" y="5"/>
                  </a:cubicBezTo>
                  <a:cubicBezTo>
                    <a:pt x="23" y="11"/>
                    <a:pt x="23" y="11"/>
                    <a:pt x="23" y="11"/>
                  </a:cubicBezTo>
                  <a:cubicBezTo>
                    <a:pt x="39" y="18"/>
                    <a:pt x="39" y="18"/>
                    <a:pt x="39" y="18"/>
                  </a:cubicBezTo>
                  <a:lnTo>
                    <a:pt x="54" y="11"/>
                  </a:lnTo>
                  <a:close/>
                  <a:moveTo>
                    <a:pt x="55" y="26"/>
                  </a:moveTo>
                  <a:cubicBezTo>
                    <a:pt x="55" y="16"/>
                    <a:pt x="55" y="16"/>
                    <a:pt x="55" y="16"/>
                  </a:cubicBezTo>
                  <a:cubicBezTo>
                    <a:pt x="41" y="22"/>
                    <a:pt x="41" y="22"/>
                    <a:pt x="41" y="22"/>
                  </a:cubicBezTo>
                  <a:cubicBezTo>
                    <a:pt x="41" y="32"/>
                    <a:pt x="41" y="32"/>
                    <a:pt x="41" y="32"/>
                  </a:cubicBezTo>
                  <a:lnTo>
                    <a:pt x="55" y="26"/>
                  </a:lnTo>
                  <a:close/>
                  <a:moveTo>
                    <a:pt x="71" y="36"/>
                  </a:moveTo>
                  <a:cubicBezTo>
                    <a:pt x="57" y="30"/>
                    <a:pt x="57" y="30"/>
                    <a:pt x="57" y="30"/>
                  </a:cubicBezTo>
                  <a:cubicBezTo>
                    <a:pt x="42" y="36"/>
                    <a:pt x="42" y="36"/>
                    <a:pt x="42" y="36"/>
                  </a:cubicBezTo>
                  <a:cubicBezTo>
                    <a:pt x="57" y="42"/>
                    <a:pt x="57" y="42"/>
                    <a:pt x="57" y="42"/>
                  </a:cubicBezTo>
                  <a:lnTo>
                    <a:pt x="71" y="36"/>
                  </a:lnTo>
                  <a:close/>
                  <a:moveTo>
                    <a:pt x="73" y="51"/>
                  </a:moveTo>
                  <a:cubicBezTo>
                    <a:pt x="73" y="40"/>
                    <a:pt x="73" y="40"/>
                    <a:pt x="73" y="40"/>
                  </a:cubicBezTo>
                  <a:cubicBezTo>
                    <a:pt x="59" y="46"/>
                    <a:pt x="59" y="46"/>
                    <a:pt x="59" y="46"/>
                  </a:cubicBezTo>
                  <a:cubicBezTo>
                    <a:pt x="59" y="58"/>
                    <a:pt x="59" y="58"/>
                    <a:pt x="59" y="58"/>
                  </a:cubicBezTo>
                  <a:lnTo>
                    <a:pt x="73" y="51"/>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80" name="Group 79"/>
          <p:cNvGrpSpPr/>
          <p:nvPr/>
        </p:nvGrpSpPr>
        <p:grpSpPr>
          <a:xfrm>
            <a:off x="4456265" y="4546516"/>
            <a:ext cx="657827" cy="638993"/>
            <a:chOff x="3099311" y="3009836"/>
            <a:chExt cx="493370" cy="479245"/>
          </a:xfrm>
        </p:grpSpPr>
        <p:sp>
          <p:nvSpPr>
            <p:cNvPr id="292" name="Oval 291"/>
            <p:cNvSpPr/>
            <p:nvPr/>
          </p:nvSpPr>
          <p:spPr>
            <a:xfrm>
              <a:off x="3099311" y="3009836"/>
              <a:ext cx="493370" cy="4792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ontAwesome" pitchFamily="2" charset="0"/>
                <a:ea typeface="微软雅黑" panose="020B0503020204020204" pitchFamily="34" charset="-122"/>
              </a:endParaRPr>
            </a:p>
          </p:txBody>
        </p:sp>
        <p:sp>
          <p:nvSpPr>
            <p:cNvPr id="79" name="Freeform 171"/>
            <p:cNvSpPr/>
            <p:nvPr/>
          </p:nvSpPr>
          <p:spPr bwMode="auto">
            <a:xfrm>
              <a:off x="3236459" y="3170083"/>
              <a:ext cx="219075" cy="158750"/>
            </a:xfrm>
            <a:custGeom>
              <a:avLst/>
              <a:gdLst/>
              <a:ahLst/>
              <a:cxnLst>
                <a:cxn ang="0">
                  <a:pos x="64" y="42"/>
                </a:cxn>
                <a:cxn ang="0">
                  <a:pos x="62" y="44"/>
                </a:cxn>
                <a:cxn ang="0">
                  <a:pos x="61" y="45"/>
                </a:cxn>
                <a:cxn ang="0">
                  <a:pos x="60" y="44"/>
                </a:cxn>
                <a:cxn ang="0">
                  <a:pos x="45" y="30"/>
                </a:cxn>
                <a:cxn ang="0">
                  <a:pos x="45" y="36"/>
                </a:cxn>
                <a:cxn ang="0">
                  <a:pos x="35" y="46"/>
                </a:cxn>
                <a:cxn ang="0">
                  <a:pos x="10" y="46"/>
                </a:cxn>
                <a:cxn ang="0">
                  <a:pos x="0" y="36"/>
                </a:cxn>
                <a:cxn ang="0">
                  <a:pos x="0" y="10"/>
                </a:cxn>
                <a:cxn ang="0">
                  <a:pos x="10" y="0"/>
                </a:cxn>
                <a:cxn ang="0">
                  <a:pos x="35" y="0"/>
                </a:cxn>
                <a:cxn ang="0">
                  <a:pos x="45" y="10"/>
                </a:cxn>
                <a:cxn ang="0">
                  <a:pos x="45" y="16"/>
                </a:cxn>
                <a:cxn ang="0">
                  <a:pos x="60" y="2"/>
                </a:cxn>
                <a:cxn ang="0">
                  <a:pos x="61" y="1"/>
                </a:cxn>
                <a:cxn ang="0">
                  <a:pos x="62" y="1"/>
                </a:cxn>
                <a:cxn ang="0">
                  <a:pos x="64" y="4"/>
                </a:cxn>
                <a:cxn ang="0">
                  <a:pos x="64" y="42"/>
                </a:cxn>
              </a:cxnLst>
              <a:rect l="0" t="0" r="r" b="b"/>
              <a:pathLst>
                <a:path w="64" h="46">
                  <a:moveTo>
                    <a:pt x="64" y="42"/>
                  </a:moveTo>
                  <a:cubicBezTo>
                    <a:pt x="64" y="43"/>
                    <a:pt x="63" y="44"/>
                    <a:pt x="62" y="44"/>
                  </a:cubicBezTo>
                  <a:cubicBezTo>
                    <a:pt x="62" y="45"/>
                    <a:pt x="62" y="45"/>
                    <a:pt x="61" y="45"/>
                  </a:cubicBezTo>
                  <a:cubicBezTo>
                    <a:pt x="61" y="45"/>
                    <a:pt x="60" y="44"/>
                    <a:pt x="60" y="44"/>
                  </a:cubicBezTo>
                  <a:cubicBezTo>
                    <a:pt x="45" y="30"/>
                    <a:pt x="45" y="30"/>
                    <a:pt x="45" y="30"/>
                  </a:cubicBezTo>
                  <a:cubicBezTo>
                    <a:pt x="45" y="36"/>
                    <a:pt x="45" y="36"/>
                    <a:pt x="45" y="36"/>
                  </a:cubicBezTo>
                  <a:cubicBezTo>
                    <a:pt x="45" y="41"/>
                    <a:pt x="41" y="46"/>
                    <a:pt x="35" y="46"/>
                  </a:cubicBezTo>
                  <a:cubicBezTo>
                    <a:pt x="10" y="46"/>
                    <a:pt x="10" y="46"/>
                    <a:pt x="10" y="46"/>
                  </a:cubicBezTo>
                  <a:cubicBezTo>
                    <a:pt x="4" y="46"/>
                    <a:pt x="0" y="41"/>
                    <a:pt x="0" y="36"/>
                  </a:cubicBezTo>
                  <a:cubicBezTo>
                    <a:pt x="0" y="10"/>
                    <a:pt x="0" y="10"/>
                    <a:pt x="0" y="10"/>
                  </a:cubicBezTo>
                  <a:cubicBezTo>
                    <a:pt x="0" y="5"/>
                    <a:pt x="4" y="0"/>
                    <a:pt x="10" y="0"/>
                  </a:cubicBezTo>
                  <a:cubicBezTo>
                    <a:pt x="35" y="0"/>
                    <a:pt x="35" y="0"/>
                    <a:pt x="35" y="0"/>
                  </a:cubicBezTo>
                  <a:cubicBezTo>
                    <a:pt x="41" y="0"/>
                    <a:pt x="45" y="5"/>
                    <a:pt x="45" y="10"/>
                  </a:cubicBezTo>
                  <a:cubicBezTo>
                    <a:pt x="45" y="16"/>
                    <a:pt x="45" y="16"/>
                    <a:pt x="45" y="16"/>
                  </a:cubicBezTo>
                  <a:cubicBezTo>
                    <a:pt x="60" y="2"/>
                    <a:pt x="60" y="2"/>
                    <a:pt x="60" y="2"/>
                  </a:cubicBezTo>
                  <a:cubicBezTo>
                    <a:pt x="60" y="1"/>
                    <a:pt x="61" y="1"/>
                    <a:pt x="61" y="1"/>
                  </a:cubicBezTo>
                  <a:cubicBezTo>
                    <a:pt x="62" y="1"/>
                    <a:pt x="62" y="1"/>
                    <a:pt x="62" y="1"/>
                  </a:cubicBezTo>
                  <a:cubicBezTo>
                    <a:pt x="63" y="2"/>
                    <a:pt x="64" y="3"/>
                    <a:pt x="64" y="4"/>
                  </a:cubicBezTo>
                  <a:lnTo>
                    <a:pt x="64" y="42"/>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82" name="Group 81"/>
          <p:cNvGrpSpPr/>
          <p:nvPr/>
        </p:nvGrpSpPr>
        <p:grpSpPr>
          <a:xfrm>
            <a:off x="4073248" y="3549360"/>
            <a:ext cx="657827" cy="638993"/>
            <a:chOff x="3140661" y="2319119"/>
            <a:chExt cx="493370" cy="479245"/>
          </a:xfrm>
        </p:grpSpPr>
        <p:sp>
          <p:nvSpPr>
            <p:cNvPr id="288" name="Oval 287"/>
            <p:cNvSpPr/>
            <p:nvPr/>
          </p:nvSpPr>
          <p:spPr>
            <a:xfrm>
              <a:off x="3140661" y="2319119"/>
              <a:ext cx="493370" cy="4792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ontAwesome" pitchFamily="2" charset="0"/>
                <a:ea typeface="微软雅黑" panose="020B0503020204020204" pitchFamily="34" charset="-122"/>
              </a:endParaRPr>
            </a:p>
          </p:txBody>
        </p:sp>
        <p:sp>
          <p:nvSpPr>
            <p:cNvPr id="81" name="Freeform 115"/>
            <p:cNvSpPr>
              <a:spLocks noEditPoints="1"/>
            </p:cNvSpPr>
            <p:nvPr/>
          </p:nvSpPr>
          <p:spPr bwMode="auto">
            <a:xfrm>
              <a:off x="3277809" y="2448410"/>
              <a:ext cx="219075" cy="220663"/>
            </a:xfrm>
            <a:custGeom>
              <a:avLst/>
              <a:gdLst/>
              <a:ahLst/>
              <a:cxnLst>
                <a:cxn ang="0">
                  <a:pos x="64" y="32"/>
                </a:cxn>
                <a:cxn ang="0">
                  <a:pos x="32" y="64"/>
                </a:cxn>
                <a:cxn ang="0">
                  <a:pos x="0" y="32"/>
                </a:cxn>
                <a:cxn ang="0">
                  <a:pos x="32" y="0"/>
                </a:cxn>
                <a:cxn ang="0">
                  <a:pos x="64" y="32"/>
                </a:cxn>
                <a:cxn ang="0">
                  <a:pos x="14" y="38"/>
                </a:cxn>
                <a:cxn ang="0">
                  <a:pos x="13" y="32"/>
                </a:cxn>
                <a:cxn ang="0">
                  <a:pos x="14" y="26"/>
                </a:cxn>
                <a:cxn ang="0">
                  <a:pos x="8" y="19"/>
                </a:cxn>
                <a:cxn ang="0">
                  <a:pos x="4" y="32"/>
                </a:cxn>
                <a:cxn ang="0">
                  <a:pos x="8" y="45"/>
                </a:cxn>
                <a:cxn ang="0">
                  <a:pos x="14" y="38"/>
                </a:cxn>
                <a:cxn ang="0">
                  <a:pos x="45" y="32"/>
                </a:cxn>
                <a:cxn ang="0">
                  <a:pos x="32" y="18"/>
                </a:cxn>
                <a:cxn ang="0">
                  <a:pos x="18" y="32"/>
                </a:cxn>
                <a:cxn ang="0">
                  <a:pos x="32" y="46"/>
                </a:cxn>
                <a:cxn ang="0">
                  <a:pos x="45" y="32"/>
                </a:cxn>
                <a:cxn ang="0">
                  <a:pos x="19" y="8"/>
                </a:cxn>
                <a:cxn ang="0">
                  <a:pos x="26" y="15"/>
                </a:cxn>
                <a:cxn ang="0">
                  <a:pos x="32" y="14"/>
                </a:cxn>
                <a:cxn ang="0">
                  <a:pos x="38" y="15"/>
                </a:cxn>
                <a:cxn ang="0">
                  <a:pos x="45" y="8"/>
                </a:cxn>
                <a:cxn ang="0">
                  <a:pos x="32" y="5"/>
                </a:cxn>
                <a:cxn ang="0">
                  <a:pos x="19" y="8"/>
                </a:cxn>
                <a:cxn ang="0">
                  <a:pos x="45" y="56"/>
                </a:cxn>
                <a:cxn ang="0">
                  <a:pos x="38" y="49"/>
                </a:cxn>
                <a:cxn ang="0">
                  <a:pos x="32" y="50"/>
                </a:cxn>
                <a:cxn ang="0">
                  <a:pos x="26" y="49"/>
                </a:cxn>
                <a:cxn ang="0">
                  <a:pos x="19" y="56"/>
                </a:cxn>
                <a:cxn ang="0">
                  <a:pos x="32" y="60"/>
                </a:cxn>
                <a:cxn ang="0">
                  <a:pos x="45" y="56"/>
                </a:cxn>
                <a:cxn ang="0">
                  <a:pos x="56" y="45"/>
                </a:cxn>
                <a:cxn ang="0">
                  <a:pos x="59" y="32"/>
                </a:cxn>
                <a:cxn ang="0">
                  <a:pos x="56" y="19"/>
                </a:cxn>
                <a:cxn ang="0">
                  <a:pos x="49" y="26"/>
                </a:cxn>
                <a:cxn ang="0">
                  <a:pos x="50" y="32"/>
                </a:cxn>
                <a:cxn ang="0">
                  <a:pos x="49" y="38"/>
                </a:cxn>
                <a:cxn ang="0">
                  <a:pos x="56" y="45"/>
                </a:cxn>
              </a:cxnLst>
              <a:rect l="0" t="0" r="r" b="b"/>
              <a:pathLst>
                <a:path w="64" h="64">
                  <a:moveTo>
                    <a:pt x="64" y="32"/>
                  </a:moveTo>
                  <a:cubicBezTo>
                    <a:pt x="64" y="50"/>
                    <a:pt x="49" y="64"/>
                    <a:pt x="32" y="64"/>
                  </a:cubicBezTo>
                  <a:cubicBezTo>
                    <a:pt x="14" y="64"/>
                    <a:pt x="0" y="50"/>
                    <a:pt x="0" y="32"/>
                  </a:cubicBezTo>
                  <a:cubicBezTo>
                    <a:pt x="0" y="14"/>
                    <a:pt x="14" y="0"/>
                    <a:pt x="32" y="0"/>
                  </a:cubicBezTo>
                  <a:cubicBezTo>
                    <a:pt x="49" y="0"/>
                    <a:pt x="64" y="14"/>
                    <a:pt x="64" y="32"/>
                  </a:cubicBezTo>
                  <a:close/>
                  <a:moveTo>
                    <a:pt x="14" y="38"/>
                  </a:moveTo>
                  <a:cubicBezTo>
                    <a:pt x="14" y="36"/>
                    <a:pt x="13" y="34"/>
                    <a:pt x="13" y="32"/>
                  </a:cubicBezTo>
                  <a:cubicBezTo>
                    <a:pt x="13" y="30"/>
                    <a:pt x="14" y="28"/>
                    <a:pt x="14" y="26"/>
                  </a:cubicBezTo>
                  <a:cubicBezTo>
                    <a:pt x="8" y="19"/>
                    <a:pt x="8" y="19"/>
                    <a:pt x="8" y="19"/>
                  </a:cubicBezTo>
                  <a:cubicBezTo>
                    <a:pt x="6" y="23"/>
                    <a:pt x="4" y="28"/>
                    <a:pt x="4" y="32"/>
                  </a:cubicBezTo>
                  <a:cubicBezTo>
                    <a:pt x="4" y="37"/>
                    <a:pt x="6" y="41"/>
                    <a:pt x="8" y="45"/>
                  </a:cubicBezTo>
                  <a:lnTo>
                    <a:pt x="14" y="38"/>
                  </a:lnTo>
                  <a:close/>
                  <a:moveTo>
                    <a:pt x="45" y="32"/>
                  </a:moveTo>
                  <a:cubicBezTo>
                    <a:pt x="45" y="25"/>
                    <a:pt x="39" y="18"/>
                    <a:pt x="32" y="18"/>
                  </a:cubicBezTo>
                  <a:cubicBezTo>
                    <a:pt x="24" y="18"/>
                    <a:pt x="18" y="25"/>
                    <a:pt x="18" y="32"/>
                  </a:cubicBezTo>
                  <a:cubicBezTo>
                    <a:pt x="18" y="40"/>
                    <a:pt x="24" y="46"/>
                    <a:pt x="32" y="46"/>
                  </a:cubicBezTo>
                  <a:cubicBezTo>
                    <a:pt x="39" y="46"/>
                    <a:pt x="45" y="40"/>
                    <a:pt x="45" y="32"/>
                  </a:cubicBezTo>
                  <a:close/>
                  <a:moveTo>
                    <a:pt x="19" y="8"/>
                  </a:moveTo>
                  <a:cubicBezTo>
                    <a:pt x="26" y="15"/>
                    <a:pt x="26" y="15"/>
                    <a:pt x="26" y="15"/>
                  </a:cubicBezTo>
                  <a:cubicBezTo>
                    <a:pt x="28" y="14"/>
                    <a:pt x="30" y="14"/>
                    <a:pt x="32" y="14"/>
                  </a:cubicBezTo>
                  <a:cubicBezTo>
                    <a:pt x="34" y="14"/>
                    <a:pt x="36" y="14"/>
                    <a:pt x="38" y="15"/>
                  </a:cubicBezTo>
                  <a:cubicBezTo>
                    <a:pt x="45" y="8"/>
                    <a:pt x="45" y="8"/>
                    <a:pt x="45" y="8"/>
                  </a:cubicBezTo>
                  <a:cubicBezTo>
                    <a:pt x="41" y="6"/>
                    <a:pt x="36" y="5"/>
                    <a:pt x="32" y="5"/>
                  </a:cubicBezTo>
                  <a:cubicBezTo>
                    <a:pt x="27" y="5"/>
                    <a:pt x="23" y="6"/>
                    <a:pt x="19" y="8"/>
                  </a:cubicBezTo>
                  <a:close/>
                  <a:moveTo>
                    <a:pt x="45" y="56"/>
                  </a:moveTo>
                  <a:cubicBezTo>
                    <a:pt x="38" y="49"/>
                    <a:pt x="38" y="49"/>
                    <a:pt x="38" y="49"/>
                  </a:cubicBezTo>
                  <a:cubicBezTo>
                    <a:pt x="36" y="50"/>
                    <a:pt x="34" y="50"/>
                    <a:pt x="32" y="50"/>
                  </a:cubicBezTo>
                  <a:cubicBezTo>
                    <a:pt x="30" y="50"/>
                    <a:pt x="28" y="50"/>
                    <a:pt x="26" y="49"/>
                  </a:cubicBezTo>
                  <a:cubicBezTo>
                    <a:pt x="19" y="56"/>
                    <a:pt x="19" y="56"/>
                    <a:pt x="19" y="56"/>
                  </a:cubicBezTo>
                  <a:cubicBezTo>
                    <a:pt x="23" y="58"/>
                    <a:pt x="27" y="60"/>
                    <a:pt x="32" y="60"/>
                  </a:cubicBezTo>
                  <a:cubicBezTo>
                    <a:pt x="36" y="60"/>
                    <a:pt x="41" y="58"/>
                    <a:pt x="45" y="56"/>
                  </a:cubicBezTo>
                  <a:close/>
                  <a:moveTo>
                    <a:pt x="56" y="45"/>
                  </a:moveTo>
                  <a:cubicBezTo>
                    <a:pt x="58" y="41"/>
                    <a:pt x="59" y="37"/>
                    <a:pt x="59" y="32"/>
                  </a:cubicBezTo>
                  <a:cubicBezTo>
                    <a:pt x="59" y="28"/>
                    <a:pt x="58" y="23"/>
                    <a:pt x="56" y="19"/>
                  </a:cubicBezTo>
                  <a:cubicBezTo>
                    <a:pt x="49" y="26"/>
                    <a:pt x="49" y="26"/>
                    <a:pt x="49" y="26"/>
                  </a:cubicBezTo>
                  <a:cubicBezTo>
                    <a:pt x="50" y="28"/>
                    <a:pt x="50" y="30"/>
                    <a:pt x="50" y="32"/>
                  </a:cubicBezTo>
                  <a:cubicBezTo>
                    <a:pt x="50" y="34"/>
                    <a:pt x="50" y="36"/>
                    <a:pt x="49" y="38"/>
                  </a:cubicBezTo>
                  <a:lnTo>
                    <a:pt x="56" y="45"/>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84" name="Group 83"/>
          <p:cNvGrpSpPr/>
          <p:nvPr/>
        </p:nvGrpSpPr>
        <p:grpSpPr>
          <a:xfrm>
            <a:off x="5767087" y="2069120"/>
            <a:ext cx="657827" cy="638993"/>
            <a:chOff x="4325315" y="1551839"/>
            <a:chExt cx="493370" cy="479245"/>
          </a:xfrm>
        </p:grpSpPr>
        <p:sp>
          <p:nvSpPr>
            <p:cNvPr id="310" name="Oval 309"/>
            <p:cNvSpPr/>
            <p:nvPr/>
          </p:nvSpPr>
          <p:spPr>
            <a:xfrm>
              <a:off x="4325315" y="1551839"/>
              <a:ext cx="493370" cy="4792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ontAwesome" pitchFamily="2" charset="0"/>
                <a:ea typeface="微软雅黑" panose="020B0503020204020204" pitchFamily="34" charset="-122"/>
              </a:endParaRPr>
            </a:p>
          </p:txBody>
        </p:sp>
        <p:sp>
          <p:nvSpPr>
            <p:cNvPr id="83" name="Freeform 24"/>
            <p:cNvSpPr>
              <a:spLocks noEditPoints="1"/>
            </p:cNvSpPr>
            <p:nvPr/>
          </p:nvSpPr>
          <p:spPr bwMode="auto">
            <a:xfrm>
              <a:off x="4470400" y="1681130"/>
              <a:ext cx="203200" cy="220663"/>
            </a:xfrm>
            <a:custGeom>
              <a:avLst/>
              <a:gdLst/>
              <a:ahLst/>
              <a:cxnLst>
                <a:cxn ang="0">
                  <a:pos x="55" y="55"/>
                </a:cxn>
                <a:cxn ang="0">
                  <a:pos x="39" y="55"/>
                </a:cxn>
                <a:cxn ang="0">
                  <a:pos x="30" y="64"/>
                </a:cxn>
                <a:cxn ang="0">
                  <a:pos x="21" y="55"/>
                </a:cxn>
                <a:cxn ang="0">
                  <a:pos x="5" y="55"/>
                </a:cxn>
                <a:cxn ang="0">
                  <a:pos x="0" y="50"/>
                </a:cxn>
                <a:cxn ang="0">
                  <a:pos x="11" y="20"/>
                </a:cxn>
                <a:cxn ang="0">
                  <a:pos x="27" y="5"/>
                </a:cxn>
                <a:cxn ang="0">
                  <a:pos x="26" y="3"/>
                </a:cxn>
                <a:cxn ang="0">
                  <a:pos x="30" y="0"/>
                </a:cxn>
                <a:cxn ang="0">
                  <a:pos x="33" y="3"/>
                </a:cxn>
                <a:cxn ang="0">
                  <a:pos x="33" y="5"/>
                </a:cxn>
                <a:cxn ang="0">
                  <a:pos x="48" y="20"/>
                </a:cxn>
                <a:cxn ang="0">
                  <a:pos x="59" y="50"/>
                </a:cxn>
                <a:cxn ang="0">
                  <a:pos x="55" y="55"/>
                </a:cxn>
                <a:cxn ang="0">
                  <a:pos x="30" y="60"/>
                </a:cxn>
                <a:cxn ang="0">
                  <a:pos x="25" y="55"/>
                </a:cxn>
                <a:cxn ang="0">
                  <a:pos x="24" y="54"/>
                </a:cxn>
                <a:cxn ang="0">
                  <a:pos x="23" y="55"/>
                </a:cxn>
                <a:cxn ang="0">
                  <a:pos x="30" y="61"/>
                </a:cxn>
                <a:cxn ang="0">
                  <a:pos x="30" y="60"/>
                </a:cxn>
                <a:cxn ang="0">
                  <a:pos x="30" y="60"/>
                </a:cxn>
              </a:cxnLst>
              <a:rect l="0" t="0" r="r" b="b"/>
              <a:pathLst>
                <a:path w="59" h="64">
                  <a:moveTo>
                    <a:pt x="55" y="55"/>
                  </a:moveTo>
                  <a:cubicBezTo>
                    <a:pt x="39" y="55"/>
                    <a:pt x="39" y="55"/>
                    <a:pt x="39" y="55"/>
                  </a:cubicBezTo>
                  <a:cubicBezTo>
                    <a:pt x="39" y="60"/>
                    <a:pt x="35" y="64"/>
                    <a:pt x="30" y="64"/>
                  </a:cubicBezTo>
                  <a:cubicBezTo>
                    <a:pt x="25" y="64"/>
                    <a:pt x="21" y="60"/>
                    <a:pt x="21" y="55"/>
                  </a:cubicBezTo>
                  <a:cubicBezTo>
                    <a:pt x="5" y="55"/>
                    <a:pt x="5" y="55"/>
                    <a:pt x="5" y="55"/>
                  </a:cubicBezTo>
                  <a:cubicBezTo>
                    <a:pt x="2" y="55"/>
                    <a:pt x="0" y="53"/>
                    <a:pt x="0" y="50"/>
                  </a:cubicBezTo>
                  <a:cubicBezTo>
                    <a:pt x="5" y="46"/>
                    <a:pt x="11" y="38"/>
                    <a:pt x="11" y="20"/>
                  </a:cubicBezTo>
                  <a:cubicBezTo>
                    <a:pt x="11" y="13"/>
                    <a:pt x="17" y="6"/>
                    <a:pt x="27" y="5"/>
                  </a:cubicBezTo>
                  <a:cubicBezTo>
                    <a:pt x="26" y="4"/>
                    <a:pt x="26" y="4"/>
                    <a:pt x="26" y="3"/>
                  </a:cubicBezTo>
                  <a:cubicBezTo>
                    <a:pt x="26" y="1"/>
                    <a:pt x="28" y="0"/>
                    <a:pt x="30" y="0"/>
                  </a:cubicBezTo>
                  <a:cubicBezTo>
                    <a:pt x="32" y="0"/>
                    <a:pt x="33" y="1"/>
                    <a:pt x="33" y="3"/>
                  </a:cubicBezTo>
                  <a:cubicBezTo>
                    <a:pt x="33" y="4"/>
                    <a:pt x="33" y="4"/>
                    <a:pt x="33" y="5"/>
                  </a:cubicBezTo>
                  <a:cubicBezTo>
                    <a:pt x="42" y="6"/>
                    <a:pt x="48" y="13"/>
                    <a:pt x="48" y="20"/>
                  </a:cubicBezTo>
                  <a:cubicBezTo>
                    <a:pt x="48" y="38"/>
                    <a:pt x="54" y="46"/>
                    <a:pt x="59" y="50"/>
                  </a:cubicBezTo>
                  <a:cubicBezTo>
                    <a:pt x="59" y="53"/>
                    <a:pt x="57" y="55"/>
                    <a:pt x="55" y="55"/>
                  </a:cubicBezTo>
                  <a:close/>
                  <a:moveTo>
                    <a:pt x="30" y="60"/>
                  </a:moveTo>
                  <a:cubicBezTo>
                    <a:pt x="27" y="60"/>
                    <a:pt x="25" y="57"/>
                    <a:pt x="25" y="55"/>
                  </a:cubicBezTo>
                  <a:cubicBezTo>
                    <a:pt x="25" y="54"/>
                    <a:pt x="24" y="54"/>
                    <a:pt x="24" y="54"/>
                  </a:cubicBezTo>
                  <a:cubicBezTo>
                    <a:pt x="24" y="54"/>
                    <a:pt x="23" y="54"/>
                    <a:pt x="23" y="55"/>
                  </a:cubicBezTo>
                  <a:cubicBezTo>
                    <a:pt x="23" y="58"/>
                    <a:pt x="26" y="61"/>
                    <a:pt x="30" y="61"/>
                  </a:cubicBezTo>
                  <a:cubicBezTo>
                    <a:pt x="30" y="61"/>
                    <a:pt x="30" y="61"/>
                    <a:pt x="30" y="60"/>
                  </a:cubicBezTo>
                  <a:cubicBezTo>
                    <a:pt x="30" y="60"/>
                    <a:pt x="30" y="60"/>
                    <a:pt x="30" y="6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86" name="Group 85"/>
          <p:cNvGrpSpPr/>
          <p:nvPr/>
        </p:nvGrpSpPr>
        <p:grpSpPr>
          <a:xfrm>
            <a:off x="7070408" y="2468758"/>
            <a:ext cx="657827" cy="638993"/>
            <a:chOff x="5074206" y="1751555"/>
            <a:chExt cx="493370" cy="479245"/>
          </a:xfrm>
        </p:grpSpPr>
        <p:sp>
          <p:nvSpPr>
            <p:cNvPr id="300" name="Oval 299"/>
            <p:cNvSpPr/>
            <p:nvPr/>
          </p:nvSpPr>
          <p:spPr>
            <a:xfrm>
              <a:off x="5074206" y="1751555"/>
              <a:ext cx="493370" cy="47924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ontAwesome" pitchFamily="2" charset="0"/>
                <a:ea typeface="微软雅黑" panose="020B0503020204020204" pitchFamily="34" charset="-122"/>
              </a:endParaRPr>
            </a:p>
          </p:txBody>
        </p:sp>
        <p:sp>
          <p:nvSpPr>
            <p:cNvPr id="85" name="Freeform 100"/>
            <p:cNvSpPr>
              <a:spLocks noEditPoints="1"/>
            </p:cNvSpPr>
            <p:nvPr/>
          </p:nvSpPr>
          <p:spPr bwMode="auto">
            <a:xfrm>
              <a:off x="5205797" y="1880846"/>
              <a:ext cx="230188" cy="220663"/>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88" name="Group 87"/>
          <p:cNvGrpSpPr/>
          <p:nvPr/>
        </p:nvGrpSpPr>
        <p:grpSpPr>
          <a:xfrm>
            <a:off x="7461535" y="3549360"/>
            <a:ext cx="657827" cy="638993"/>
            <a:chOff x="5567576" y="2319119"/>
            <a:chExt cx="493370" cy="479245"/>
          </a:xfrm>
        </p:grpSpPr>
        <p:sp>
          <p:nvSpPr>
            <p:cNvPr id="304" name="Oval 303"/>
            <p:cNvSpPr/>
            <p:nvPr/>
          </p:nvSpPr>
          <p:spPr>
            <a:xfrm>
              <a:off x="5567576" y="2319119"/>
              <a:ext cx="493370" cy="47924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ontAwesome" pitchFamily="2" charset="0"/>
                <a:ea typeface="微软雅黑" panose="020B0503020204020204" pitchFamily="34" charset="-122"/>
              </a:endParaRPr>
            </a:p>
          </p:txBody>
        </p:sp>
        <p:sp>
          <p:nvSpPr>
            <p:cNvPr id="87" name="Freeform 131"/>
            <p:cNvSpPr/>
            <p:nvPr/>
          </p:nvSpPr>
          <p:spPr bwMode="auto">
            <a:xfrm>
              <a:off x="5709486" y="2452379"/>
              <a:ext cx="209550" cy="212725"/>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90" name="Group 89"/>
          <p:cNvGrpSpPr/>
          <p:nvPr/>
        </p:nvGrpSpPr>
        <p:grpSpPr>
          <a:xfrm>
            <a:off x="7130416" y="4565566"/>
            <a:ext cx="657827" cy="638993"/>
            <a:chOff x="5576412" y="3009836"/>
            <a:chExt cx="493370" cy="479245"/>
          </a:xfrm>
        </p:grpSpPr>
        <p:sp>
          <p:nvSpPr>
            <p:cNvPr id="308" name="Oval 307"/>
            <p:cNvSpPr/>
            <p:nvPr/>
          </p:nvSpPr>
          <p:spPr>
            <a:xfrm>
              <a:off x="5576412" y="3009836"/>
              <a:ext cx="493370" cy="47924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ontAwesome" pitchFamily="2" charset="0"/>
                <a:ea typeface="微软雅黑" panose="020B0503020204020204" pitchFamily="34" charset="-122"/>
              </a:endParaRPr>
            </a:p>
          </p:txBody>
        </p:sp>
        <p:sp>
          <p:nvSpPr>
            <p:cNvPr id="89" name="Freeform 66"/>
            <p:cNvSpPr>
              <a:spLocks noEditPoints="1"/>
            </p:cNvSpPr>
            <p:nvPr/>
          </p:nvSpPr>
          <p:spPr bwMode="auto">
            <a:xfrm>
              <a:off x="5699272" y="3153414"/>
              <a:ext cx="247650" cy="192088"/>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pic>
        <p:nvPicPr>
          <p:cNvPr id="49" name="图片 4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3" name="五角星 2"/>
          <p:cNvSpPr/>
          <p:nvPr/>
        </p:nvSpPr>
        <p:spPr>
          <a:xfrm>
            <a:off x="552287" y="2591529"/>
            <a:ext cx="257530" cy="25753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五角星 51"/>
          <p:cNvSpPr/>
          <p:nvPr/>
        </p:nvSpPr>
        <p:spPr>
          <a:xfrm>
            <a:off x="633181" y="3742301"/>
            <a:ext cx="257530" cy="25753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五角星 53"/>
          <p:cNvSpPr/>
          <p:nvPr/>
        </p:nvSpPr>
        <p:spPr>
          <a:xfrm>
            <a:off x="805705" y="4755290"/>
            <a:ext cx="257530" cy="25753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五角星 57"/>
          <p:cNvSpPr/>
          <p:nvPr/>
        </p:nvSpPr>
        <p:spPr>
          <a:xfrm>
            <a:off x="11717534" y="2626645"/>
            <a:ext cx="257530" cy="25753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五角星 59"/>
          <p:cNvSpPr/>
          <p:nvPr/>
        </p:nvSpPr>
        <p:spPr>
          <a:xfrm>
            <a:off x="11488934" y="3775255"/>
            <a:ext cx="257530" cy="25753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五角星 60"/>
          <p:cNvSpPr/>
          <p:nvPr/>
        </p:nvSpPr>
        <p:spPr>
          <a:xfrm>
            <a:off x="11395674" y="4733366"/>
            <a:ext cx="257530" cy="25753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五角星 63"/>
          <p:cNvSpPr/>
          <p:nvPr/>
        </p:nvSpPr>
        <p:spPr>
          <a:xfrm>
            <a:off x="3826933" y="1577244"/>
            <a:ext cx="257530" cy="25753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23000">
              <a:schemeClr val="accent5">
                <a:lumMod val="75000"/>
              </a:schemeClr>
            </a:gs>
            <a:gs pos="55000">
              <a:schemeClr val="accent5">
                <a:lumMod val="50000"/>
              </a:schemeClr>
            </a:gs>
            <a:gs pos="97000">
              <a:schemeClr val="tx2">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21178" y="528698"/>
            <a:ext cx="682872" cy="304091"/>
          </a:xfrm>
          <a:prstGeom prst="rect">
            <a:avLst/>
          </a:prstGeom>
        </p:spPr>
      </p:pic>
      <p:sp>
        <p:nvSpPr>
          <p:cNvPr id="5" name="矩形 4"/>
          <p:cNvSpPr/>
          <p:nvPr/>
        </p:nvSpPr>
        <p:spPr>
          <a:xfrm>
            <a:off x="491243" y="6172897"/>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cxnSp>
        <p:nvCxnSpPr>
          <p:cNvPr id="7" name="直接连接符 6"/>
          <p:cNvCxnSpPr/>
          <p:nvPr/>
        </p:nvCxnSpPr>
        <p:spPr>
          <a:xfrm>
            <a:off x="0" y="3429000"/>
            <a:ext cx="36479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2998113"/>
            <a:ext cx="3446008" cy="430887"/>
          </a:xfrm>
          <a:prstGeom prst="rect">
            <a:avLst/>
          </a:prstGeom>
        </p:spPr>
        <p:txBody>
          <a:bodyPr wrap="none">
            <a:spAutoFit/>
          </a:bodyPr>
          <a:lstStyle/>
          <a:p>
            <a:r>
              <a:rPr lang="en-US" altLang="zh-CN" sz="2200" b="1" dirty="0" smtClean="0">
                <a:solidFill>
                  <a:schemeClr val="bg1"/>
                </a:solidFill>
                <a:latin typeface="微软雅黑" panose="020B0503020204020204" pitchFamily="34" charset="-122"/>
                <a:ea typeface="微软雅黑" panose="020B0503020204020204" pitchFamily="34" charset="-122"/>
              </a:rPr>
              <a:t>PART 2</a:t>
            </a:r>
            <a:r>
              <a:rPr lang="zh-CN" altLang="en-US" sz="2200" b="1" dirty="0" smtClean="0">
                <a:solidFill>
                  <a:schemeClr val="bg1"/>
                </a:solidFill>
                <a:latin typeface="微软雅黑" panose="020B0503020204020204" pitchFamily="34" charset="-122"/>
                <a:ea typeface="微软雅黑" panose="020B0503020204020204" pitchFamily="34" charset="-122"/>
              </a:rPr>
              <a:t>：工作在中软国际</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1109" y="3459996"/>
            <a:ext cx="1370888" cy="1374735"/>
          </a:xfrm>
          <a:prstGeom prst="rect">
            <a:avLst/>
          </a:prstGeom>
        </p:spPr>
        <p:txBody>
          <a:bodyPr wrap="none">
            <a:spAutoFit/>
          </a:bodyPr>
          <a:lstStyle/>
          <a:p>
            <a:pPr marL="285750" indent="-285750">
              <a:lnSpc>
                <a:spcPts val="2500"/>
              </a:lnSpc>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核心价值观</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员工结构</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工作氛围</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grpSp>
        <p:nvGrpSpPr>
          <p:cNvPr id="52" name="Group 51"/>
          <p:cNvGrpSpPr/>
          <p:nvPr/>
        </p:nvGrpSpPr>
        <p:grpSpPr>
          <a:xfrm>
            <a:off x="7199414" y="1676536"/>
            <a:ext cx="3780000" cy="1332000"/>
            <a:chOff x="597117" y="1401168"/>
            <a:chExt cx="1612996" cy="1133523"/>
          </a:xfrm>
          <a:solidFill>
            <a:srgbClr val="44D0D4">
              <a:alpha val="50196"/>
            </a:srgbClr>
          </a:solidFill>
        </p:grpSpPr>
        <p:sp>
          <p:nvSpPr>
            <p:cNvPr id="48" name="Rounded Rectangle 47"/>
            <p:cNvSpPr/>
            <p:nvPr/>
          </p:nvSpPr>
          <p:spPr>
            <a:xfrm>
              <a:off x="597117" y="1401168"/>
              <a:ext cx="1612996" cy="1133523"/>
            </a:xfrm>
            <a:prstGeom prst="roundRect">
              <a:avLst>
                <a:gd name="adj" fmla="val 9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nvGrpSpPr>
            <p:cNvPr id="49" name="Group 56"/>
            <p:cNvGrpSpPr/>
            <p:nvPr/>
          </p:nvGrpSpPr>
          <p:grpSpPr>
            <a:xfrm>
              <a:off x="703936" y="1565646"/>
              <a:ext cx="1398452" cy="607647"/>
              <a:chOff x="142237" y="1425360"/>
              <a:chExt cx="1398452" cy="607647"/>
            </a:xfrm>
            <a:grpFill/>
          </p:grpSpPr>
          <p:sp>
            <p:nvSpPr>
              <p:cNvPr id="50" name="TextBox 49"/>
              <p:cNvSpPr txBox="1"/>
              <p:nvPr/>
            </p:nvSpPr>
            <p:spPr>
              <a:xfrm>
                <a:off x="142237" y="1648372"/>
                <a:ext cx="1398452" cy="384635"/>
              </a:xfrm>
              <a:prstGeom prst="rect">
                <a:avLst/>
              </a:prstGeom>
              <a:noFill/>
            </p:spPr>
            <p:txBody>
              <a:bodyPr wrap="square" lIns="0" tIns="0" rIns="0" bIns="0" rtlCol="0">
                <a:spAutoFit/>
              </a:bodyPr>
              <a:lstStyle/>
              <a:p>
                <a:pPr algn="ctr" defTabSz="1218565">
                  <a:spcBef>
                    <a:spcPct val="20000"/>
                  </a:spcBef>
                  <a:defRPr/>
                </a:pPr>
                <a:r>
                  <a:rPr lang="zh-CN" altLang="en-US" sz="1335" dirty="0">
                    <a:solidFill>
                      <a:srgbClr val="FFFFFF"/>
                    </a:solidFill>
                    <a:ea typeface="微软雅黑" panose="020B0503020204020204" pitchFamily="34" charset="-122"/>
                  </a:rPr>
                  <a:t>创造与分享，普惠</a:t>
                </a:r>
                <a:r>
                  <a:rPr lang="en-US" sz="1335" dirty="0">
                    <a:solidFill>
                      <a:srgbClr val="FFFFFF"/>
                    </a:solidFill>
                    <a:ea typeface="微软雅黑" panose="020B0503020204020204" pitchFamily="34" charset="-122"/>
                  </a:rPr>
                  <a:t>IT</a:t>
                </a:r>
                <a:r>
                  <a:rPr lang="zh-CN" altLang="en-US" sz="1335" dirty="0" smtClean="0">
                    <a:solidFill>
                      <a:srgbClr val="FFFFFF"/>
                    </a:solidFill>
                    <a:ea typeface="微软雅黑" panose="020B0503020204020204" pitchFamily="34" charset="-122"/>
                  </a:rPr>
                  <a:t>服务</a:t>
                </a:r>
                <a:endParaRPr lang="en-US" altLang="zh-CN" sz="1335" dirty="0" smtClean="0">
                  <a:solidFill>
                    <a:srgbClr val="FFFFFF"/>
                  </a:solidFill>
                  <a:ea typeface="微软雅黑" panose="020B0503020204020204" pitchFamily="34" charset="-122"/>
                </a:endParaRPr>
              </a:p>
              <a:p>
                <a:pPr algn="ctr" defTabSz="1218565">
                  <a:spcBef>
                    <a:spcPct val="20000"/>
                  </a:spcBef>
                  <a:defRPr/>
                </a:pPr>
                <a:r>
                  <a:rPr lang="zh-CN" altLang="en-US" sz="1335" dirty="0" smtClean="0">
                    <a:solidFill>
                      <a:srgbClr val="FFFFFF"/>
                    </a:solidFill>
                    <a:ea typeface="微软雅黑" panose="020B0503020204020204" pitchFamily="34" charset="-122"/>
                  </a:rPr>
                  <a:t>（</a:t>
                </a:r>
                <a:r>
                  <a:rPr lang="en-US" sz="1335" dirty="0" err="1">
                    <a:solidFill>
                      <a:srgbClr val="FFFFFF"/>
                    </a:solidFill>
                    <a:ea typeface="微软雅黑" panose="020B0503020204020204" pitchFamily="34" charset="-122"/>
                  </a:rPr>
                  <a:t>ITS@fingertips</a:t>
                </a:r>
                <a:r>
                  <a:rPr lang="en-US" sz="1335" dirty="0">
                    <a:solidFill>
                      <a:srgbClr val="FFFFFF"/>
                    </a:solidFill>
                    <a:ea typeface="微软雅黑" panose="020B0503020204020204" pitchFamily="34" charset="-122"/>
                  </a:rPr>
                  <a:t>）</a:t>
                </a:r>
                <a:r>
                  <a:rPr lang="zh-CN" altLang="en-US" sz="1335" dirty="0">
                    <a:solidFill>
                      <a:srgbClr val="FFFFFF"/>
                    </a:solidFill>
                    <a:ea typeface="微软雅黑" panose="020B0503020204020204" pitchFamily="34" charset="-122"/>
                  </a:rPr>
                  <a:t>推动全球数字经济。</a:t>
                </a:r>
                <a:endParaRPr lang="zh-CN" altLang="en-US" sz="1335" dirty="0">
                  <a:solidFill>
                    <a:srgbClr val="FFFFFF"/>
                  </a:solidFill>
                  <a:ea typeface="微软雅黑" panose="020B0503020204020204" pitchFamily="34" charset="-122"/>
                </a:endParaRPr>
              </a:p>
            </p:txBody>
          </p:sp>
          <p:sp>
            <p:nvSpPr>
              <p:cNvPr id="51" name="Rectangle 50"/>
              <p:cNvSpPr/>
              <p:nvPr/>
            </p:nvSpPr>
            <p:spPr>
              <a:xfrm>
                <a:off x="650738" y="1425360"/>
                <a:ext cx="350224" cy="209532"/>
              </a:xfrm>
              <a:prstGeom prst="rect">
                <a:avLst/>
              </a:prstGeom>
              <a:noFill/>
            </p:spPr>
            <p:txBody>
              <a:bodyPr wrap="none" lIns="0" tIns="0" rIns="0" bIns="0">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核心目的</a:t>
                </a:r>
                <a:endParaRPr lang="en-US" sz="1600" b="1" dirty="0">
                  <a:solidFill>
                    <a:schemeClr val="bg1"/>
                  </a:solidFill>
                  <a:ea typeface="微软雅黑" panose="020B0503020204020204" pitchFamily="34" charset="-122"/>
                </a:endParaRPr>
              </a:p>
            </p:txBody>
          </p:sp>
        </p:grpSp>
      </p:grpSp>
      <p:cxnSp>
        <p:nvCxnSpPr>
          <p:cNvPr id="47" name="Straight Arrow Connector 46"/>
          <p:cNvCxnSpPr/>
          <p:nvPr/>
        </p:nvCxnSpPr>
        <p:spPr>
          <a:xfrm flipH="1">
            <a:off x="4115607" y="2342536"/>
            <a:ext cx="2844196"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741209" y="504000"/>
            <a:ext cx="4709582" cy="471365"/>
          </a:xfrm>
        </p:spPr>
        <p:txBody>
          <a:bodyPr/>
          <a:lstStyle/>
          <a:p>
            <a:r>
              <a:rPr lang="zh-CN" altLang="en-US" sz="3000" b="0" dirty="0">
                <a:solidFill>
                  <a:schemeClr val="bg1"/>
                </a:solidFill>
                <a:ea typeface="微软雅黑" panose="020B0503020204020204" pitchFamily="34" charset="-122"/>
              </a:rPr>
              <a:t>积极向上的核心价值观</a:t>
            </a:r>
            <a:endParaRPr lang="en-US" sz="3000" b="0" dirty="0">
              <a:solidFill>
                <a:schemeClr val="bg1"/>
              </a:solidFill>
              <a:ea typeface="微软雅黑" panose="020B0503020204020204" pitchFamily="34" charset="-122"/>
            </a:endParaRPr>
          </a:p>
        </p:txBody>
      </p:sp>
      <p:sp>
        <p:nvSpPr>
          <p:cNvPr id="2" name="Slide Number Placeholder 1"/>
          <p:cNvSpPr>
            <a:spLocks noGrp="1"/>
          </p:cNvSpPr>
          <p:nvPr>
            <p:ph type="sldNum" sz="quarter" idx="4294967295"/>
          </p:nvPr>
        </p:nvSpPr>
        <p:spPr>
          <a:xfrm>
            <a:off x="11582400" y="6335713"/>
            <a:ext cx="609600" cy="366712"/>
          </a:xfrm>
          <a:prstGeom prst="rect">
            <a:avLst/>
          </a:prstGeom>
        </p:spPr>
        <p:txBody>
          <a:bodyPr/>
          <a:lstStyle/>
          <a:p>
            <a:fld id="{C136B7D2-B98C-44FD-8D04-7EC62A564975}" type="slidenum">
              <a:rPr lang="en-US" smtClean="0">
                <a:solidFill>
                  <a:srgbClr val="262626">
                    <a:lumMod val="75000"/>
                    <a:lumOff val="25000"/>
                  </a:srgbClr>
                </a:solidFill>
                <a:ea typeface="微软雅黑" panose="020B0503020204020204" pitchFamily="34" charset="-122"/>
              </a:rPr>
            </a:fld>
            <a:endParaRPr lang="en-US" dirty="0">
              <a:solidFill>
                <a:srgbClr val="262626">
                  <a:lumMod val="75000"/>
                  <a:lumOff val="25000"/>
                </a:srgbClr>
              </a:solidFill>
              <a:ea typeface="微软雅黑" panose="020B0503020204020204" pitchFamily="34" charset="-122"/>
            </a:endParaRPr>
          </a:p>
        </p:txBody>
      </p:sp>
      <p:sp>
        <p:nvSpPr>
          <p:cNvPr id="36" name="Oval 35"/>
          <p:cNvSpPr/>
          <p:nvPr/>
        </p:nvSpPr>
        <p:spPr>
          <a:xfrm>
            <a:off x="5145618" y="1936602"/>
            <a:ext cx="783306" cy="783306"/>
          </a:xfrm>
          <a:prstGeom prst="ellipse">
            <a:avLst/>
          </a:prstGeom>
          <a:solidFill>
            <a:schemeClr val="bg1"/>
          </a:solidFill>
          <a:ln>
            <a:solidFill>
              <a:srgbClr val="189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cxnSp>
        <p:nvCxnSpPr>
          <p:cNvPr id="58" name="Straight Arrow Connector 57"/>
          <p:cNvCxnSpPr/>
          <p:nvPr/>
        </p:nvCxnSpPr>
        <p:spPr>
          <a:xfrm flipH="1">
            <a:off x="4115607" y="3849662"/>
            <a:ext cx="2671319"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7162126" y="3225317"/>
            <a:ext cx="3780000" cy="1332000"/>
            <a:chOff x="581047" y="1401168"/>
            <a:chExt cx="1629066" cy="1133523"/>
          </a:xfrm>
          <a:solidFill>
            <a:srgbClr val="44D0D4">
              <a:alpha val="50196"/>
            </a:srgbClr>
          </a:solidFill>
        </p:grpSpPr>
        <p:sp>
          <p:nvSpPr>
            <p:cNvPr id="60" name="Rounded Rectangle 59"/>
            <p:cNvSpPr/>
            <p:nvPr/>
          </p:nvSpPr>
          <p:spPr>
            <a:xfrm>
              <a:off x="597117" y="1401168"/>
              <a:ext cx="1612996" cy="1133523"/>
            </a:xfrm>
            <a:prstGeom prst="roundRect">
              <a:avLst>
                <a:gd name="adj" fmla="val 9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nvGrpSpPr>
            <p:cNvPr id="61" name="Group 56"/>
            <p:cNvGrpSpPr/>
            <p:nvPr/>
          </p:nvGrpSpPr>
          <p:grpSpPr>
            <a:xfrm>
              <a:off x="581047" y="1500426"/>
              <a:ext cx="1612996" cy="864140"/>
              <a:chOff x="19348" y="1360140"/>
              <a:chExt cx="1612996" cy="864140"/>
            </a:xfrm>
            <a:grpFill/>
          </p:grpSpPr>
          <p:sp>
            <p:nvSpPr>
              <p:cNvPr id="62" name="TextBox 61"/>
              <p:cNvSpPr txBox="1"/>
              <p:nvPr/>
            </p:nvSpPr>
            <p:spPr>
              <a:xfrm>
                <a:off x="19348" y="1629840"/>
                <a:ext cx="1612996" cy="594440"/>
              </a:xfrm>
              <a:prstGeom prst="rect">
                <a:avLst/>
              </a:prstGeom>
              <a:noFill/>
            </p:spPr>
            <p:txBody>
              <a:bodyPr wrap="square" lIns="0" tIns="0" rIns="0" bIns="0" rtlCol="0">
                <a:spAutoFit/>
              </a:bodyPr>
              <a:lstStyle/>
              <a:p>
                <a:pPr algn="ctr" defTabSz="1218565">
                  <a:spcBef>
                    <a:spcPct val="20000"/>
                  </a:spcBef>
                  <a:defRPr/>
                </a:pPr>
                <a:r>
                  <a:rPr lang="zh-CN" altLang="en-US" sz="1335" dirty="0">
                    <a:solidFill>
                      <a:srgbClr val="FFFFFF"/>
                    </a:solidFill>
                    <a:ea typeface="微软雅黑" panose="020B0503020204020204" pitchFamily="34" charset="-122"/>
                  </a:rPr>
                  <a:t>率真存厚、立志有恒</a:t>
                </a:r>
                <a:endParaRPr lang="zh-CN" altLang="en-US" sz="1335" dirty="0">
                  <a:solidFill>
                    <a:srgbClr val="FFFFFF"/>
                  </a:solidFill>
                  <a:ea typeface="微软雅黑" panose="020B0503020204020204" pitchFamily="34" charset="-122"/>
                </a:endParaRPr>
              </a:p>
              <a:p>
                <a:pPr algn="ctr" defTabSz="1218565">
                  <a:spcBef>
                    <a:spcPct val="20000"/>
                  </a:spcBef>
                  <a:defRPr/>
                </a:pPr>
                <a:r>
                  <a:rPr lang="zh-CN" altLang="en-US" sz="1335" dirty="0">
                    <a:solidFill>
                      <a:srgbClr val="FFFFFF"/>
                    </a:solidFill>
                    <a:ea typeface="微软雅黑" panose="020B0503020204020204" pitchFamily="34" charset="-122"/>
                  </a:rPr>
                  <a:t> 奋斗为本、成就客户</a:t>
                </a:r>
                <a:endParaRPr lang="zh-CN" altLang="en-US" sz="1335" dirty="0">
                  <a:solidFill>
                    <a:srgbClr val="FFFFFF"/>
                  </a:solidFill>
                  <a:ea typeface="微软雅黑" panose="020B0503020204020204" pitchFamily="34" charset="-122"/>
                </a:endParaRPr>
              </a:p>
              <a:p>
                <a:pPr algn="ctr" defTabSz="1218565">
                  <a:spcBef>
                    <a:spcPct val="20000"/>
                  </a:spcBef>
                  <a:defRPr/>
                </a:pPr>
                <a:r>
                  <a:rPr lang="zh-CN" altLang="en-US" sz="1335" dirty="0">
                    <a:solidFill>
                      <a:srgbClr val="FFFFFF"/>
                    </a:solidFill>
                    <a:ea typeface="微软雅黑" panose="020B0503020204020204" pitchFamily="34" charset="-122"/>
                  </a:rPr>
                  <a:t> 创造分享、共同成长</a:t>
                </a:r>
                <a:endParaRPr lang="zh-CN" altLang="en-US" sz="1335" dirty="0">
                  <a:solidFill>
                    <a:srgbClr val="FFFFFF"/>
                  </a:solidFill>
                  <a:ea typeface="微软雅黑" panose="020B0503020204020204" pitchFamily="34" charset="-122"/>
                </a:endParaRPr>
              </a:p>
            </p:txBody>
          </p:sp>
          <p:sp>
            <p:nvSpPr>
              <p:cNvPr id="63" name="Rectangle 62"/>
              <p:cNvSpPr/>
              <p:nvPr/>
            </p:nvSpPr>
            <p:spPr>
              <a:xfrm>
                <a:off x="604779" y="1360140"/>
                <a:ext cx="442141" cy="209532"/>
              </a:xfrm>
              <a:prstGeom prst="rect">
                <a:avLst/>
              </a:prstGeom>
              <a:noFill/>
            </p:spPr>
            <p:txBody>
              <a:bodyPr wrap="none" lIns="0" tIns="0" rIns="0" bIns="0">
                <a:spAutoFit/>
              </a:bodyPr>
              <a:lstStyle/>
              <a:p>
                <a:pPr algn="ctr"/>
                <a:r>
                  <a:rPr lang="zh-CN" altLang="en-US" sz="1600" b="1" dirty="0">
                    <a:solidFill>
                      <a:srgbClr val="FFFFFF"/>
                    </a:solidFill>
                    <a:ea typeface="微软雅黑" panose="020B0503020204020204" pitchFamily="34" charset="-122"/>
                  </a:rPr>
                  <a:t>核心价值观</a:t>
                </a:r>
                <a:endParaRPr lang="en-US" sz="1600" b="1" dirty="0">
                  <a:solidFill>
                    <a:srgbClr val="FFFFFF"/>
                  </a:solidFill>
                  <a:ea typeface="微软雅黑" panose="020B0503020204020204" pitchFamily="34" charset="-122"/>
                </a:endParaRPr>
              </a:p>
            </p:txBody>
          </p:sp>
        </p:grpSp>
      </p:grpSp>
      <p:cxnSp>
        <p:nvCxnSpPr>
          <p:cNvPr id="65" name="Straight Arrow Connector 64"/>
          <p:cNvCxnSpPr/>
          <p:nvPr/>
        </p:nvCxnSpPr>
        <p:spPr>
          <a:xfrm flipH="1">
            <a:off x="4115607" y="5443615"/>
            <a:ext cx="2766486" cy="2781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7199414" y="4843640"/>
            <a:ext cx="3780000" cy="1332000"/>
            <a:chOff x="597117" y="1401168"/>
            <a:chExt cx="1612996" cy="1133523"/>
          </a:xfrm>
          <a:solidFill>
            <a:srgbClr val="44D0D4">
              <a:alpha val="50196"/>
            </a:srgbClr>
          </a:solidFill>
        </p:grpSpPr>
        <p:sp>
          <p:nvSpPr>
            <p:cNvPr id="67" name="Rounded Rectangle 66"/>
            <p:cNvSpPr/>
            <p:nvPr/>
          </p:nvSpPr>
          <p:spPr>
            <a:xfrm>
              <a:off x="597117" y="1401168"/>
              <a:ext cx="1612996" cy="1133523"/>
            </a:xfrm>
            <a:prstGeom prst="roundRect">
              <a:avLst>
                <a:gd name="adj" fmla="val 9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nvGrpSpPr>
            <p:cNvPr id="68" name="Group 56"/>
            <p:cNvGrpSpPr/>
            <p:nvPr/>
          </p:nvGrpSpPr>
          <p:grpSpPr>
            <a:xfrm>
              <a:off x="695106" y="1565646"/>
              <a:ext cx="1498937" cy="554136"/>
              <a:chOff x="133407" y="1425360"/>
              <a:chExt cx="1498937" cy="554136"/>
            </a:xfrm>
            <a:grpFill/>
          </p:grpSpPr>
          <p:sp>
            <p:nvSpPr>
              <p:cNvPr id="69" name="TextBox 68"/>
              <p:cNvSpPr txBox="1"/>
              <p:nvPr/>
            </p:nvSpPr>
            <p:spPr>
              <a:xfrm>
                <a:off x="133407" y="1629838"/>
                <a:ext cx="1498937" cy="349658"/>
              </a:xfrm>
              <a:prstGeom prst="rect">
                <a:avLst/>
              </a:prstGeom>
              <a:noFill/>
            </p:spPr>
            <p:txBody>
              <a:bodyPr wrap="square" lIns="0" tIns="0" rIns="0" bIns="0" rtlCol="0">
                <a:spAutoFit/>
              </a:bodyPr>
              <a:lstStyle/>
              <a:p>
                <a:pPr defTabSz="1218565">
                  <a:spcBef>
                    <a:spcPct val="20000"/>
                  </a:spcBef>
                  <a:defRPr/>
                </a:pPr>
                <a:r>
                  <a:rPr lang="zh-CN" altLang="en-US" sz="1335" dirty="0">
                    <a:solidFill>
                      <a:srgbClr val="FFFFFF"/>
                    </a:solidFill>
                    <a:ea typeface="微软雅黑" panose="020B0503020204020204" pitchFamily="34" charset="-122"/>
                  </a:rPr>
                  <a:t>相信程序的力量，团结程序员的力量，服务软件定义一切的世界，使能</a:t>
                </a:r>
                <a:r>
                  <a:rPr lang="en-US" altLang="zh-CN" sz="1335" dirty="0">
                    <a:solidFill>
                      <a:srgbClr val="FFFFFF"/>
                    </a:solidFill>
                    <a:ea typeface="微软雅黑" panose="020B0503020204020204" pitchFamily="34" charset="-122"/>
                  </a:rPr>
                  <a:t>IT</a:t>
                </a:r>
                <a:r>
                  <a:rPr lang="zh-CN" altLang="en-US" sz="1335" dirty="0">
                    <a:solidFill>
                      <a:srgbClr val="FFFFFF"/>
                    </a:solidFill>
                    <a:ea typeface="微软雅黑" panose="020B0503020204020204" pitchFamily="34" charset="-122"/>
                  </a:rPr>
                  <a:t>服务俯拾即得。</a:t>
                </a:r>
                <a:endParaRPr lang="zh-CN" altLang="en-US" sz="1335" dirty="0">
                  <a:solidFill>
                    <a:srgbClr val="FFFFFF"/>
                  </a:solidFill>
                  <a:ea typeface="微软雅黑" panose="020B0503020204020204" pitchFamily="34" charset="-122"/>
                </a:endParaRPr>
              </a:p>
            </p:txBody>
          </p:sp>
          <p:sp>
            <p:nvSpPr>
              <p:cNvPr id="70" name="Rectangle 69"/>
              <p:cNvSpPr/>
              <p:nvPr/>
            </p:nvSpPr>
            <p:spPr>
              <a:xfrm>
                <a:off x="650737" y="1425360"/>
                <a:ext cx="350224" cy="209532"/>
              </a:xfrm>
              <a:prstGeom prst="rect">
                <a:avLst/>
              </a:prstGeom>
              <a:noFill/>
            </p:spPr>
            <p:txBody>
              <a:bodyPr wrap="none" lIns="0" tIns="0" rIns="0" bIns="0">
                <a:spAutoFit/>
              </a:bodyPr>
              <a:lstStyle/>
              <a:p>
                <a:pPr algn="ctr"/>
                <a:r>
                  <a:rPr lang="zh-CN" altLang="en-US" sz="1600" b="1" dirty="0">
                    <a:solidFill>
                      <a:srgbClr val="FFFFFF"/>
                    </a:solidFill>
                    <a:ea typeface="微软雅黑" panose="020B0503020204020204" pitchFamily="34" charset="-122"/>
                  </a:rPr>
                  <a:t>展望未来</a:t>
                </a:r>
                <a:endParaRPr lang="en-US" sz="1600" b="1" dirty="0">
                  <a:solidFill>
                    <a:srgbClr val="FFFFFF"/>
                  </a:solidFill>
                  <a:ea typeface="微软雅黑" panose="020B0503020204020204" pitchFamily="34" charset="-122"/>
                </a:endParaRPr>
              </a:p>
            </p:txBody>
          </p:sp>
        </p:grpSp>
      </p:grpSp>
      <p:pic>
        <p:nvPicPr>
          <p:cNvPr id="10" name="图片 9"/>
          <p:cNvPicPr>
            <a:picLocks noChangeAspect="1"/>
          </p:cNvPicPr>
          <p:nvPr/>
        </p:nvPicPr>
        <p:blipFill rotWithShape="1">
          <a:blip r:embed="rId1" cstate="email"/>
          <a:srcRect l="16544" r="16265"/>
          <a:stretch>
            <a:fillRect/>
          </a:stretch>
        </p:blipFill>
        <p:spPr>
          <a:xfrm>
            <a:off x="876249" y="1272372"/>
            <a:ext cx="3497943" cy="5205995"/>
          </a:xfrm>
          <a:prstGeom prst="rect">
            <a:avLst/>
          </a:prstGeom>
        </p:spPr>
      </p:pic>
      <p:sp>
        <p:nvSpPr>
          <p:cNvPr id="71" name="KSO_Shape"/>
          <p:cNvSpPr/>
          <p:nvPr/>
        </p:nvSpPr>
        <p:spPr bwMode="auto">
          <a:xfrm>
            <a:off x="5250719" y="1977297"/>
            <a:ext cx="573105" cy="660006"/>
          </a:xfrm>
          <a:custGeom>
            <a:avLst/>
            <a:gdLst>
              <a:gd name="T0" fmla="*/ 150989 w 2062163"/>
              <a:gd name="T1" fmla="*/ 1478933 h 2376487"/>
              <a:gd name="T2" fmla="*/ 1168577 w 2062163"/>
              <a:gd name="T3" fmla="*/ 1287826 h 2376487"/>
              <a:gd name="T4" fmla="*/ 1228852 w 2062163"/>
              <a:gd name="T5" fmla="*/ 1363153 h 2376487"/>
              <a:gd name="T6" fmla="*/ 1135680 w 2062163"/>
              <a:gd name="T7" fmla="*/ 1417474 h 2376487"/>
              <a:gd name="T8" fmla="*/ 817537 w 2062163"/>
              <a:gd name="T9" fmla="*/ 1430417 h 2376487"/>
              <a:gd name="T10" fmla="*/ 827512 w 2062163"/>
              <a:gd name="T11" fmla="*/ 1463306 h 2376487"/>
              <a:gd name="T12" fmla="*/ 1039112 w 2062163"/>
              <a:gd name="T13" fmla="*/ 1509987 h 2376487"/>
              <a:gd name="T14" fmla="*/ 1278091 w 2062163"/>
              <a:gd name="T15" fmla="*/ 1471582 h 2376487"/>
              <a:gd name="T16" fmla="*/ 1469741 w 2062163"/>
              <a:gd name="T17" fmla="*/ 1323474 h 2376487"/>
              <a:gd name="T18" fmla="*/ 1572039 w 2062163"/>
              <a:gd name="T19" fmla="*/ 1272548 h 2376487"/>
              <a:gd name="T20" fmla="*/ 1629556 w 2062163"/>
              <a:gd name="T21" fmla="*/ 1330476 h 2376487"/>
              <a:gd name="T22" fmla="*/ 1355346 w 2062163"/>
              <a:gd name="T23" fmla="*/ 1573220 h 2376487"/>
              <a:gd name="T24" fmla="*/ 1023619 w 2062163"/>
              <a:gd name="T25" fmla="*/ 1680376 h 2376487"/>
              <a:gd name="T26" fmla="*/ 621218 w 2062163"/>
              <a:gd name="T27" fmla="*/ 1689499 h 2376487"/>
              <a:gd name="T28" fmla="*/ 505124 w 2062163"/>
              <a:gd name="T29" fmla="*/ 1289098 h 2376487"/>
              <a:gd name="T30" fmla="*/ 1051184 w 2062163"/>
              <a:gd name="T31" fmla="*/ 851969 h 2376487"/>
              <a:gd name="T32" fmla="*/ 1111697 w 2062163"/>
              <a:gd name="T33" fmla="*/ 916233 h 2376487"/>
              <a:gd name="T34" fmla="*/ 1045390 w 2062163"/>
              <a:gd name="T35" fmla="*/ 983678 h 2376487"/>
              <a:gd name="T36" fmla="*/ 865078 w 2062163"/>
              <a:gd name="T37" fmla="*/ 688023 h 2376487"/>
              <a:gd name="T38" fmla="*/ 875054 w 2062163"/>
              <a:gd name="T39" fmla="*/ 608913 h 2376487"/>
              <a:gd name="T40" fmla="*/ 939210 w 2062163"/>
              <a:gd name="T41" fmla="*/ 483409 h 2376487"/>
              <a:gd name="T42" fmla="*/ 820879 w 2062163"/>
              <a:gd name="T43" fmla="*/ 576988 h 2376487"/>
              <a:gd name="T44" fmla="*/ 779453 w 2062163"/>
              <a:gd name="T45" fmla="*/ 670143 h 2376487"/>
              <a:gd name="T46" fmla="*/ 827252 w 2062163"/>
              <a:gd name="T47" fmla="*/ 755871 h 2376487"/>
              <a:gd name="T48" fmla="*/ 849134 w 2062163"/>
              <a:gd name="T49" fmla="*/ 938573 h 2376487"/>
              <a:gd name="T50" fmla="*/ 793261 w 2062163"/>
              <a:gd name="T51" fmla="*/ 928176 h 2376487"/>
              <a:gd name="T52" fmla="*/ 792624 w 2062163"/>
              <a:gd name="T53" fmla="*/ 987167 h 2376487"/>
              <a:gd name="T54" fmla="*/ 938148 w 2062163"/>
              <a:gd name="T55" fmla="*/ 1082868 h 2376487"/>
              <a:gd name="T56" fmla="*/ 1025250 w 2062163"/>
              <a:gd name="T57" fmla="*/ 1045097 h 2376487"/>
              <a:gd name="T58" fmla="*/ 1166951 w 2062163"/>
              <a:gd name="T59" fmla="*/ 986742 h 2376487"/>
              <a:gd name="T60" fmla="*/ 1195418 w 2062163"/>
              <a:gd name="T61" fmla="*/ 892527 h 2376487"/>
              <a:gd name="T62" fmla="*/ 1118513 w 2062163"/>
              <a:gd name="T63" fmla="*/ 804464 h 2376487"/>
              <a:gd name="T64" fmla="*/ 1101517 w 2062163"/>
              <a:gd name="T65" fmla="*/ 633221 h 2376487"/>
              <a:gd name="T66" fmla="*/ 1154204 w 2062163"/>
              <a:gd name="T67" fmla="*/ 640435 h 2376487"/>
              <a:gd name="T68" fmla="*/ 1149318 w 2062163"/>
              <a:gd name="T69" fmla="*/ 577413 h 2376487"/>
              <a:gd name="T70" fmla="*/ 1013353 w 2062163"/>
              <a:gd name="T71" fmla="*/ 481287 h 2376487"/>
              <a:gd name="T72" fmla="*/ 1226009 w 2062163"/>
              <a:gd name="T73" fmla="*/ 439271 h 2376487"/>
              <a:gd name="T74" fmla="*/ 1459061 w 2062163"/>
              <a:gd name="T75" fmla="*/ 677995 h 2376487"/>
              <a:gd name="T76" fmla="*/ 1529167 w 2062163"/>
              <a:gd name="T77" fmla="*/ 930722 h 2376487"/>
              <a:gd name="T78" fmla="*/ 1455025 w 2062163"/>
              <a:gd name="T79" fmla="*/ 1113637 h 2376487"/>
              <a:gd name="T80" fmla="*/ 1266162 w 2062163"/>
              <a:gd name="T81" fmla="*/ 1197031 h 2376487"/>
              <a:gd name="T82" fmla="*/ 840849 w 2062163"/>
              <a:gd name="T83" fmla="*/ 1212734 h 2376487"/>
              <a:gd name="T84" fmla="*/ 582942 w 2062163"/>
              <a:gd name="T85" fmla="*/ 1159684 h 2376487"/>
              <a:gd name="T86" fmla="*/ 456962 w 2062163"/>
              <a:gd name="T87" fmla="*/ 1023878 h 2376487"/>
              <a:gd name="T88" fmla="*/ 463548 w 2062163"/>
              <a:gd name="T89" fmla="*/ 775393 h 2376487"/>
              <a:gd name="T90" fmla="*/ 597175 w 2062163"/>
              <a:gd name="T91" fmla="*/ 572108 h 2376487"/>
              <a:gd name="T92" fmla="*/ 1145019 w 2062163"/>
              <a:gd name="T93" fmla="*/ 281232 h 2376487"/>
              <a:gd name="T94" fmla="*/ 1176218 w 2062163"/>
              <a:gd name="T95" fmla="*/ 327468 h 2376487"/>
              <a:gd name="T96" fmla="*/ 795039 w 2062163"/>
              <a:gd name="T97" fmla="*/ 332346 h 2376487"/>
              <a:gd name="T98" fmla="*/ 815627 w 2062163"/>
              <a:gd name="T99" fmla="*/ 281869 h 2376487"/>
              <a:gd name="T100" fmla="*/ 1092244 w 2062163"/>
              <a:gd name="T101" fmla="*/ 17194 h 2376487"/>
              <a:gd name="T102" fmla="*/ 1055155 w 2062163"/>
              <a:gd name="T103" fmla="*/ 142649 h 2376487"/>
              <a:gd name="T104" fmla="*/ 1124882 w 2062163"/>
              <a:gd name="T105" fmla="*/ 83424 h 2376487"/>
              <a:gd name="T106" fmla="*/ 1209022 w 2062163"/>
              <a:gd name="T107" fmla="*/ 42667 h 2376487"/>
              <a:gd name="T108" fmla="*/ 1293162 w 2062163"/>
              <a:gd name="T109" fmla="*/ 88943 h 2376487"/>
              <a:gd name="T110" fmla="*/ 1192067 w 2062163"/>
              <a:gd name="T111" fmla="*/ 192533 h 2376487"/>
              <a:gd name="T112" fmla="*/ 777092 w 2062163"/>
              <a:gd name="T113" fmla="*/ 183618 h 2376487"/>
              <a:gd name="T114" fmla="*/ 691680 w 2062163"/>
              <a:gd name="T115" fmla="*/ 99133 h 2376487"/>
              <a:gd name="T116" fmla="*/ 755474 w 2062163"/>
              <a:gd name="T117" fmla="*/ 40544 h 2376487"/>
              <a:gd name="T118" fmla="*/ 840461 w 2062163"/>
              <a:gd name="T119" fmla="*/ 66018 h 2376487"/>
              <a:gd name="T120" fmla="*/ 920150 w 2062163"/>
              <a:gd name="T121" fmla="*/ 146045 h 2376487"/>
              <a:gd name="T122" fmla="*/ 880730 w 2062163"/>
              <a:gd name="T123" fmla="*/ 18892 h 23764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62163" h="2376487">
                <a:moveTo>
                  <a:pt x="217045" y="1824037"/>
                </a:moveTo>
                <a:lnTo>
                  <a:pt x="644525" y="2192867"/>
                </a:lnTo>
                <a:lnTo>
                  <a:pt x="622847" y="2208765"/>
                </a:lnTo>
                <a:lnTo>
                  <a:pt x="600905" y="2224663"/>
                </a:lnTo>
                <a:lnTo>
                  <a:pt x="557813" y="2256723"/>
                </a:lnTo>
                <a:lnTo>
                  <a:pt x="517365" y="2287724"/>
                </a:lnTo>
                <a:lnTo>
                  <a:pt x="480354" y="2315810"/>
                </a:lnTo>
                <a:lnTo>
                  <a:pt x="449423" y="2340452"/>
                </a:lnTo>
                <a:lnTo>
                  <a:pt x="424837" y="2359530"/>
                </a:lnTo>
                <a:lnTo>
                  <a:pt x="403687" y="2376487"/>
                </a:lnTo>
                <a:lnTo>
                  <a:pt x="0" y="1995734"/>
                </a:lnTo>
                <a:lnTo>
                  <a:pt x="2908" y="1993084"/>
                </a:lnTo>
                <a:lnTo>
                  <a:pt x="11632" y="1985400"/>
                </a:lnTo>
                <a:lnTo>
                  <a:pt x="26701" y="1972152"/>
                </a:lnTo>
                <a:lnTo>
                  <a:pt x="49172" y="1953605"/>
                </a:lnTo>
                <a:lnTo>
                  <a:pt x="78517" y="1929493"/>
                </a:lnTo>
                <a:lnTo>
                  <a:pt x="96229" y="1915450"/>
                </a:lnTo>
                <a:lnTo>
                  <a:pt x="116321" y="1899817"/>
                </a:lnTo>
                <a:lnTo>
                  <a:pt x="138263" y="1883124"/>
                </a:lnTo>
                <a:lnTo>
                  <a:pt x="162321" y="1864842"/>
                </a:lnTo>
                <a:lnTo>
                  <a:pt x="188229" y="1844969"/>
                </a:lnTo>
                <a:lnTo>
                  <a:pt x="217045" y="1824037"/>
                </a:lnTo>
                <a:close/>
                <a:moveTo>
                  <a:pt x="811213" y="1579562"/>
                </a:moveTo>
                <a:lnTo>
                  <a:pt x="839259" y="1579827"/>
                </a:lnTo>
                <a:lnTo>
                  <a:pt x="867834" y="1580356"/>
                </a:lnTo>
                <a:lnTo>
                  <a:pt x="897202" y="1581680"/>
                </a:lnTo>
                <a:lnTo>
                  <a:pt x="926307" y="1583003"/>
                </a:lnTo>
                <a:lnTo>
                  <a:pt x="955146" y="1584327"/>
                </a:lnTo>
                <a:lnTo>
                  <a:pt x="1011767" y="1587503"/>
                </a:lnTo>
                <a:lnTo>
                  <a:pt x="1063625" y="1590150"/>
                </a:lnTo>
                <a:lnTo>
                  <a:pt x="1086909" y="1591474"/>
                </a:lnTo>
                <a:lnTo>
                  <a:pt x="1108605" y="1592003"/>
                </a:lnTo>
                <a:lnTo>
                  <a:pt x="1161786" y="1593327"/>
                </a:lnTo>
                <a:lnTo>
                  <a:pt x="1209940" y="1594650"/>
                </a:lnTo>
                <a:lnTo>
                  <a:pt x="1253861" y="1596239"/>
                </a:lnTo>
                <a:lnTo>
                  <a:pt x="1293019" y="1597562"/>
                </a:lnTo>
                <a:lnTo>
                  <a:pt x="1328473" y="1598886"/>
                </a:lnTo>
                <a:lnTo>
                  <a:pt x="1360223" y="1600474"/>
                </a:lnTo>
                <a:lnTo>
                  <a:pt x="1388534" y="1602062"/>
                </a:lnTo>
                <a:lnTo>
                  <a:pt x="1414198" y="1603386"/>
                </a:lnTo>
                <a:lnTo>
                  <a:pt x="1436688" y="1605239"/>
                </a:lnTo>
                <a:lnTo>
                  <a:pt x="1456796" y="1606562"/>
                </a:lnTo>
                <a:lnTo>
                  <a:pt x="1475053" y="1608150"/>
                </a:lnTo>
                <a:lnTo>
                  <a:pt x="1491457" y="1609739"/>
                </a:lnTo>
                <a:lnTo>
                  <a:pt x="1519503" y="1612650"/>
                </a:lnTo>
                <a:lnTo>
                  <a:pt x="1544373" y="1615827"/>
                </a:lnTo>
                <a:lnTo>
                  <a:pt x="1544903" y="1617415"/>
                </a:lnTo>
                <a:lnTo>
                  <a:pt x="1546226" y="1622180"/>
                </a:lnTo>
                <a:lnTo>
                  <a:pt x="1547019" y="1625621"/>
                </a:lnTo>
                <a:lnTo>
                  <a:pt x="1547548" y="1629592"/>
                </a:lnTo>
                <a:lnTo>
                  <a:pt x="1548078" y="1634356"/>
                </a:lnTo>
                <a:lnTo>
                  <a:pt x="1548607" y="1639386"/>
                </a:lnTo>
                <a:lnTo>
                  <a:pt x="1548607" y="1644945"/>
                </a:lnTo>
                <a:lnTo>
                  <a:pt x="1548342" y="1651298"/>
                </a:lnTo>
                <a:lnTo>
                  <a:pt x="1547813" y="1657386"/>
                </a:lnTo>
                <a:lnTo>
                  <a:pt x="1546755" y="1664268"/>
                </a:lnTo>
                <a:lnTo>
                  <a:pt x="1545167" y="1671150"/>
                </a:lnTo>
                <a:lnTo>
                  <a:pt x="1543051" y="1678298"/>
                </a:lnTo>
                <a:lnTo>
                  <a:pt x="1539876" y="1685445"/>
                </a:lnTo>
                <a:lnTo>
                  <a:pt x="1538288" y="1689150"/>
                </a:lnTo>
                <a:lnTo>
                  <a:pt x="1536436" y="1693121"/>
                </a:lnTo>
                <a:lnTo>
                  <a:pt x="1534319" y="1696827"/>
                </a:lnTo>
                <a:lnTo>
                  <a:pt x="1531938" y="1700533"/>
                </a:lnTo>
                <a:lnTo>
                  <a:pt x="1529292" y="1703974"/>
                </a:lnTo>
                <a:lnTo>
                  <a:pt x="1526382" y="1707945"/>
                </a:lnTo>
                <a:lnTo>
                  <a:pt x="1523471" y="1711650"/>
                </a:lnTo>
                <a:lnTo>
                  <a:pt x="1520032" y="1715356"/>
                </a:lnTo>
                <a:lnTo>
                  <a:pt x="1516328" y="1719062"/>
                </a:lnTo>
                <a:lnTo>
                  <a:pt x="1512623" y="1722503"/>
                </a:lnTo>
                <a:lnTo>
                  <a:pt x="1508390" y="1725945"/>
                </a:lnTo>
                <a:lnTo>
                  <a:pt x="1503892" y="1729650"/>
                </a:lnTo>
                <a:lnTo>
                  <a:pt x="1499130" y="1733092"/>
                </a:lnTo>
                <a:lnTo>
                  <a:pt x="1494103" y="1736533"/>
                </a:lnTo>
                <a:lnTo>
                  <a:pt x="1488811" y="1739974"/>
                </a:lnTo>
                <a:lnTo>
                  <a:pt x="1483255" y="1743150"/>
                </a:lnTo>
                <a:lnTo>
                  <a:pt x="1477169" y="1746592"/>
                </a:lnTo>
                <a:lnTo>
                  <a:pt x="1470819" y="1749503"/>
                </a:lnTo>
                <a:lnTo>
                  <a:pt x="1464205" y="1752415"/>
                </a:lnTo>
                <a:lnTo>
                  <a:pt x="1457061" y="1755592"/>
                </a:lnTo>
                <a:lnTo>
                  <a:pt x="1449653" y="1758239"/>
                </a:lnTo>
                <a:lnTo>
                  <a:pt x="1441715" y="1760886"/>
                </a:lnTo>
                <a:lnTo>
                  <a:pt x="1433513" y="1763533"/>
                </a:lnTo>
                <a:lnTo>
                  <a:pt x="1424782" y="1765915"/>
                </a:lnTo>
                <a:lnTo>
                  <a:pt x="1415786" y="1768298"/>
                </a:lnTo>
                <a:lnTo>
                  <a:pt x="1406261" y="1770415"/>
                </a:lnTo>
                <a:lnTo>
                  <a:pt x="1396471" y="1772533"/>
                </a:lnTo>
                <a:lnTo>
                  <a:pt x="1386153" y="1774386"/>
                </a:lnTo>
                <a:lnTo>
                  <a:pt x="1375305" y="1775974"/>
                </a:lnTo>
                <a:lnTo>
                  <a:pt x="1364192" y="1777562"/>
                </a:lnTo>
                <a:lnTo>
                  <a:pt x="1352286" y="1779150"/>
                </a:lnTo>
                <a:lnTo>
                  <a:pt x="1340380" y="1780209"/>
                </a:lnTo>
                <a:lnTo>
                  <a:pt x="1327680" y="1781268"/>
                </a:lnTo>
                <a:lnTo>
                  <a:pt x="1314715" y="1782062"/>
                </a:lnTo>
                <a:lnTo>
                  <a:pt x="1288257" y="1783650"/>
                </a:lnTo>
                <a:lnTo>
                  <a:pt x="1263386" y="1784445"/>
                </a:lnTo>
                <a:lnTo>
                  <a:pt x="1239044" y="1785239"/>
                </a:lnTo>
                <a:lnTo>
                  <a:pt x="1216555" y="1785768"/>
                </a:lnTo>
                <a:lnTo>
                  <a:pt x="1194594" y="1786033"/>
                </a:lnTo>
                <a:lnTo>
                  <a:pt x="1173957" y="1786298"/>
                </a:lnTo>
                <a:lnTo>
                  <a:pt x="1135857" y="1786033"/>
                </a:lnTo>
                <a:lnTo>
                  <a:pt x="1102255" y="1785768"/>
                </a:lnTo>
                <a:lnTo>
                  <a:pt x="1072886" y="1784974"/>
                </a:lnTo>
                <a:lnTo>
                  <a:pt x="1048280" y="1784445"/>
                </a:lnTo>
                <a:lnTo>
                  <a:pt x="1027642" y="1784445"/>
                </a:lnTo>
                <a:lnTo>
                  <a:pt x="1019175" y="1784445"/>
                </a:lnTo>
                <a:lnTo>
                  <a:pt x="1012032" y="1784709"/>
                </a:lnTo>
                <a:lnTo>
                  <a:pt x="1005417" y="1784974"/>
                </a:lnTo>
                <a:lnTo>
                  <a:pt x="1000390" y="1785768"/>
                </a:lnTo>
                <a:lnTo>
                  <a:pt x="996421" y="1786562"/>
                </a:lnTo>
                <a:lnTo>
                  <a:pt x="994834" y="1787356"/>
                </a:lnTo>
                <a:lnTo>
                  <a:pt x="993511" y="1787886"/>
                </a:lnTo>
                <a:lnTo>
                  <a:pt x="992717" y="1788680"/>
                </a:lnTo>
                <a:lnTo>
                  <a:pt x="991659" y="1789474"/>
                </a:lnTo>
                <a:lnTo>
                  <a:pt x="991130" y="1790268"/>
                </a:lnTo>
                <a:lnTo>
                  <a:pt x="991130" y="1791327"/>
                </a:lnTo>
                <a:lnTo>
                  <a:pt x="991130" y="1792386"/>
                </a:lnTo>
                <a:lnTo>
                  <a:pt x="991394" y="1793709"/>
                </a:lnTo>
                <a:lnTo>
                  <a:pt x="991923" y="1794768"/>
                </a:lnTo>
                <a:lnTo>
                  <a:pt x="993246" y="1796092"/>
                </a:lnTo>
                <a:lnTo>
                  <a:pt x="995627" y="1799268"/>
                </a:lnTo>
                <a:lnTo>
                  <a:pt x="999596" y="1802709"/>
                </a:lnTo>
                <a:lnTo>
                  <a:pt x="1004623" y="1806945"/>
                </a:lnTo>
                <a:lnTo>
                  <a:pt x="1010444" y="1811445"/>
                </a:lnTo>
                <a:lnTo>
                  <a:pt x="1017853" y="1816474"/>
                </a:lnTo>
                <a:lnTo>
                  <a:pt x="1026319" y="1822033"/>
                </a:lnTo>
                <a:lnTo>
                  <a:pt x="1031611" y="1825474"/>
                </a:lnTo>
                <a:lnTo>
                  <a:pt x="1037961" y="1829180"/>
                </a:lnTo>
                <a:lnTo>
                  <a:pt x="1045105" y="1832356"/>
                </a:lnTo>
                <a:lnTo>
                  <a:pt x="1053042" y="1836062"/>
                </a:lnTo>
                <a:lnTo>
                  <a:pt x="1061773" y="1839768"/>
                </a:lnTo>
                <a:lnTo>
                  <a:pt x="1071034" y="1843209"/>
                </a:lnTo>
                <a:lnTo>
                  <a:pt x="1081088" y="1846915"/>
                </a:lnTo>
                <a:lnTo>
                  <a:pt x="1091671" y="1850092"/>
                </a:lnTo>
                <a:lnTo>
                  <a:pt x="1103048" y="1853533"/>
                </a:lnTo>
                <a:lnTo>
                  <a:pt x="1114955" y="1856974"/>
                </a:lnTo>
                <a:lnTo>
                  <a:pt x="1127390" y="1859886"/>
                </a:lnTo>
                <a:lnTo>
                  <a:pt x="1140619" y="1863062"/>
                </a:lnTo>
                <a:lnTo>
                  <a:pt x="1154113" y="1866239"/>
                </a:lnTo>
                <a:lnTo>
                  <a:pt x="1168136" y="1868886"/>
                </a:lnTo>
                <a:lnTo>
                  <a:pt x="1182688" y="1871533"/>
                </a:lnTo>
                <a:lnTo>
                  <a:pt x="1197505" y="1873650"/>
                </a:lnTo>
                <a:lnTo>
                  <a:pt x="1213115" y="1876033"/>
                </a:lnTo>
                <a:lnTo>
                  <a:pt x="1228725" y="1877886"/>
                </a:lnTo>
                <a:lnTo>
                  <a:pt x="1245130" y="1880003"/>
                </a:lnTo>
                <a:lnTo>
                  <a:pt x="1261269" y="1881327"/>
                </a:lnTo>
                <a:lnTo>
                  <a:pt x="1278203" y="1882386"/>
                </a:lnTo>
                <a:lnTo>
                  <a:pt x="1295400" y="1883709"/>
                </a:lnTo>
                <a:lnTo>
                  <a:pt x="1312863" y="1884239"/>
                </a:lnTo>
                <a:lnTo>
                  <a:pt x="1330061" y="1884503"/>
                </a:lnTo>
                <a:lnTo>
                  <a:pt x="1348053" y="1884503"/>
                </a:lnTo>
                <a:lnTo>
                  <a:pt x="1366044" y="1883974"/>
                </a:lnTo>
                <a:lnTo>
                  <a:pt x="1384036" y="1883445"/>
                </a:lnTo>
                <a:lnTo>
                  <a:pt x="1402557" y="1881856"/>
                </a:lnTo>
                <a:lnTo>
                  <a:pt x="1420813" y="1880533"/>
                </a:lnTo>
                <a:lnTo>
                  <a:pt x="1439334" y="1878150"/>
                </a:lnTo>
                <a:lnTo>
                  <a:pt x="1457855" y="1876033"/>
                </a:lnTo>
                <a:lnTo>
                  <a:pt x="1476376" y="1872856"/>
                </a:lnTo>
                <a:lnTo>
                  <a:pt x="1488017" y="1871003"/>
                </a:lnTo>
                <a:lnTo>
                  <a:pt x="1499130" y="1868356"/>
                </a:lnTo>
                <a:lnTo>
                  <a:pt x="1510507" y="1865974"/>
                </a:lnTo>
                <a:lnTo>
                  <a:pt x="1521090" y="1862798"/>
                </a:lnTo>
                <a:lnTo>
                  <a:pt x="1532203" y="1859621"/>
                </a:lnTo>
                <a:lnTo>
                  <a:pt x="1542786" y="1856445"/>
                </a:lnTo>
                <a:lnTo>
                  <a:pt x="1553105" y="1852739"/>
                </a:lnTo>
                <a:lnTo>
                  <a:pt x="1563159" y="1848768"/>
                </a:lnTo>
                <a:lnTo>
                  <a:pt x="1573478" y="1844798"/>
                </a:lnTo>
                <a:lnTo>
                  <a:pt x="1583532" y="1840298"/>
                </a:lnTo>
                <a:lnTo>
                  <a:pt x="1593321" y="1835798"/>
                </a:lnTo>
                <a:lnTo>
                  <a:pt x="1603111" y="1831033"/>
                </a:lnTo>
                <a:lnTo>
                  <a:pt x="1612901" y="1826003"/>
                </a:lnTo>
                <a:lnTo>
                  <a:pt x="1622426" y="1820709"/>
                </a:lnTo>
                <a:lnTo>
                  <a:pt x="1631951" y="1815415"/>
                </a:lnTo>
                <a:lnTo>
                  <a:pt x="1641211" y="1809592"/>
                </a:lnTo>
                <a:lnTo>
                  <a:pt x="1651001" y="1803768"/>
                </a:lnTo>
                <a:lnTo>
                  <a:pt x="1660261" y="1797945"/>
                </a:lnTo>
                <a:lnTo>
                  <a:pt x="1669521" y="1791856"/>
                </a:lnTo>
                <a:lnTo>
                  <a:pt x="1678782" y="1785239"/>
                </a:lnTo>
                <a:lnTo>
                  <a:pt x="1697038" y="1771739"/>
                </a:lnTo>
                <a:lnTo>
                  <a:pt x="1715294" y="1757709"/>
                </a:lnTo>
                <a:lnTo>
                  <a:pt x="1733815" y="1742886"/>
                </a:lnTo>
                <a:lnTo>
                  <a:pt x="1752336" y="1727533"/>
                </a:lnTo>
                <a:lnTo>
                  <a:pt x="1771121" y="1711650"/>
                </a:lnTo>
                <a:lnTo>
                  <a:pt x="1789907" y="1694974"/>
                </a:lnTo>
                <a:lnTo>
                  <a:pt x="1797315" y="1686768"/>
                </a:lnTo>
                <a:lnTo>
                  <a:pt x="1804194" y="1678827"/>
                </a:lnTo>
                <a:lnTo>
                  <a:pt x="1811603" y="1671150"/>
                </a:lnTo>
                <a:lnTo>
                  <a:pt x="1818482" y="1664268"/>
                </a:lnTo>
                <a:lnTo>
                  <a:pt x="1825626" y="1657386"/>
                </a:lnTo>
                <a:lnTo>
                  <a:pt x="1832240" y="1651033"/>
                </a:lnTo>
                <a:lnTo>
                  <a:pt x="1839384" y="1644945"/>
                </a:lnTo>
                <a:lnTo>
                  <a:pt x="1845999" y="1639121"/>
                </a:lnTo>
                <a:lnTo>
                  <a:pt x="1852878" y="1634092"/>
                </a:lnTo>
                <a:lnTo>
                  <a:pt x="1859228" y="1629062"/>
                </a:lnTo>
                <a:lnTo>
                  <a:pt x="1866107" y="1624298"/>
                </a:lnTo>
                <a:lnTo>
                  <a:pt x="1872457" y="1620062"/>
                </a:lnTo>
                <a:lnTo>
                  <a:pt x="1878807" y="1616092"/>
                </a:lnTo>
                <a:lnTo>
                  <a:pt x="1885157" y="1612121"/>
                </a:lnTo>
                <a:lnTo>
                  <a:pt x="1891507" y="1608680"/>
                </a:lnTo>
                <a:lnTo>
                  <a:pt x="1897857" y="1605768"/>
                </a:lnTo>
                <a:lnTo>
                  <a:pt x="1903678" y="1602856"/>
                </a:lnTo>
                <a:lnTo>
                  <a:pt x="1909763" y="1600474"/>
                </a:lnTo>
                <a:lnTo>
                  <a:pt x="1915849" y="1598092"/>
                </a:lnTo>
                <a:lnTo>
                  <a:pt x="1921669" y="1595974"/>
                </a:lnTo>
                <a:lnTo>
                  <a:pt x="1927226" y="1594121"/>
                </a:lnTo>
                <a:lnTo>
                  <a:pt x="1932782" y="1592533"/>
                </a:lnTo>
                <a:lnTo>
                  <a:pt x="1938338" y="1591209"/>
                </a:lnTo>
                <a:lnTo>
                  <a:pt x="1943894" y="1589886"/>
                </a:lnTo>
                <a:lnTo>
                  <a:pt x="1949451" y="1588827"/>
                </a:lnTo>
                <a:lnTo>
                  <a:pt x="1954478" y="1588298"/>
                </a:lnTo>
                <a:lnTo>
                  <a:pt x="1959769" y="1587503"/>
                </a:lnTo>
                <a:lnTo>
                  <a:pt x="1964796" y="1587239"/>
                </a:lnTo>
                <a:lnTo>
                  <a:pt x="1974586" y="1586974"/>
                </a:lnTo>
                <a:lnTo>
                  <a:pt x="1983846" y="1587239"/>
                </a:lnTo>
                <a:lnTo>
                  <a:pt x="1992842" y="1588033"/>
                </a:lnTo>
                <a:lnTo>
                  <a:pt x="2001309" y="1589092"/>
                </a:lnTo>
                <a:lnTo>
                  <a:pt x="2009247" y="1590945"/>
                </a:lnTo>
                <a:lnTo>
                  <a:pt x="2016919" y="1593062"/>
                </a:lnTo>
                <a:lnTo>
                  <a:pt x="2023534" y="1595445"/>
                </a:lnTo>
                <a:lnTo>
                  <a:pt x="2030149" y="1597562"/>
                </a:lnTo>
                <a:lnTo>
                  <a:pt x="2035969" y="1600209"/>
                </a:lnTo>
                <a:lnTo>
                  <a:pt x="2041261" y="1602592"/>
                </a:lnTo>
                <a:lnTo>
                  <a:pt x="2046024" y="1605239"/>
                </a:lnTo>
                <a:lnTo>
                  <a:pt x="2050257" y="1607621"/>
                </a:lnTo>
                <a:lnTo>
                  <a:pt x="2056607" y="1611856"/>
                </a:lnTo>
                <a:lnTo>
                  <a:pt x="2060576" y="1615033"/>
                </a:lnTo>
                <a:lnTo>
                  <a:pt x="2062163" y="1616092"/>
                </a:lnTo>
                <a:lnTo>
                  <a:pt x="2060311" y="1619003"/>
                </a:lnTo>
                <a:lnTo>
                  <a:pt x="2054755" y="1627739"/>
                </a:lnTo>
                <a:lnTo>
                  <a:pt x="2044965" y="1641239"/>
                </a:lnTo>
                <a:lnTo>
                  <a:pt x="2038615" y="1649709"/>
                </a:lnTo>
                <a:lnTo>
                  <a:pt x="2031472" y="1659768"/>
                </a:lnTo>
                <a:lnTo>
                  <a:pt x="2022740" y="1670356"/>
                </a:lnTo>
                <a:lnTo>
                  <a:pt x="2013215" y="1682268"/>
                </a:lnTo>
                <a:lnTo>
                  <a:pt x="2002632" y="1694709"/>
                </a:lnTo>
                <a:lnTo>
                  <a:pt x="1990726" y="1708474"/>
                </a:lnTo>
                <a:lnTo>
                  <a:pt x="1977496" y="1723298"/>
                </a:lnTo>
                <a:lnTo>
                  <a:pt x="1963209" y="1738386"/>
                </a:lnTo>
                <a:lnTo>
                  <a:pt x="1947863" y="1754268"/>
                </a:lnTo>
                <a:lnTo>
                  <a:pt x="1931194" y="1770945"/>
                </a:lnTo>
                <a:lnTo>
                  <a:pt x="1912938" y="1788415"/>
                </a:lnTo>
                <a:lnTo>
                  <a:pt x="1893888" y="1806150"/>
                </a:lnTo>
                <a:lnTo>
                  <a:pt x="1872986" y="1824680"/>
                </a:lnTo>
                <a:lnTo>
                  <a:pt x="1851026" y="1843474"/>
                </a:lnTo>
                <a:lnTo>
                  <a:pt x="1827742" y="1862533"/>
                </a:lnTo>
                <a:lnTo>
                  <a:pt x="1803136" y="1881856"/>
                </a:lnTo>
                <a:lnTo>
                  <a:pt x="1776678" y="1901974"/>
                </a:lnTo>
                <a:lnTo>
                  <a:pt x="1763184" y="1912033"/>
                </a:lnTo>
                <a:lnTo>
                  <a:pt x="1749161" y="1921827"/>
                </a:lnTo>
                <a:lnTo>
                  <a:pt x="1734874" y="1931886"/>
                </a:lnTo>
                <a:lnTo>
                  <a:pt x="1720321" y="1941945"/>
                </a:lnTo>
                <a:lnTo>
                  <a:pt x="1704976" y="1952268"/>
                </a:lnTo>
                <a:lnTo>
                  <a:pt x="1689630" y="1962592"/>
                </a:lnTo>
                <a:lnTo>
                  <a:pt x="1673755" y="1972650"/>
                </a:lnTo>
                <a:lnTo>
                  <a:pt x="1657615" y="1982709"/>
                </a:lnTo>
                <a:lnTo>
                  <a:pt x="1640946" y="1993033"/>
                </a:lnTo>
                <a:lnTo>
                  <a:pt x="1624013" y="2003356"/>
                </a:lnTo>
                <a:lnTo>
                  <a:pt x="1606551" y="2013415"/>
                </a:lnTo>
                <a:lnTo>
                  <a:pt x="1588823" y="2023474"/>
                </a:lnTo>
                <a:lnTo>
                  <a:pt x="1570567" y="2033533"/>
                </a:lnTo>
                <a:lnTo>
                  <a:pt x="1552046" y="2043856"/>
                </a:lnTo>
                <a:lnTo>
                  <a:pt x="1533261" y="2053915"/>
                </a:lnTo>
                <a:lnTo>
                  <a:pt x="1513946" y="2063709"/>
                </a:lnTo>
                <a:lnTo>
                  <a:pt x="1493838" y="2073768"/>
                </a:lnTo>
                <a:lnTo>
                  <a:pt x="1473730" y="2083562"/>
                </a:lnTo>
                <a:lnTo>
                  <a:pt x="1453092" y="2086209"/>
                </a:lnTo>
                <a:lnTo>
                  <a:pt x="1432190" y="2088327"/>
                </a:lnTo>
                <a:lnTo>
                  <a:pt x="1410759" y="2090445"/>
                </a:lnTo>
                <a:lnTo>
                  <a:pt x="1388798" y="2092033"/>
                </a:lnTo>
                <a:lnTo>
                  <a:pt x="1366573" y="2093621"/>
                </a:lnTo>
                <a:lnTo>
                  <a:pt x="1344084" y="2094680"/>
                </a:lnTo>
                <a:lnTo>
                  <a:pt x="1321330" y="2095474"/>
                </a:lnTo>
                <a:lnTo>
                  <a:pt x="1298840" y="2096003"/>
                </a:lnTo>
                <a:lnTo>
                  <a:pt x="1276086" y="2096268"/>
                </a:lnTo>
                <a:lnTo>
                  <a:pt x="1253067" y="2096533"/>
                </a:lnTo>
                <a:lnTo>
                  <a:pt x="1229784" y="2096533"/>
                </a:lnTo>
                <a:lnTo>
                  <a:pt x="1206765" y="2096533"/>
                </a:lnTo>
                <a:lnTo>
                  <a:pt x="1160992" y="2095739"/>
                </a:lnTo>
                <a:lnTo>
                  <a:pt x="1116278" y="2094680"/>
                </a:lnTo>
                <a:lnTo>
                  <a:pt x="1072357" y="2093092"/>
                </a:lnTo>
                <a:lnTo>
                  <a:pt x="1030288" y="2091239"/>
                </a:lnTo>
                <a:lnTo>
                  <a:pt x="951971" y="2087798"/>
                </a:lnTo>
                <a:lnTo>
                  <a:pt x="916782" y="2086209"/>
                </a:lnTo>
                <a:lnTo>
                  <a:pt x="885032" y="2084886"/>
                </a:lnTo>
                <a:lnTo>
                  <a:pt x="856457" y="2083827"/>
                </a:lnTo>
                <a:lnTo>
                  <a:pt x="831850" y="2083562"/>
                </a:lnTo>
                <a:lnTo>
                  <a:pt x="828146" y="2083827"/>
                </a:lnTo>
                <a:lnTo>
                  <a:pt x="823119" y="2085150"/>
                </a:lnTo>
                <a:lnTo>
                  <a:pt x="817827" y="2086474"/>
                </a:lnTo>
                <a:lnTo>
                  <a:pt x="812007" y="2088592"/>
                </a:lnTo>
                <a:lnTo>
                  <a:pt x="805657" y="2091503"/>
                </a:lnTo>
                <a:lnTo>
                  <a:pt x="798513" y="2094680"/>
                </a:lnTo>
                <a:lnTo>
                  <a:pt x="790840" y="2098650"/>
                </a:lnTo>
                <a:lnTo>
                  <a:pt x="782902" y="2102886"/>
                </a:lnTo>
                <a:lnTo>
                  <a:pt x="774436" y="2107650"/>
                </a:lnTo>
                <a:lnTo>
                  <a:pt x="765705" y="2112680"/>
                </a:lnTo>
                <a:lnTo>
                  <a:pt x="746655" y="2124062"/>
                </a:lnTo>
                <a:lnTo>
                  <a:pt x="726282" y="2137033"/>
                </a:lnTo>
                <a:lnTo>
                  <a:pt x="705115" y="2151062"/>
                </a:lnTo>
                <a:lnTo>
                  <a:pt x="317500" y="1817268"/>
                </a:lnTo>
                <a:lnTo>
                  <a:pt x="346340" y="1797415"/>
                </a:lnTo>
                <a:lnTo>
                  <a:pt x="374121" y="1777562"/>
                </a:lnTo>
                <a:lnTo>
                  <a:pt x="400844" y="1758239"/>
                </a:lnTo>
                <a:lnTo>
                  <a:pt x="426773" y="1739445"/>
                </a:lnTo>
                <a:lnTo>
                  <a:pt x="475721" y="1703709"/>
                </a:lnTo>
                <a:lnTo>
                  <a:pt x="499269" y="1687033"/>
                </a:lnTo>
                <a:lnTo>
                  <a:pt x="522288" y="1670886"/>
                </a:lnTo>
                <a:lnTo>
                  <a:pt x="544248" y="1656062"/>
                </a:lnTo>
                <a:lnTo>
                  <a:pt x="555361" y="1648915"/>
                </a:lnTo>
                <a:lnTo>
                  <a:pt x="565944" y="1642298"/>
                </a:lnTo>
                <a:lnTo>
                  <a:pt x="577057" y="1635680"/>
                </a:lnTo>
                <a:lnTo>
                  <a:pt x="587640" y="1629592"/>
                </a:lnTo>
                <a:lnTo>
                  <a:pt x="598223" y="1623768"/>
                </a:lnTo>
                <a:lnTo>
                  <a:pt x="608807" y="1618474"/>
                </a:lnTo>
                <a:lnTo>
                  <a:pt x="619390" y="1612915"/>
                </a:lnTo>
                <a:lnTo>
                  <a:pt x="629709" y="1608150"/>
                </a:lnTo>
                <a:lnTo>
                  <a:pt x="640027" y="1603915"/>
                </a:lnTo>
                <a:lnTo>
                  <a:pt x="650875" y="1599945"/>
                </a:lnTo>
                <a:lnTo>
                  <a:pt x="661194" y="1596503"/>
                </a:lnTo>
                <a:lnTo>
                  <a:pt x="671513" y="1593062"/>
                </a:lnTo>
                <a:lnTo>
                  <a:pt x="682361" y="1590150"/>
                </a:lnTo>
                <a:lnTo>
                  <a:pt x="692680" y="1588033"/>
                </a:lnTo>
                <a:lnTo>
                  <a:pt x="702205" y="1586445"/>
                </a:lnTo>
                <a:lnTo>
                  <a:pt x="712523" y="1584592"/>
                </a:lnTo>
                <a:lnTo>
                  <a:pt x="723371" y="1583533"/>
                </a:lnTo>
                <a:lnTo>
                  <a:pt x="734484" y="1582474"/>
                </a:lnTo>
                <a:lnTo>
                  <a:pt x="746390" y="1581680"/>
                </a:lnTo>
                <a:lnTo>
                  <a:pt x="758296" y="1580621"/>
                </a:lnTo>
                <a:lnTo>
                  <a:pt x="770996" y="1580092"/>
                </a:lnTo>
                <a:lnTo>
                  <a:pt x="784225" y="1579827"/>
                </a:lnTo>
                <a:lnTo>
                  <a:pt x="811213" y="1579562"/>
                </a:lnTo>
                <a:close/>
                <a:moveTo>
                  <a:pt x="1050885" y="1163988"/>
                </a:moveTo>
                <a:lnTo>
                  <a:pt x="1051297" y="1164340"/>
                </a:lnTo>
                <a:lnTo>
                  <a:pt x="1051415" y="1164517"/>
                </a:lnTo>
                <a:lnTo>
                  <a:pt x="1050885" y="1163988"/>
                </a:lnTo>
                <a:close/>
                <a:moveTo>
                  <a:pt x="1265238" y="1044575"/>
                </a:moveTo>
                <a:lnTo>
                  <a:pt x="1310449" y="1062831"/>
                </a:lnTo>
                <a:lnTo>
                  <a:pt x="1319812" y="1067064"/>
                </a:lnTo>
                <a:lnTo>
                  <a:pt x="1329175" y="1071827"/>
                </a:lnTo>
                <a:lnTo>
                  <a:pt x="1338538" y="1076854"/>
                </a:lnTo>
                <a:lnTo>
                  <a:pt x="1347366" y="1082675"/>
                </a:lnTo>
                <a:lnTo>
                  <a:pt x="1351646" y="1085850"/>
                </a:lnTo>
                <a:lnTo>
                  <a:pt x="1355659" y="1089025"/>
                </a:lnTo>
                <a:lnTo>
                  <a:pt x="1359404" y="1092200"/>
                </a:lnTo>
                <a:lnTo>
                  <a:pt x="1362882" y="1095639"/>
                </a:lnTo>
                <a:lnTo>
                  <a:pt x="1366360" y="1099079"/>
                </a:lnTo>
                <a:lnTo>
                  <a:pt x="1369570" y="1102783"/>
                </a:lnTo>
                <a:lnTo>
                  <a:pt x="1372245" y="1106223"/>
                </a:lnTo>
                <a:lnTo>
                  <a:pt x="1375188" y="1109927"/>
                </a:lnTo>
                <a:lnTo>
                  <a:pt x="1376793" y="1113102"/>
                </a:lnTo>
                <a:lnTo>
                  <a:pt x="1378665" y="1116542"/>
                </a:lnTo>
                <a:lnTo>
                  <a:pt x="1380270" y="1119452"/>
                </a:lnTo>
                <a:lnTo>
                  <a:pt x="1381340" y="1122892"/>
                </a:lnTo>
                <a:lnTo>
                  <a:pt x="1382678" y="1126331"/>
                </a:lnTo>
                <a:lnTo>
                  <a:pt x="1383748" y="1129506"/>
                </a:lnTo>
                <a:lnTo>
                  <a:pt x="1384551" y="1132946"/>
                </a:lnTo>
                <a:lnTo>
                  <a:pt x="1385086" y="1136385"/>
                </a:lnTo>
                <a:lnTo>
                  <a:pt x="1385888" y="1143000"/>
                </a:lnTo>
                <a:lnTo>
                  <a:pt x="1385888" y="1149879"/>
                </a:lnTo>
                <a:lnTo>
                  <a:pt x="1385353" y="1156494"/>
                </a:lnTo>
                <a:lnTo>
                  <a:pt x="1384283" y="1163373"/>
                </a:lnTo>
                <a:lnTo>
                  <a:pt x="1382678" y="1169723"/>
                </a:lnTo>
                <a:lnTo>
                  <a:pt x="1380270" y="1176338"/>
                </a:lnTo>
                <a:lnTo>
                  <a:pt x="1377328" y="1182423"/>
                </a:lnTo>
                <a:lnTo>
                  <a:pt x="1373850" y="1188244"/>
                </a:lnTo>
                <a:lnTo>
                  <a:pt x="1369837" y="1193800"/>
                </a:lnTo>
                <a:lnTo>
                  <a:pt x="1365289" y="1199092"/>
                </a:lnTo>
                <a:lnTo>
                  <a:pt x="1360207" y="1203854"/>
                </a:lnTo>
                <a:lnTo>
                  <a:pt x="1354589" y="1208088"/>
                </a:lnTo>
                <a:lnTo>
                  <a:pt x="1350309" y="1210734"/>
                </a:lnTo>
                <a:lnTo>
                  <a:pt x="1346028" y="1213644"/>
                </a:lnTo>
                <a:lnTo>
                  <a:pt x="1341213" y="1215761"/>
                </a:lnTo>
                <a:lnTo>
                  <a:pt x="1336398" y="1218142"/>
                </a:lnTo>
                <a:lnTo>
                  <a:pt x="1331315" y="1219994"/>
                </a:lnTo>
                <a:lnTo>
                  <a:pt x="1325697" y="1221846"/>
                </a:lnTo>
                <a:lnTo>
                  <a:pt x="1320347" y="1223434"/>
                </a:lnTo>
                <a:lnTo>
                  <a:pt x="1314729" y="1224756"/>
                </a:lnTo>
                <a:lnTo>
                  <a:pt x="1309111" y="1226079"/>
                </a:lnTo>
                <a:lnTo>
                  <a:pt x="1303226" y="1227138"/>
                </a:lnTo>
                <a:lnTo>
                  <a:pt x="1297073" y="1227932"/>
                </a:lnTo>
                <a:lnTo>
                  <a:pt x="1290920" y="1228461"/>
                </a:lnTo>
                <a:lnTo>
                  <a:pt x="1278347" y="1229519"/>
                </a:lnTo>
                <a:lnTo>
                  <a:pt x="1265238" y="1230313"/>
                </a:lnTo>
                <a:lnTo>
                  <a:pt x="1265238" y="1044575"/>
                </a:lnTo>
                <a:close/>
                <a:moveTo>
                  <a:pt x="1169988" y="730250"/>
                </a:moveTo>
                <a:lnTo>
                  <a:pt x="1169988" y="912813"/>
                </a:lnTo>
                <a:lnTo>
                  <a:pt x="1151467" y="905934"/>
                </a:lnTo>
                <a:lnTo>
                  <a:pt x="1140090" y="901171"/>
                </a:lnTo>
                <a:lnTo>
                  <a:pt x="1129242" y="896673"/>
                </a:lnTo>
                <a:lnTo>
                  <a:pt x="1119188" y="891911"/>
                </a:lnTo>
                <a:lnTo>
                  <a:pt x="1114426" y="889529"/>
                </a:lnTo>
                <a:lnTo>
                  <a:pt x="1109663" y="887148"/>
                </a:lnTo>
                <a:lnTo>
                  <a:pt x="1105430" y="884238"/>
                </a:lnTo>
                <a:lnTo>
                  <a:pt x="1100932" y="881327"/>
                </a:lnTo>
                <a:lnTo>
                  <a:pt x="1096963" y="878152"/>
                </a:lnTo>
                <a:lnTo>
                  <a:pt x="1092730" y="874977"/>
                </a:lnTo>
                <a:lnTo>
                  <a:pt x="1089026" y="871273"/>
                </a:lnTo>
                <a:lnTo>
                  <a:pt x="1085586" y="867304"/>
                </a:lnTo>
                <a:lnTo>
                  <a:pt x="1081882" y="863071"/>
                </a:lnTo>
                <a:lnTo>
                  <a:pt x="1078442" y="858308"/>
                </a:lnTo>
                <a:lnTo>
                  <a:pt x="1076590" y="855663"/>
                </a:lnTo>
                <a:lnTo>
                  <a:pt x="1074474" y="852488"/>
                </a:lnTo>
                <a:lnTo>
                  <a:pt x="1073151" y="849313"/>
                </a:lnTo>
                <a:lnTo>
                  <a:pt x="1071563" y="846138"/>
                </a:lnTo>
                <a:lnTo>
                  <a:pt x="1068917" y="839523"/>
                </a:lnTo>
                <a:lnTo>
                  <a:pt x="1067330" y="832908"/>
                </a:lnTo>
                <a:lnTo>
                  <a:pt x="1065742" y="826029"/>
                </a:lnTo>
                <a:lnTo>
                  <a:pt x="1065213" y="819415"/>
                </a:lnTo>
                <a:lnTo>
                  <a:pt x="1065213" y="812535"/>
                </a:lnTo>
                <a:lnTo>
                  <a:pt x="1065478" y="805656"/>
                </a:lnTo>
                <a:lnTo>
                  <a:pt x="1067065" y="799042"/>
                </a:lnTo>
                <a:lnTo>
                  <a:pt x="1068653" y="792427"/>
                </a:lnTo>
                <a:lnTo>
                  <a:pt x="1071034" y="786342"/>
                </a:lnTo>
                <a:lnTo>
                  <a:pt x="1073680" y="779992"/>
                </a:lnTo>
                <a:lnTo>
                  <a:pt x="1077119" y="774435"/>
                </a:lnTo>
                <a:lnTo>
                  <a:pt x="1078972" y="771525"/>
                </a:lnTo>
                <a:lnTo>
                  <a:pt x="1081353" y="769144"/>
                </a:lnTo>
                <a:lnTo>
                  <a:pt x="1083469" y="766498"/>
                </a:lnTo>
                <a:lnTo>
                  <a:pt x="1085851" y="764117"/>
                </a:lnTo>
                <a:lnTo>
                  <a:pt x="1088232" y="761735"/>
                </a:lnTo>
                <a:lnTo>
                  <a:pt x="1090878" y="759619"/>
                </a:lnTo>
                <a:lnTo>
                  <a:pt x="1095111" y="756708"/>
                </a:lnTo>
                <a:lnTo>
                  <a:pt x="1099344" y="753533"/>
                </a:lnTo>
                <a:lnTo>
                  <a:pt x="1103842" y="751152"/>
                </a:lnTo>
                <a:lnTo>
                  <a:pt x="1108340" y="748506"/>
                </a:lnTo>
                <a:lnTo>
                  <a:pt x="1113103" y="746125"/>
                </a:lnTo>
                <a:lnTo>
                  <a:pt x="1117601" y="744008"/>
                </a:lnTo>
                <a:lnTo>
                  <a:pt x="1122628" y="742156"/>
                </a:lnTo>
                <a:lnTo>
                  <a:pt x="1127390" y="740039"/>
                </a:lnTo>
                <a:lnTo>
                  <a:pt x="1132682" y="738452"/>
                </a:lnTo>
                <a:lnTo>
                  <a:pt x="1137709" y="736864"/>
                </a:lnTo>
                <a:lnTo>
                  <a:pt x="1148028" y="734219"/>
                </a:lnTo>
                <a:lnTo>
                  <a:pt x="1159140" y="732102"/>
                </a:lnTo>
                <a:lnTo>
                  <a:pt x="1169988" y="730250"/>
                </a:lnTo>
                <a:close/>
                <a:moveTo>
                  <a:pt x="1185954" y="592728"/>
                </a:moveTo>
                <a:lnTo>
                  <a:pt x="1184100" y="592993"/>
                </a:lnTo>
                <a:lnTo>
                  <a:pt x="1182511" y="593258"/>
                </a:lnTo>
                <a:lnTo>
                  <a:pt x="1179333" y="594052"/>
                </a:lnTo>
                <a:lnTo>
                  <a:pt x="1176685" y="595905"/>
                </a:lnTo>
                <a:lnTo>
                  <a:pt x="1174036" y="597758"/>
                </a:lnTo>
                <a:lnTo>
                  <a:pt x="1172183" y="600405"/>
                </a:lnTo>
                <a:lnTo>
                  <a:pt x="1170858" y="603052"/>
                </a:lnTo>
                <a:lnTo>
                  <a:pt x="1169534" y="606229"/>
                </a:lnTo>
                <a:lnTo>
                  <a:pt x="1169269" y="607817"/>
                </a:lnTo>
                <a:lnTo>
                  <a:pt x="1169269" y="609670"/>
                </a:lnTo>
                <a:lnTo>
                  <a:pt x="1169269" y="657849"/>
                </a:lnTo>
                <a:lnTo>
                  <a:pt x="1159470" y="659702"/>
                </a:lnTo>
                <a:lnTo>
                  <a:pt x="1149406" y="661290"/>
                </a:lnTo>
                <a:lnTo>
                  <a:pt x="1139872" y="663673"/>
                </a:lnTo>
                <a:lnTo>
                  <a:pt x="1130073" y="665790"/>
                </a:lnTo>
                <a:lnTo>
                  <a:pt x="1120538" y="668438"/>
                </a:lnTo>
                <a:lnTo>
                  <a:pt x="1111004" y="671349"/>
                </a:lnTo>
                <a:lnTo>
                  <a:pt x="1101735" y="674526"/>
                </a:lnTo>
                <a:lnTo>
                  <a:pt x="1092730" y="677967"/>
                </a:lnTo>
                <a:lnTo>
                  <a:pt x="1083990" y="681673"/>
                </a:lnTo>
                <a:lnTo>
                  <a:pt x="1075251" y="685379"/>
                </a:lnTo>
                <a:lnTo>
                  <a:pt x="1067040" y="689615"/>
                </a:lnTo>
                <a:lnTo>
                  <a:pt x="1058566" y="694380"/>
                </a:lnTo>
                <a:lnTo>
                  <a:pt x="1050620" y="699145"/>
                </a:lnTo>
                <a:lnTo>
                  <a:pt x="1043205" y="704174"/>
                </a:lnTo>
                <a:lnTo>
                  <a:pt x="1035789" y="709733"/>
                </a:lnTo>
                <a:lnTo>
                  <a:pt x="1028638" y="715292"/>
                </a:lnTo>
                <a:lnTo>
                  <a:pt x="1023342" y="719793"/>
                </a:lnTo>
                <a:lnTo>
                  <a:pt x="1018310" y="724558"/>
                </a:lnTo>
                <a:lnTo>
                  <a:pt x="1013807" y="729322"/>
                </a:lnTo>
                <a:lnTo>
                  <a:pt x="1009305" y="734352"/>
                </a:lnTo>
                <a:lnTo>
                  <a:pt x="1005068" y="739382"/>
                </a:lnTo>
                <a:lnTo>
                  <a:pt x="1000830" y="744411"/>
                </a:lnTo>
                <a:lnTo>
                  <a:pt x="997387" y="749706"/>
                </a:lnTo>
                <a:lnTo>
                  <a:pt x="993944" y="755265"/>
                </a:lnTo>
                <a:lnTo>
                  <a:pt x="990501" y="760559"/>
                </a:lnTo>
                <a:lnTo>
                  <a:pt x="987323" y="766118"/>
                </a:lnTo>
                <a:lnTo>
                  <a:pt x="984940" y="771677"/>
                </a:lnTo>
                <a:lnTo>
                  <a:pt x="982291" y="777236"/>
                </a:lnTo>
                <a:lnTo>
                  <a:pt x="980172" y="783060"/>
                </a:lnTo>
                <a:lnTo>
                  <a:pt x="978054" y="788884"/>
                </a:lnTo>
                <a:lnTo>
                  <a:pt x="976200" y="794443"/>
                </a:lnTo>
                <a:lnTo>
                  <a:pt x="974876" y="800531"/>
                </a:lnTo>
                <a:lnTo>
                  <a:pt x="973551" y="806355"/>
                </a:lnTo>
                <a:lnTo>
                  <a:pt x="972757" y="812179"/>
                </a:lnTo>
                <a:lnTo>
                  <a:pt x="971962" y="818003"/>
                </a:lnTo>
                <a:lnTo>
                  <a:pt x="971698" y="824356"/>
                </a:lnTo>
                <a:lnTo>
                  <a:pt x="971433" y="830180"/>
                </a:lnTo>
                <a:lnTo>
                  <a:pt x="971698" y="836003"/>
                </a:lnTo>
                <a:lnTo>
                  <a:pt x="971962" y="842092"/>
                </a:lnTo>
                <a:lnTo>
                  <a:pt x="972757" y="847916"/>
                </a:lnTo>
                <a:lnTo>
                  <a:pt x="973551" y="853739"/>
                </a:lnTo>
                <a:lnTo>
                  <a:pt x="974876" y="859563"/>
                </a:lnTo>
                <a:lnTo>
                  <a:pt x="976465" y="865652"/>
                </a:lnTo>
                <a:lnTo>
                  <a:pt x="978054" y="871211"/>
                </a:lnTo>
                <a:lnTo>
                  <a:pt x="980437" y="877035"/>
                </a:lnTo>
                <a:lnTo>
                  <a:pt x="982556" y="882858"/>
                </a:lnTo>
                <a:lnTo>
                  <a:pt x="985204" y="888417"/>
                </a:lnTo>
                <a:lnTo>
                  <a:pt x="988383" y="893976"/>
                </a:lnTo>
                <a:lnTo>
                  <a:pt x="991031" y="899006"/>
                </a:lnTo>
                <a:lnTo>
                  <a:pt x="994209" y="903771"/>
                </a:lnTo>
                <a:lnTo>
                  <a:pt x="997652" y="908536"/>
                </a:lnTo>
                <a:lnTo>
                  <a:pt x="1001095" y="913301"/>
                </a:lnTo>
                <a:lnTo>
                  <a:pt x="1004803" y="917801"/>
                </a:lnTo>
                <a:lnTo>
                  <a:pt x="1008775" y="922301"/>
                </a:lnTo>
                <a:lnTo>
                  <a:pt x="1013013" y="926801"/>
                </a:lnTo>
                <a:lnTo>
                  <a:pt x="1017250" y="931037"/>
                </a:lnTo>
                <a:lnTo>
                  <a:pt x="1021753" y="935272"/>
                </a:lnTo>
                <a:lnTo>
                  <a:pt x="1026520" y="939243"/>
                </a:lnTo>
                <a:lnTo>
                  <a:pt x="1031287" y="942949"/>
                </a:lnTo>
                <a:lnTo>
                  <a:pt x="1036319" y="946390"/>
                </a:lnTo>
                <a:lnTo>
                  <a:pt x="1041616" y="949832"/>
                </a:lnTo>
                <a:lnTo>
                  <a:pt x="1046913" y="953273"/>
                </a:lnTo>
                <a:lnTo>
                  <a:pt x="1052739" y="956450"/>
                </a:lnTo>
                <a:lnTo>
                  <a:pt x="1058301" y="959097"/>
                </a:lnTo>
                <a:lnTo>
                  <a:pt x="1074456" y="966244"/>
                </a:lnTo>
                <a:lnTo>
                  <a:pt x="1100411" y="976833"/>
                </a:lnTo>
                <a:lnTo>
                  <a:pt x="1169269" y="1005158"/>
                </a:lnTo>
                <a:lnTo>
                  <a:pt x="1169269" y="1219843"/>
                </a:lnTo>
                <a:lnTo>
                  <a:pt x="1151260" y="1215872"/>
                </a:lnTo>
                <a:lnTo>
                  <a:pt x="1143050" y="1213755"/>
                </a:lnTo>
                <a:lnTo>
                  <a:pt x="1135370" y="1211372"/>
                </a:lnTo>
                <a:lnTo>
                  <a:pt x="1126365" y="1208725"/>
                </a:lnTo>
                <a:lnTo>
                  <a:pt x="1116831" y="1204754"/>
                </a:lnTo>
                <a:lnTo>
                  <a:pt x="1107032" y="1200254"/>
                </a:lnTo>
                <a:lnTo>
                  <a:pt x="1096968" y="1195489"/>
                </a:lnTo>
                <a:lnTo>
                  <a:pt x="1087698" y="1190460"/>
                </a:lnTo>
                <a:lnTo>
                  <a:pt x="1078693" y="1185165"/>
                </a:lnTo>
                <a:lnTo>
                  <a:pt x="1070483" y="1179341"/>
                </a:lnTo>
                <a:lnTo>
                  <a:pt x="1063068" y="1174047"/>
                </a:lnTo>
                <a:lnTo>
                  <a:pt x="1058566" y="1170870"/>
                </a:lnTo>
                <a:lnTo>
                  <a:pt x="1054593" y="1167164"/>
                </a:lnTo>
                <a:lnTo>
                  <a:pt x="1051297" y="1164340"/>
                </a:lnTo>
                <a:lnTo>
                  <a:pt x="1050885" y="1163723"/>
                </a:lnTo>
                <a:lnTo>
                  <a:pt x="1048502" y="1160811"/>
                </a:lnTo>
                <a:lnTo>
                  <a:pt x="1046118" y="1157899"/>
                </a:lnTo>
                <a:lnTo>
                  <a:pt x="1043734" y="1154723"/>
                </a:lnTo>
                <a:lnTo>
                  <a:pt x="1040821" y="1152076"/>
                </a:lnTo>
                <a:lnTo>
                  <a:pt x="1037643" y="1149958"/>
                </a:lnTo>
                <a:lnTo>
                  <a:pt x="1034465" y="1148370"/>
                </a:lnTo>
                <a:lnTo>
                  <a:pt x="1031022" y="1147046"/>
                </a:lnTo>
                <a:lnTo>
                  <a:pt x="1027314" y="1146252"/>
                </a:lnTo>
                <a:lnTo>
                  <a:pt x="1023342" y="1145987"/>
                </a:lnTo>
                <a:lnTo>
                  <a:pt x="1019899" y="1145987"/>
                </a:lnTo>
                <a:lnTo>
                  <a:pt x="1015926" y="1146252"/>
                </a:lnTo>
                <a:lnTo>
                  <a:pt x="1011953" y="1147046"/>
                </a:lnTo>
                <a:lnTo>
                  <a:pt x="1007981" y="1148370"/>
                </a:lnTo>
                <a:lnTo>
                  <a:pt x="1004008" y="1149693"/>
                </a:lnTo>
                <a:lnTo>
                  <a:pt x="1000036" y="1151281"/>
                </a:lnTo>
                <a:lnTo>
                  <a:pt x="996063" y="1153399"/>
                </a:lnTo>
                <a:lnTo>
                  <a:pt x="992620" y="1155517"/>
                </a:lnTo>
                <a:lnTo>
                  <a:pt x="988912" y="1157899"/>
                </a:lnTo>
                <a:lnTo>
                  <a:pt x="985204" y="1160282"/>
                </a:lnTo>
                <a:lnTo>
                  <a:pt x="981762" y="1163194"/>
                </a:lnTo>
                <a:lnTo>
                  <a:pt x="978848" y="1166370"/>
                </a:lnTo>
                <a:lnTo>
                  <a:pt x="975935" y="1169282"/>
                </a:lnTo>
                <a:lnTo>
                  <a:pt x="973022" y="1172459"/>
                </a:lnTo>
                <a:lnTo>
                  <a:pt x="970903" y="1175900"/>
                </a:lnTo>
                <a:lnTo>
                  <a:pt x="968784" y="1179077"/>
                </a:lnTo>
                <a:lnTo>
                  <a:pt x="966930" y="1182518"/>
                </a:lnTo>
                <a:lnTo>
                  <a:pt x="965871" y="1186224"/>
                </a:lnTo>
                <a:lnTo>
                  <a:pt x="964547" y="1189665"/>
                </a:lnTo>
                <a:lnTo>
                  <a:pt x="964017" y="1192842"/>
                </a:lnTo>
                <a:lnTo>
                  <a:pt x="963752" y="1196548"/>
                </a:lnTo>
                <a:lnTo>
                  <a:pt x="964017" y="1199989"/>
                </a:lnTo>
                <a:lnTo>
                  <a:pt x="965076" y="1203166"/>
                </a:lnTo>
                <a:lnTo>
                  <a:pt x="966401" y="1206343"/>
                </a:lnTo>
                <a:lnTo>
                  <a:pt x="968255" y="1209519"/>
                </a:lnTo>
                <a:lnTo>
                  <a:pt x="971698" y="1214019"/>
                </a:lnTo>
                <a:lnTo>
                  <a:pt x="975405" y="1218520"/>
                </a:lnTo>
                <a:lnTo>
                  <a:pt x="979378" y="1223020"/>
                </a:lnTo>
                <a:lnTo>
                  <a:pt x="983615" y="1227255"/>
                </a:lnTo>
                <a:lnTo>
                  <a:pt x="988118" y="1231491"/>
                </a:lnTo>
                <a:lnTo>
                  <a:pt x="992620" y="1235461"/>
                </a:lnTo>
                <a:lnTo>
                  <a:pt x="997652" y="1239432"/>
                </a:lnTo>
                <a:lnTo>
                  <a:pt x="1002684" y="1242874"/>
                </a:lnTo>
                <a:lnTo>
                  <a:pt x="1007981" y="1246844"/>
                </a:lnTo>
                <a:lnTo>
                  <a:pt x="1013278" y="1250286"/>
                </a:lnTo>
                <a:lnTo>
                  <a:pt x="1018839" y="1253992"/>
                </a:lnTo>
                <a:lnTo>
                  <a:pt x="1024931" y="1257168"/>
                </a:lnTo>
                <a:lnTo>
                  <a:pt x="1030757" y="1260345"/>
                </a:lnTo>
                <a:lnTo>
                  <a:pt x="1037113" y="1263521"/>
                </a:lnTo>
                <a:lnTo>
                  <a:pt x="1049826" y="1269345"/>
                </a:lnTo>
                <a:lnTo>
                  <a:pt x="1063333" y="1274904"/>
                </a:lnTo>
                <a:lnTo>
                  <a:pt x="1077369" y="1279934"/>
                </a:lnTo>
                <a:lnTo>
                  <a:pt x="1091936" y="1284434"/>
                </a:lnTo>
                <a:lnTo>
                  <a:pt x="1106502" y="1288670"/>
                </a:lnTo>
                <a:lnTo>
                  <a:pt x="1122128" y="1292376"/>
                </a:lnTo>
                <a:lnTo>
                  <a:pt x="1137488" y="1295552"/>
                </a:lnTo>
                <a:lnTo>
                  <a:pt x="1153379" y="1298199"/>
                </a:lnTo>
                <a:lnTo>
                  <a:pt x="1169269" y="1300582"/>
                </a:lnTo>
                <a:lnTo>
                  <a:pt x="1169269" y="1347437"/>
                </a:lnTo>
                <a:lnTo>
                  <a:pt x="1169269" y="1349290"/>
                </a:lnTo>
                <a:lnTo>
                  <a:pt x="1169534" y="1350878"/>
                </a:lnTo>
                <a:lnTo>
                  <a:pt x="1170858" y="1354055"/>
                </a:lnTo>
                <a:lnTo>
                  <a:pt x="1172183" y="1356702"/>
                </a:lnTo>
                <a:lnTo>
                  <a:pt x="1174036" y="1359349"/>
                </a:lnTo>
                <a:lnTo>
                  <a:pt x="1176685" y="1361202"/>
                </a:lnTo>
                <a:lnTo>
                  <a:pt x="1179333" y="1363055"/>
                </a:lnTo>
                <a:lnTo>
                  <a:pt x="1182511" y="1363849"/>
                </a:lnTo>
                <a:lnTo>
                  <a:pt x="1184100" y="1364114"/>
                </a:lnTo>
                <a:lnTo>
                  <a:pt x="1185954" y="1364114"/>
                </a:lnTo>
                <a:lnTo>
                  <a:pt x="1249516" y="1364114"/>
                </a:lnTo>
                <a:lnTo>
                  <a:pt x="1251105" y="1364114"/>
                </a:lnTo>
                <a:lnTo>
                  <a:pt x="1252694" y="1363849"/>
                </a:lnTo>
                <a:lnTo>
                  <a:pt x="1255873" y="1363055"/>
                </a:lnTo>
                <a:lnTo>
                  <a:pt x="1258786" y="1361202"/>
                </a:lnTo>
                <a:lnTo>
                  <a:pt x="1261169" y="1359349"/>
                </a:lnTo>
                <a:lnTo>
                  <a:pt x="1263288" y="1356702"/>
                </a:lnTo>
                <a:lnTo>
                  <a:pt x="1264877" y="1354055"/>
                </a:lnTo>
                <a:lnTo>
                  <a:pt x="1265672" y="1350878"/>
                </a:lnTo>
                <a:lnTo>
                  <a:pt x="1265936" y="1349290"/>
                </a:lnTo>
                <a:lnTo>
                  <a:pt x="1265936" y="1347437"/>
                </a:lnTo>
                <a:lnTo>
                  <a:pt x="1265936" y="1304553"/>
                </a:lnTo>
                <a:lnTo>
                  <a:pt x="1278119" y="1303758"/>
                </a:lnTo>
                <a:lnTo>
                  <a:pt x="1290302" y="1302700"/>
                </a:lnTo>
                <a:lnTo>
                  <a:pt x="1301690" y="1301376"/>
                </a:lnTo>
                <a:lnTo>
                  <a:pt x="1313343" y="1299788"/>
                </a:lnTo>
                <a:lnTo>
                  <a:pt x="1324466" y="1297935"/>
                </a:lnTo>
                <a:lnTo>
                  <a:pt x="1335855" y="1295817"/>
                </a:lnTo>
                <a:lnTo>
                  <a:pt x="1346448" y="1293170"/>
                </a:lnTo>
                <a:lnTo>
                  <a:pt x="1356777" y="1290523"/>
                </a:lnTo>
                <a:lnTo>
                  <a:pt x="1366841" y="1287611"/>
                </a:lnTo>
                <a:lnTo>
                  <a:pt x="1376905" y="1284169"/>
                </a:lnTo>
                <a:lnTo>
                  <a:pt x="1386175" y="1280728"/>
                </a:lnTo>
                <a:lnTo>
                  <a:pt x="1395179" y="1276757"/>
                </a:lnTo>
                <a:lnTo>
                  <a:pt x="1403389" y="1272522"/>
                </a:lnTo>
                <a:lnTo>
                  <a:pt x="1411599" y="1268022"/>
                </a:lnTo>
                <a:lnTo>
                  <a:pt x="1419280" y="1263257"/>
                </a:lnTo>
                <a:lnTo>
                  <a:pt x="1426166" y="1258227"/>
                </a:lnTo>
                <a:lnTo>
                  <a:pt x="1431727" y="1253992"/>
                </a:lnTo>
                <a:lnTo>
                  <a:pt x="1436494" y="1249491"/>
                </a:lnTo>
                <a:lnTo>
                  <a:pt x="1441526" y="1244991"/>
                </a:lnTo>
                <a:lnTo>
                  <a:pt x="1446029" y="1240491"/>
                </a:lnTo>
                <a:lnTo>
                  <a:pt x="1450531" y="1235726"/>
                </a:lnTo>
                <a:lnTo>
                  <a:pt x="1454769" y="1230961"/>
                </a:lnTo>
                <a:lnTo>
                  <a:pt x="1458476" y="1226196"/>
                </a:lnTo>
                <a:lnTo>
                  <a:pt x="1462184" y="1221167"/>
                </a:lnTo>
                <a:lnTo>
                  <a:pt x="1465892" y="1215872"/>
                </a:lnTo>
                <a:lnTo>
                  <a:pt x="1469335" y="1210578"/>
                </a:lnTo>
                <a:lnTo>
                  <a:pt x="1472248" y="1205284"/>
                </a:lnTo>
                <a:lnTo>
                  <a:pt x="1475161" y="1199989"/>
                </a:lnTo>
                <a:lnTo>
                  <a:pt x="1478075" y="1194695"/>
                </a:lnTo>
                <a:lnTo>
                  <a:pt x="1480458" y="1189136"/>
                </a:lnTo>
                <a:lnTo>
                  <a:pt x="1482842" y="1183312"/>
                </a:lnTo>
                <a:lnTo>
                  <a:pt x="1484696" y="1177753"/>
                </a:lnTo>
                <a:lnTo>
                  <a:pt x="1486550" y="1172194"/>
                </a:lnTo>
                <a:lnTo>
                  <a:pt x="1487874" y="1166370"/>
                </a:lnTo>
                <a:lnTo>
                  <a:pt x="1489198" y="1160547"/>
                </a:lnTo>
                <a:lnTo>
                  <a:pt x="1489992" y="1154723"/>
                </a:lnTo>
                <a:lnTo>
                  <a:pt x="1490787" y="1148899"/>
                </a:lnTo>
                <a:lnTo>
                  <a:pt x="1491581" y="1142810"/>
                </a:lnTo>
                <a:lnTo>
                  <a:pt x="1491846" y="1136987"/>
                </a:lnTo>
                <a:lnTo>
                  <a:pt x="1491846" y="1131163"/>
                </a:lnTo>
                <a:lnTo>
                  <a:pt x="1491581" y="1125339"/>
                </a:lnTo>
                <a:lnTo>
                  <a:pt x="1491317" y="1119251"/>
                </a:lnTo>
                <a:lnTo>
                  <a:pt x="1490257" y="1113427"/>
                </a:lnTo>
                <a:lnTo>
                  <a:pt x="1489198" y="1107603"/>
                </a:lnTo>
                <a:lnTo>
                  <a:pt x="1488139" y="1101515"/>
                </a:lnTo>
                <a:lnTo>
                  <a:pt x="1486550" y="1095426"/>
                </a:lnTo>
                <a:lnTo>
                  <a:pt x="1484431" y="1089867"/>
                </a:lnTo>
                <a:lnTo>
                  <a:pt x="1482577" y="1084043"/>
                </a:lnTo>
                <a:lnTo>
                  <a:pt x="1479664" y="1077690"/>
                </a:lnTo>
                <a:lnTo>
                  <a:pt x="1476486" y="1071866"/>
                </a:lnTo>
                <a:lnTo>
                  <a:pt x="1473307" y="1066043"/>
                </a:lnTo>
                <a:lnTo>
                  <a:pt x="1469070" y="1060219"/>
                </a:lnTo>
                <a:lnTo>
                  <a:pt x="1464832" y="1054924"/>
                </a:lnTo>
                <a:lnTo>
                  <a:pt x="1459801" y="1049630"/>
                </a:lnTo>
                <a:lnTo>
                  <a:pt x="1454769" y="1044336"/>
                </a:lnTo>
                <a:lnTo>
                  <a:pt x="1448942" y="1039306"/>
                </a:lnTo>
                <a:lnTo>
                  <a:pt x="1443115" y="1034541"/>
                </a:lnTo>
                <a:lnTo>
                  <a:pt x="1437024" y="1029776"/>
                </a:lnTo>
                <a:lnTo>
                  <a:pt x="1430403" y="1025011"/>
                </a:lnTo>
                <a:lnTo>
                  <a:pt x="1423782" y="1020511"/>
                </a:lnTo>
                <a:lnTo>
                  <a:pt x="1416631" y="1016011"/>
                </a:lnTo>
                <a:lnTo>
                  <a:pt x="1409481" y="1011776"/>
                </a:lnTo>
                <a:lnTo>
                  <a:pt x="1402065" y="1007540"/>
                </a:lnTo>
                <a:lnTo>
                  <a:pt x="1394385" y="1003569"/>
                </a:lnTo>
                <a:lnTo>
                  <a:pt x="1378759" y="995628"/>
                </a:lnTo>
                <a:lnTo>
                  <a:pt x="1362604" y="988216"/>
                </a:lnTo>
                <a:lnTo>
                  <a:pt x="1346183" y="981333"/>
                </a:lnTo>
                <a:lnTo>
                  <a:pt x="1329498" y="974715"/>
                </a:lnTo>
                <a:lnTo>
                  <a:pt x="1313343" y="968362"/>
                </a:lnTo>
                <a:lnTo>
                  <a:pt x="1296923" y="962273"/>
                </a:lnTo>
                <a:lnTo>
                  <a:pt x="1265936" y="951420"/>
                </a:lnTo>
                <a:lnTo>
                  <a:pt x="1265936" y="735411"/>
                </a:lnTo>
                <a:lnTo>
                  <a:pt x="1278914" y="738588"/>
                </a:lnTo>
                <a:lnTo>
                  <a:pt x="1291361" y="742029"/>
                </a:lnTo>
                <a:lnTo>
                  <a:pt x="1295864" y="743352"/>
                </a:lnTo>
                <a:lnTo>
                  <a:pt x="1300366" y="744941"/>
                </a:lnTo>
                <a:lnTo>
                  <a:pt x="1310165" y="749176"/>
                </a:lnTo>
                <a:lnTo>
                  <a:pt x="1319964" y="754206"/>
                </a:lnTo>
                <a:lnTo>
                  <a:pt x="1329763" y="759765"/>
                </a:lnTo>
                <a:lnTo>
                  <a:pt x="1339562" y="765589"/>
                </a:lnTo>
                <a:lnTo>
                  <a:pt x="1348567" y="771412"/>
                </a:lnTo>
                <a:lnTo>
                  <a:pt x="1357042" y="777236"/>
                </a:lnTo>
                <a:lnTo>
                  <a:pt x="1364458" y="782795"/>
                </a:lnTo>
                <a:lnTo>
                  <a:pt x="1368960" y="786237"/>
                </a:lnTo>
                <a:lnTo>
                  <a:pt x="1373197" y="789943"/>
                </a:lnTo>
                <a:lnTo>
                  <a:pt x="1376375" y="792855"/>
                </a:lnTo>
                <a:lnTo>
                  <a:pt x="1376111" y="792590"/>
                </a:lnTo>
                <a:lnTo>
                  <a:pt x="1376905" y="793384"/>
                </a:lnTo>
                <a:lnTo>
                  <a:pt x="1379024" y="796296"/>
                </a:lnTo>
                <a:lnTo>
                  <a:pt x="1381407" y="798943"/>
                </a:lnTo>
                <a:lnTo>
                  <a:pt x="1384056" y="802384"/>
                </a:lnTo>
                <a:lnTo>
                  <a:pt x="1386969" y="805032"/>
                </a:lnTo>
                <a:lnTo>
                  <a:pt x="1389882" y="807149"/>
                </a:lnTo>
                <a:lnTo>
                  <a:pt x="1393060" y="808738"/>
                </a:lnTo>
                <a:lnTo>
                  <a:pt x="1396768" y="810061"/>
                </a:lnTo>
                <a:lnTo>
                  <a:pt x="1400476" y="810855"/>
                </a:lnTo>
                <a:lnTo>
                  <a:pt x="1404184" y="811120"/>
                </a:lnTo>
                <a:lnTo>
                  <a:pt x="1407892" y="811120"/>
                </a:lnTo>
                <a:lnTo>
                  <a:pt x="1411599" y="810591"/>
                </a:lnTo>
                <a:lnTo>
                  <a:pt x="1415837" y="810061"/>
                </a:lnTo>
                <a:lnTo>
                  <a:pt x="1419809" y="808738"/>
                </a:lnTo>
                <a:lnTo>
                  <a:pt x="1423782" y="807414"/>
                </a:lnTo>
                <a:lnTo>
                  <a:pt x="1427755" y="805826"/>
                </a:lnTo>
                <a:lnTo>
                  <a:pt x="1431198" y="803708"/>
                </a:lnTo>
                <a:lnTo>
                  <a:pt x="1435170" y="801590"/>
                </a:lnTo>
                <a:lnTo>
                  <a:pt x="1438878" y="798943"/>
                </a:lnTo>
                <a:lnTo>
                  <a:pt x="1442321" y="796561"/>
                </a:lnTo>
                <a:lnTo>
                  <a:pt x="1445764" y="793649"/>
                </a:lnTo>
                <a:lnTo>
                  <a:pt x="1448677" y="790737"/>
                </a:lnTo>
                <a:lnTo>
                  <a:pt x="1451855" y="787825"/>
                </a:lnTo>
                <a:lnTo>
                  <a:pt x="1454504" y="784384"/>
                </a:lnTo>
                <a:lnTo>
                  <a:pt x="1456622" y="780942"/>
                </a:lnTo>
                <a:lnTo>
                  <a:pt x="1458741" y="777766"/>
                </a:lnTo>
                <a:lnTo>
                  <a:pt x="1460595" y="774324"/>
                </a:lnTo>
                <a:lnTo>
                  <a:pt x="1461919" y="770883"/>
                </a:lnTo>
                <a:lnTo>
                  <a:pt x="1462714" y="767442"/>
                </a:lnTo>
                <a:lnTo>
                  <a:pt x="1463773" y="764000"/>
                </a:lnTo>
                <a:lnTo>
                  <a:pt x="1463773" y="760559"/>
                </a:lnTo>
                <a:lnTo>
                  <a:pt x="1463243" y="757118"/>
                </a:lnTo>
                <a:lnTo>
                  <a:pt x="1462449" y="753676"/>
                </a:lnTo>
                <a:lnTo>
                  <a:pt x="1461125" y="750765"/>
                </a:lnTo>
                <a:lnTo>
                  <a:pt x="1459536" y="747588"/>
                </a:lnTo>
                <a:lnTo>
                  <a:pt x="1456622" y="743882"/>
                </a:lnTo>
                <a:lnTo>
                  <a:pt x="1453709" y="740441"/>
                </a:lnTo>
                <a:lnTo>
                  <a:pt x="1447618" y="733558"/>
                </a:lnTo>
                <a:lnTo>
                  <a:pt x="1440467" y="726675"/>
                </a:lnTo>
                <a:lnTo>
                  <a:pt x="1432787" y="720322"/>
                </a:lnTo>
                <a:lnTo>
                  <a:pt x="1424577" y="713969"/>
                </a:lnTo>
                <a:lnTo>
                  <a:pt x="1415837" y="707616"/>
                </a:lnTo>
                <a:lnTo>
                  <a:pt x="1406567" y="701792"/>
                </a:lnTo>
                <a:lnTo>
                  <a:pt x="1397033" y="696233"/>
                </a:lnTo>
                <a:lnTo>
                  <a:pt x="1387234" y="691203"/>
                </a:lnTo>
                <a:lnTo>
                  <a:pt x="1377435" y="685909"/>
                </a:lnTo>
                <a:lnTo>
                  <a:pt x="1367106" y="681144"/>
                </a:lnTo>
                <a:lnTo>
                  <a:pt x="1357042" y="677173"/>
                </a:lnTo>
                <a:lnTo>
                  <a:pt x="1346978" y="673467"/>
                </a:lnTo>
                <a:lnTo>
                  <a:pt x="1336914" y="669761"/>
                </a:lnTo>
                <a:lnTo>
                  <a:pt x="1327380" y="666849"/>
                </a:lnTo>
                <a:lnTo>
                  <a:pt x="1317845" y="664467"/>
                </a:lnTo>
                <a:lnTo>
                  <a:pt x="1305133" y="661555"/>
                </a:lnTo>
                <a:lnTo>
                  <a:pt x="1292421" y="659437"/>
                </a:lnTo>
                <a:lnTo>
                  <a:pt x="1279179" y="657584"/>
                </a:lnTo>
                <a:lnTo>
                  <a:pt x="1265936" y="656261"/>
                </a:lnTo>
                <a:lnTo>
                  <a:pt x="1265936" y="609670"/>
                </a:lnTo>
                <a:lnTo>
                  <a:pt x="1265936" y="607817"/>
                </a:lnTo>
                <a:lnTo>
                  <a:pt x="1265672" y="606229"/>
                </a:lnTo>
                <a:lnTo>
                  <a:pt x="1264877" y="603052"/>
                </a:lnTo>
                <a:lnTo>
                  <a:pt x="1263288" y="600405"/>
                </a:lnTo>
                <a:lnTo>
                  <a:pt x="1261169" y="597758"/>
                </a:lnTo>
                <a:lnTo>
                  <a:pt x="1258786" y="595905"/>
                </a:lnTo>
                <a:lnTo>
                  <a:pt x="1255873" y="594052"/>
                </a:lnTo>
                <a:lnTo>
                  <a:pt x="1252694" y="593258"/>
                </a:lnTo>
                <a:lnTo>
                  <a:pt x="1251105" y="592993"/>
                </a:lnTo>
                <a:lnTo>
                  <a:pt x="1249516" y="592728"/>
                </a:lnTo>
                <a:lnTo>
                  <a:pt x="1185954" y="592728"/>
                </a:lnTo>
                <a:close/>
                <a:moveTo>
                  <a:pt x="994739" y="469900"/>
                </a:moveTo>
                <a:lnTo>
                  <a:pt x="1212438" y="469900"/>
                </a:lnTo>
                <a:lnTo>
                  <a:pt x="1243160" y="469900"/>
                </a:lnTo>
                <a:lnTo>
                  <a:pt x="1460860" y="469900"/>
                </a:lnTo>
                <a:lnTo>
                  <a:pt x="1464568" y="475988"/>
                </a:lnTo>
                <a:lnTo>
                  <a:pt x="1468540" y="482341"/>
                </a:lnTo>
                <a:lnTo>
                  <a:pt x="1472513" y="488430"/>
                </a:lnTo>
                <a:lnTo>
                  <a:pt x="1477545" y="494783"/>
                </a:lnTo>
                <a:lnTo>
                  <a:pt x="1482842" y="501136"/>
                </a:lnTo>
                <a:lnTo>
                  <a:pt x="1488139" y="507490"/>
                </a:lnTo>
                <a:lnTo>
                  <a:pt x="1493965" y="514107"/>
                </a:lnTo>
                <a:lnTo>
                  <a:pt x="1500321" y="520725"/>
                </a:lnTo>
                <a:lnTo>
                  <a:pt x="1513563" y="534226"/>
                </a:lnTo>
                <a:lnTo>
                  <a:pt x="1528394" y="547991"/>
                </a:lnTo>
                <a:lnTo>
                  <a:pt x="1544020" y="562021"/>
                </a:lnTo>
                <a:lnTo>
                  <a:pt x="1560705" y="576845"/>
                </a:lnTo>
                <a:lnTo>
                  <a:pt x="1595929" y="607553"/>
                </a:lnTo>
                <a:lnTo>
                  <a:pt x="1614733" y="623700"/>
                </a:lnTo>
                <a:lnTo>
                  <a:pt x="1633801" y="640113"/>
                </a:lnTo>
                <a:lnTo>
                  <a:pt x="1652870" y="657584"/>
                </a:lnTo>
                <a:lnTo>
                  <a:pt x="1672468" y="675585"/>
                </a:lnTo>
                <a:lnTo>
                  <a:pt x="1691802" y="694115"/>
                </a:lnTo>
                <a:lnTo>
                  <a:pt x="1711400" y="713704"/>
                </a:lnTo>
                <a:lnTo>
                  <a:pt x="1720934" y="723499"/>
                </a:lnTo>
                <a:lnTo>
                  <a:pt x="1730469" y="733558"/>
                </a:lnTo>
                <a:lnTo>
                  <a:pt x="1740003" y="743882"/>
                </a:lnTo>
                <a:lnTo>
                  <a:pt x="1749272" y="754206"/>
                </a:lnTo>
                <a:lnTo>
                  <a:pt x="1758542" y="765059"/>
                </a:lnTo>
                <a:lnTo>
                  <a:pt x="1767811" y="775913"/>
                </a:lnTo>
                <a:lnTo>
                  <a:pt x="1776816" y="787295"/>
                </a:lnTo>
                <a:lnTo>
                  <a:pt x="1785556" y="798414"/>
                </a:lnTo>
                <a:lnTo>
                  <a:pt x="1794295" y="810061"/>
                </a:lnTo>
                <a:lnTo>
                  <a:pt x="1802770" y="821709"/>
                </a:lnTo>
                <a:lnTo>
                  <a:pt x="1810716" y="833886"/>
                </a:lnTo>
                <a:lnTo>
                  <a:pt x="1818926" y="845798"/>
                </a:lnTo>
                <a:lnTo>
                  <a:pt x="1826606" y="858504"/>
                </a:lnTo>
                <a:lnTo>
                  <a:pt x="1834286" y="871211"/>
                </a:lnTo>
                <a:lnTo>
                  <a:pt x="1841437" y="884182"/>
                </a:lnTo>
                <a:lnTo>
                  <a:pt x="1848323" y="897418"/>
                </a:lnTo>
                <a:lnTo>
                  <a:pt x="1854944" y="910918"/>
                </a:lnTo>
                <a:lnTo>
                  <a:pt x="1861035" y="924684"/>
                </a:lnTo>
                <a:lnTo>
                  <a:pt x="1867127" y="938714"/>
                </a:lnTo>
                <a:lnTo>
                  <a:pt x="1872688" y="953008"/>
                </a:lnTo>
                <a:lnTo>
                  <a:pt x="1877985" y="967303"/>
                </a:lnTo>
                <a:lnTo>
                  <a:pt x="1882752" y="982127"/>
                </a:lnTo>
                <a:lnTo>
                  <a:pt x="1887255" y="997481"/>
                </a:lnTo>
                <a:lnTo>
                  <a:pt x="1891227" y="1012834"/>
                </a:lnTo>
                <a:lnTo>
                  <a:pt x="1894935" y="1028188"/>
                </a:lnTo>
                <a:lnTo>
                  <a:pt x="1897848" y="1044336"/>
                </a:lnTo>
                <a:lnTo>
                  <a:pt x="1900762" y="1060483"/>
                </a:lnTo>
                <a:lnTo>
                  <a:pt x="1903145" y="1077161"/>
                </a:lnTo>
                <a:lnTo>
                  <a:pt x="1904734" y="1094103"/>
                </a:lnTo>
                <a:lnTo>
                  <a:pt x="1905794" y="1111309"/>
                </a:lnTo>
                <a:lnTo>
                  <a:pt x="1906588" y="1128516"/>
                </a:lnTo>
                <a:lnTo>
                  <a:pt x="1906588" y="1146517"/>
                </a:lnTo>
                <a:lnTo>
                  <a:pt x="1906323" y="1161076"/>
                </a:lnTo>
                <a:lnTo>
                  <a:pt x="1905529" y="1175635"/>
                </a:lnTo>
                <a:lnTo>
                  <a:pt x="1904469" y="1189665"/>
                </a:lnTo>
                <a:lnTo>
                  <a:pt x="1903145" y="1203166"/>
                </a:lnTo>
                <a:lnTo>
                  <a:pt x="1901027" y="1216667"/>
                </a:lnTo>
                <a:lnTo>
                  <a:pt x="1898908" y="1229108"/>
                </a:lnTo>
                <a:lnTo>
                  <a:pt x="1896259" y="1241815"/>
                </a:lnTo>
                <a:lnTo>
                  <a:pt x="1893081" y="1253992"/>
                </a:lnTo>
                <a:lnTo>
                  <a:pt x="1889903" y="1265639"/>
                </a:lnTo>
                <a:lnTo>
                  <a:pt x="1886195" y="1277287"/>
                </a:lnTo>
                <a:lnTo>
                  <a:pt x="1881958" y="1288140"/>
                </a:lnTo>
                <a:lnTo>
                  <a:pt x="1877720" y="1299258"/>
                </a:lnTo>
                <a:lnTo>
                  <a:pt x="1872953" y="1309582"/>
                </a:lnTo>
                <a:lnTo>
                  <a:pt x="1867656" y="1319641"/>
                </a:lnTo>
                <a:lnTo>
                  <a:pt x="1862360" y="1329436"/>
                </a:lnTo>
                <a:lnTo>
                  <a:pt x="1856268" y="1338966"/>
                </a:lnTo>
                <a:lnTo>
                  <a:pt x="1850177" y="1347966"/>
                </a:lnTo>
                <a:lnTo>
                  <a:pt x="1843556" y="1356967"/>
                </a:lnTo>
                <a:lnTo>
                  <a:pt x="1836670" y="1365437"/>
                </a:lnTo>
                <a:lnTo>
                  <a:pt x="1829254" y="1373908"/>
                </a:lnTo>
                <a:lnTo>
                  <a:pt x="1821839" y="1381850"/>
                </a:lnTo>
                <a:lnTo>
                  <a:pt x="1813894" y="1389262"/>
                </a:lnTo>
                <a:lnTo>
                  <a:pt x="1805684" y="1396939"/>
                </a:lnTo>
                <a:lnTo>
                  <a:pt x="1797209" y="1404086"/>
                </a:lnTo>
                <a:lnTo>
                  <a:pt x="1788204" y="1410969"/>
                </a:lnTo>
                <a:lnTo>
                  <a:pt x="1779464" y="1417587"/>
                </a:lnTo>
                <a:lnTo>
                  <a:pt x="1769665" y="1423675"/>
                </a:lnTo>
                <a:lnTo>
                  <a:pt x="1759866" y="1429764"/>
                </a:lnTo>
                <a:lnTo>
                  <a:pt x="1749802" y="1435588"/>
                </a:lnTo>
                <a:lnTo>
                  <a:pt x="1739473" y="1441411"/>
                </a:lnTo>
                <a:lnTo>
                  <a:pt x="1728615" y="1446706"/>
                </a:lnTo>
                <a:lnTo>
                  <a:pt x="1717756" y="1451735"/>
                </a:lnTo>
                <a:lnTo>
                  <a:pt x="1706633" y="1456500"/>
                </a:lnTo>
                <a:lnTo>
                  <a:pt x="1694980" y="1461000"/>
                </a:lnTo>
                <a:lnTo>
                  <a:pt x="1683327" y="1465501"/>
                </a:lnTo>
                <a:lnTo>
                  <a:pt x="1671144" y="1469736"/>
                </a:lnTo>
                <a:lnTo>
                  <a:pt x="1658432" y="1473707"/>
                </a:lnTo>
                <a:lnTo>
                  <a:pt x="1645719" y="1477413"/>
                </a:lnTo>
                <a:lnTo>
                  <a:pt x="1633007" y="1480854"/>
                </a:lnTo>
                <a:lnTo>
                  <a:pt x="1619765" y="1484295"/>
                </a:lnTo>
                <a:lnTo>
                  <a:pt x="1606258" y="1487472"/>
                </a:lnTo>
                <a:lnTo>
                  <a:pt x="1592486" y="1490384"/>
                </a:lnTo>
                <a:lnTo>
                  <a:pt x="1578450" y="1493296"/>
                </a:lnTo>
                <a:lnTo>
                  <a:pt x="1563883" y="1495943"/>
                </a:lnTo>
                <a:lnTo>
                  <a:pt x="1549582" y="1498325"/>
                </a:lnTo>
                <a:lnTo>
                  <a:pt x="1534751" y="1500708"/>
                </a:lnTo>
                <a:lnTo>
                  <a:pt x="1519655" y="1502561"/>
                </a:lnTo>
                <a:lnTo>
                  <a:pt x="1504294" y="1504679"/>
                </a:lnTo>
                <a:lnTo>
                  <a:pt x="1488933" y="1506267"/>
                </a:lnTo>
                <a:lnTo>
                  <a:pt x="1473307" y="1507855"/>
                </a:lnTo>
                <a:lnTo>
                  <a:pt x="1440997" y="1510767"/>
                </a:lnTo>
                <a:lnTo>
                  <a:pt x="1407627" y="1512885"/>
                </a:lnTo>
                <a:lnTo>
                  <a:pt x="1373727" y="1515003"/>
                </a:lnTo>
                <a:lnTo>
                  <a:pt x="1338768" y="1516061"/>
                </a:lnTo>
                <a:lnTo>
                  <a:pt x="1302749" y="1517120"/>
                </a:lnTo>
                <a:lnTo>
                  <a:pt x="1266201" y="1517385"/>
                </a:lnTo>
                <a:lnTo>
                  <a:pt x="1228859" y="1517650"/>
                </a:lnTo>
                <a:lnTo>
                  <a:pt x="1227799" y="1517650"/>
                </a:lnTo>
                <a:lnTo>
                  <a:pt x="1226740" y="1517650"/>
                </a:lnTo>
                <a:lnTo>
                  <a:pt x="1189662" y="1517385"/>
                </a:lnTo>
                <a:lnTo>
                  <a:pt x="1152849" y="1517120"/>
                </a:lnTo>
                <a:lnTo>
                  <a:pt x="1117096" y="1516061"/>
                </a:lnTo>
                <a:lnTo>
                  <a:pt x="1082136" y="1515003"/>
                </a:lnTo>
                <a:lnTo>
                  <a:pt x="1048237" y="1512885"/>
                </a:lnTo>
                <a:lnTo>
                  <a:pt x="1014867" y="1510767"/>
                </a:lnTo>
                <a:lnTo>
                  <a:pt x="982556" y="1507855"/>
                </a:lnTo>
                <a:lnTo>
                  <a:pt x="966930" y="1506267"/>
                </a:lnTo>
                <a:lnTo>
                  <a:pt x="951570" y="1504679"/>
                </a:lnTo>
                <a:lnTo>
                  <a:pt x="935944" y="1502561"/>
                </a:lnTo>
                <a:lnTo>
                  <a:pt x="921113" y="1500708"/>
                </a:lnTo>
                <a:lnTo>
                  <a:pt x="906282" y="1498325"/>
                </a:lnTo>
                <a:lnTo>
                  <a:pt x="891451" y="1495943"/>
                </a:lnTo>
                <a:lnTo>
                  <a:pt x="877149" y="1493296"/>
                </a:lnTo>
                <a:lnTo>
                  <a:pt x="863377" y="1490384"/>
                </a:lnTo>
                <a:lnTo>
                  <a:pt x="849606" y="1487472"/>
                </a:lnTo>
                <a:lnTo>
                  <a:pt x="836099" y="1484295"/>
                </a:lnTo>
                <a:lnTo>
                  <a:pt x="822592" y="1480854"/>
                </a:lnTo>
                <a:lnTo>
                  <a:pt x="809879" y="1477413"/>
                </a:lnTo>
                <a:lnTo>
                  <a:pt x="797167" y="1473707"/>
                </a:lnTo>
                <a:lnTo>
                  <a:pt x="784719" y="1469736"/>
                </a:lnTo>
                <a:lnTo>
                  <a:pt x="772537" y="1465501"/>
                </a:lnTo>
                <a:lnTo>
                  <a:pt x="760884" y="1461000"/>
                </a:lnTo>
                <a:lnTo>
                  <a:pt x="749231" y="1456500"/>
                </a:lnTo>
                <a:lnTo>
                  <a:pt x="737842" y="1451735"/>
                </a:lnTo>
                <a:lnTo>
                  <a:pt x="726719" y="1446706"/>
                </a:lnTo>
                <a:lnTo>
                  <a:pt x="716125" y="1441411"/>
                </a:lnTo>
                <a:lnTo>
                  <a:pt x="705797" y="1435588"/>
                </a:lnTo>
                <a:lnTo>
                  <a:pt x="695733" y="1429764"/>
                </a:lnTo>
                <a:lnTo>
                  <a:pt x="686198" y="1423675"/>
                </a:lnTo>
                <a:lnTo>
                  <a:pt x="676399" y="1417587"/>
                </a:lnTo>
                <a:lnTo>
                  <a:pt x="667130" y="1410969"/>
                </a:lnTo>
                <a:lnTo>
                  <a:pt x="658655" y="1404086"/>
                </a:lnTo>
                <a:lnTo>
                  <a:pt x="650180" y="1396939"/>
                </a:lnTo>
                <a:lnTo>
                  <a:pt x="641705" y="1389262"/>
                </a:lnTo>
                <a:lnTo>
                  <a:pt x="633760" y="1381850"/>
                </a:lnTo>
                <a:lnTo>
                  <a:pt x="626609" y="1373908"/>
                </a:lnTo>
                <a:lnTo>
                  <a:pt x="619193" y="1365437"/>
                </a:lnTo>
                <a:lnTo>
                  <a:pt x="612043" y="1356967"/>
                </a:lnTo>
                <a:lnTo>
                  <a:pt x="605687" y="1347966"/>
                </a:lnTo>
                <a:lnTo>
                  <a:pt x="599595" y="1338966"/>
                </a:lnTo>
                <a:lnTo>
                  <a:pt x="593504" y="1329436"/>
                </a:lnTo>
                <a:lnTo>
                  <a:pt x="588207" y="1319641"/>
                </a:lnTo>
                <a:lnTo>
                  <a:pt x="582910" y="1309582"/>
                </a:lnTo>
                <a:lnTo>
                  <a:pt x="578143" y="1299258"/>
                </a:lnTo>
                <a:lnTo>
                  <a:pt x="573641" y="1288140"/>
                </a:lnTo>
                <a:lnTo>
                  <a:pt x="569668" y="1277287"/>
                </a:lnTo>
                <a:lnTo>
                  <a:pt x="565695" y="1265639"/>
                </a:lnTo>
                <a:lnTo>
                  <a:pt x="562517" y="1253992"/>
                </a:lnTo>
                <a:lnTo>
                  <a:pt x="559604" y="1241815"/>
                </a:lnTo>
                <a:lnTo>
                  <a:pt x="556691" y="1229108"/>
                </a:lnTo>
                <a:lnTo>
                  <a:pt x="554572" y="1216667"/>
                </a:lnTo>
                <a:lnTo>
                  <a:pt x="552718" y="1203166"/>
                </a:lnTo>
                <a:lnTo>
                  <a:pt x="551129" y="1189665"/>
                </a:lnTo>
                <a:lnTo>
                  <a:pt x="550070" y="1175635"/>
                </a:lnTo>
                <a:lnTo>
                  <a:pt x="549540" y="1161076"/>
                </a:lnTo>
                <a:lnTo>
                  <a:pt x="549275" y="1146517"/>
                </a:lnTo>
                <a:lnTo>
                  <a:pt x="549275" y="1128516"/>
                </a:lnTo>
                <a:lnTo>
                  <a:pt x="549805" y="1111309"/>
                </a:lnTo>
                <a:lnTo>
                  <a:pt x="551129" y="1094103"/>
                </a:lnTo>
                <a:lnTo>
                  <a:pt x="552718" y="1077161"/>
                </a:lnTo>
                <a:lnTo>
                  <a:pt x="555102" y="1060483"/>
                </a:lnTo>
                <a:lnTo>
                  <a:pt x="557485" y="1044336"/>
                </a:lnTo>
                <a:lnTo>
                  <a:pt x="560663" y="1028188"/>
                </a:lnTo>
                <a:lnTo>
                  <a:pt x="564371" y="1012834"/>
                </a:lnTo>
                <a:lnTo>
                  <a:pt x="568344" y="997481"/>
                </a:lnTo>
                <a:lnTo>
                  <a:pt x="572846" y="982127"/>
                </a:lnTo>
                <a:lnTo>
                  <a:pt x="577878" y="967303"/>
                </a:lnTo>
                <a:lnTo>
                  <a:pt x="582910" y="953008"/>
                </a:lnTo>
                <a:lnTo>
                  <a:pt x="588472" y="938714"/>
                </a:lnTo>
                <a:lnTo>
                  <a:pt x="594563" y="924684"/>
                </a:lnTo>
                <a:lnTo>
                  <a:pt x="600919" y="910918"/>
                </a:lnTo>
                <a:lnTo>
                  <a:pt x="607276" y="897418"/>
                </a:lnTo>
                <a:lnTo>
                  <a:pt x="614426" y="884182"/>
                </a:lnTo>
                <a:lnTo>
                  <a:pt x="621577" y="871211"/>
                </a:lnTo>
                <a:lnTo>
                  <a:pt x="628993" y="858504"/>
                </a:lnTo>
                <a:lnTo>
                  <a:pt x="636938" y="845798"/>
                </a:lnTo>
                <a:lnTo>
                  <a:pt x="644883" y="833886"/>
                </a:lnTo>
                <a:lnTo>
                  <a:pt x="653093" y="821709"/>
                </a:lnTo>
                <a:lnTo>
                  <a:pt x="661568" y="810061"/>
                </a:lnTo>
                <a:lnTo>
                  <a:pt x="670043" y="798414"/>
                </a:lnTo>
                <a:lnTo>
                  <a:pt x="679048" y="787295"/>
                </a:lnTo>
                <a:lnTo>
                  <a:pt x="688052" y="775913"/>
                </a:lnTo>
                <a:lnTo>
                  <a:pt x="697057" y="765059"/>
                </a:lnTo>
                <a:lnTo>
                  <a:pt x="706326" y="754206"/>
                </a:lnTo>
                <a:lnTo>
                  <a:pt x="715596" y="743882"/>
                </a:lnTo>
                <a:lnTo>
                  <a:pt x="725130" y="733558"/>
                </a:lnTo>
                <a:lnTo>
                  <a:pt x="734664" y="723499"/>
                </a:lnTo>
                <a:lnTo>
                  <a:pt x="744463" y="713704"/>
                </a:lnTo>
                <a:lnTo>
                  <a:pt x="764062" y="694115"/>
                </a:lnTo>
                <a:lnTo>
                  <a:pt x="783395" y="675585"/>
                </a:lnTo>
                <a:lnTo>
                  <a:pt x="802729" y="657584"/>
                </a:lnTo>
                <a:lnTo>
                  <a:pt x="822062" y="640113"/>
                </a:lnTo>
                <a:lnTo>
                  <a:pt x="841131" y="623700"/>
                </a:lnTo>
                <a:lnTo>
                  <a:pt x="859934" y="607553"/>
                </a:lnTo>
                <a:lnTo>
                  <a:pt x="895158" y="576845"/>
                </a:lnTo>
                <a:lnTo>
                  <a:pt x="911843" y="562021"/>
                </a:lnTo>
                <a:lnTo>
                  <a:pt x="927204" y="547991"/>
                </a:lnTo>
                <a:lnTo>
                  <a:pt x="941770" y="534226"/>
                </a:lnTo>
                <a:lnTo>
                  <a:pt x="955277" y="520725"/>
                </a:lnTo>
                <a:lnTo>
                  <a:pt x="961634" y="514107"/>
                </a:lnTo>
                <a:lnTo>
                  <a:pt x="967460" y="507490"/>
                </a:lnTo>
                <a:lnTo>
                  <a:pt x="973022" y="501136"/>
                </a:lnTo>
                <a:lnTo>
                  <a:pt x="978054" y="494783"/>
                </a:lnTo>
                <a:lnTo>
                  <a:pt x="982821" y="488430"/>
                </a:lnTo>
                <a:lnTo>
                  <a:pt x="987323" y="482341"/>
                </a:lnTo>
                <a:lnTo>
                  <a:pt x="991296" y="475988"/>
                </a:lnTo>
                <a:lnTo>
                  <a:pt x="994739" y="469900"/>
                </a:lnTo>
                <a:close/>
                <a:moveTo>
                  <a:pt x="1025790" y="350837"/>
                </a:moveTo>
                <a:lnTo>
                  <a:pt x="1427428" y="350837"/>
                </a:lnTo>
                <a:lnTo>
                  <a:pt x="1431926" y="351101"/>
                </a:lnTo>
                <a:lnTo>
                  <a:pt x="1436159" y="351631"/>
                </a:lnTo>
                <a:lnTo>
                  <a:pt x="1440657" y="352953"/>
                </a:lnTo>
                <a:lnTo>
                  <a:pt x="1444361" y="354012"/>
                </a:lnTo>
                <a:lnTo>
                  <a:pt x="1448330" y="355599"/>
                </a:lnTo>
                <a:lnTo>
                  <a:pt x="1452034" y="357716"/>
                </a:lnTo>
                <a:lnTo>
                  <a:pt x="1455474" y="359833"/>
                </a:lnTo>
                <a:lnTo>
                  <a:pt x="1458913" y="362478"/>
                </a:lnTo>
                <a:lnTo>
                  <a:pt x="1461559" y="365124"/>
                </a:lnTo>
                <a:lnTo>
                  <a:pt x="1464205" y="368035"/>
                </a:lnTo>
                <a:lnTo>
                  <a:pt x="1466322" y="371474"/>
                </a:lnTo>
                <a:lnTo>
                  <a:pt x="1468174" y="374649"/>
                </a:lnTo>
                <a:lnTo>
                  <a:pt x="1469761" y="378354"/>
                </a:lnTo>
                <a:lnTo>
                  <a:pt x="1470819" y="382058"/>
                </a:lnTo>
                <a:lnTo>
                  <a:pt x="1471349" y="386027"/>
                </a:lnTo>
                <a:lnTo>
                  <a:pt x="1471613" y="389995"/>
                </a:lnTo>
                <a:lnTo>
                  <a:pt x="1471349" y="393964"/>
                </a:lnTo>
                <a:lnTo>
                  <a:pt x="1470819" y="397668"/>
                </a:lnTo>
                <a:lnTo>
                  <a:pt x="1469761" y="401372"/>
                </a:lnTo>
                <a:lnTo>
                  <a:pt x="1468174" y="405077"/>
                </a:lnTo>
                <a:lnTo>
                  <a:pt x="1466322" y="408516"/>
                </a:lnTo>
                <a:lnTo>
                  <a:pt x="1464205" y="411427"/>
                </a:lnTo>
                <a:lnTo>
                  <a:pt x="1461559" y="414602"/>
                </a:lnTo>
                <a:lnTo>
                  <a:pt x="1458913" y="417512"/>
                </a:lnTo>
                <a:lnTo>
                  <a:pt x="1455474" y="419893"/>
                </a:lnTo>
                <a:lnTo>
                  <a:pt x="1452034" y="422275"/>
                </a:lnTo>
                <a:lnTo>
                  <a:pt x="1448330" y="424127"/>
                </a:lnTo>
                <a:lnTo>
                  <a:pt x="1444361" y="425979"/>
                </a:lnTo>
                <a:lnTo>
                  <a:pt x="1440657" y="427037"/>
                </a:lnTo>
                <a:lnTo>
                  <a:pt x="1436159" y="428096"/>
                </a:lnTo>
                <a:lnTo>
                  <a:pt x="1431926" y="428625"/>
                </a:lnTo>
                <a:lnTo>
                  <a:pt x="1427428" y="428625"/>
                </a:lnTo>
                <a:lnTo>
                  <a:pt x="1025790" y="428625"/>
                </a:lnTo>
                <a:lnTo>
                  <a:pt x="1021027" y="428625"/>
                </a:lnTo>
                <a:lnTo>
                  <a:pt x="1016794" y="428096"/>
                </a:lnTo>
                <a:lnTo>
                  <a:pt x="1012296" y="427037"/>
                </a:lnTo>
                <a:lnTo>
                  <a:pt x="1008327" y="425979"/>
                </a:lnTo>
                <a:lnTo>
                  <a:pt x="1004359" y="424127"/>
                </a:lnTo>
                <a:lnTo>
                  <a:pt x="1000654" y="422275"/>
                </a:lnTo>
                <a:lnTo>
                  <a:pt x="997479" y="419893"/>
                </a:lnTo>
                <a:lnTo>
                  <a:pt x="994040" y="417512"/>
                </a:lnTo>
                <a:lnTo>
                  <a:pt x="991129" y="414602"/>
                </a:lnTo>
                <a:lnTo>
                  <a:pt x="988748" y="411427"/>
                </a:lnTo>
                <a:lnTo>
                  <a:pt x="986367" y="408516"/>
                </a:lnTo>
                <a:lnTo>
                  <a:pt x="984779" y="405077"/>
                </a:lnTo>
                <a:lnTo>
                  <a:pt x="983192" y="401372"/>
                </a:lnTo>
                <a:lnTo>
                  <a:pt x="981869" y="397668"/>
                </a:lnTo>
                <a:lnTo>
                  <a:pt x="981340" y="393964"/>
                </a:lnTo>
                <a:lnTo>
                  <a:pt x="981075" y="389995"/>
                </a:lnTo>
                <a:lnTo>
                  <a:pt x="981340" y="386027"/>
                </a:lnTo>
                <a:lnTo>
                  <a:pt x="981869" y="382058"/>
                </a:lnTo>
                <a:lnTo>
                  <a:pt x="983192" y="378354"/>
                </a:lnTo>
                <a:lnTo>
                  <a:pt x="984779" y="374649"/>
                </a:lnTo>
                <a:lnTo>
                  <a:pt x="986367" y="371474"/>
                </a:lnTo>
                <a:lnTo>
                  <a:pt x="988748" y="368035"/>
                </a:lnTo>
                <a:lnTo>
                  <a:pt x="991129" y="365124"/>
                </a:lnTo>
                <a:lnTo>
                  <a:pt x="994040" y="362478"/>
                </a:lnTo>
                <a:lnTo>
                  <a:pt x="997479" y="359833"/>
                </a:lnTo>
                <a:lnTo>
                  <a:pt x="1000654" y="357716"/>
                </a:lnTo>
                <a:lnTo>
                  <a:pt x="1004359" y="355599"/>
                </a:lnTo>
                <a:lnTo>
                  <a:pt x="1008327" y="354012"/>
                </a:lnTo>
                <a:lnTo>
                  <a:pt x="1012296" y="352953"/>
                </a:lnTo>
                <a:lnTo>
                  <a:pt x="1016794" y="351631"/>
                </a:lnTo>
                <a:lnTo>
                  <a:pt x="1021027" y="351101"/>
                </a:lnTo>
                <a:lnTo>
                  <a:pt x="1025790" y="350837"/>
                </a:lnTo>
                <a:close/>
                <a:moveTo>
                  <a:pt x="1218698" y="0"/>
                </a:moveTo>
                <a:lnTo>
                  <a:pt x="1230852" y="0"/>
                </a:lnTo>
                <a:lnTo>
                  <a:pt x="1242477" y="0"/>
                </a:lnTo>
                <a:lnTo>
                  <a:pt x="1259387" y="265"/>
                </a:lnTo>
                <a:lnTo>
                  <a:pt x="1268898" y="529"/>
                </a:lnTo>
                <a:lnTo>
                  <a:pt x="1278938" y="1324"/>
                </a:lnTo>
                <a:lnTo>
                  <a:pt x="1289243" y="2118"/>
                </a:lnTo>
                <a:lnTo>
                  <a:pt x="1299811" y="2913"/>
                </a:lnTo>
                <a:lnTo>
                  <a:pt x="1310380" y="4237"/>
                </a:lnTo>
                <a:lnTo>
                  <a:pt x="1320420" y="6090"/>
                </a:lnTo>
                <a:lnTo>
                  <a:pt x="1329931" y="7944"/>
                </a:lnTo>
                <a:lnTo>
                  <a:pt x="1338914" y="10327"/>
                </a:lnTo>
                <a:lnTo>
                  <a:pt x="1343142" y="11387"/>
                </a:lnTo>
                <a:lnTo>
                  <a:pt x="1347105" y="12711"/>
                </a:lnTo>
                <a:lnTo>
                  <a:pt x="1350540" y="14564"/>
                </a:lnTo>
                <a:lnTo>
                  <a:pt x="1353974" y="15889"/>
                </a:lnTo>
                <a:lnTo>
                  <a:pt x="1356881" y="17477"/>
                </a:lnTo>
                <a:lnTo>
                  <a:pt x="1359523" y="19596"/>
                </a:lnTo>
                <a:lnTo>
                  <a:pt x="1361636" y="21450"/>
                </a:lnTo>
                <a:lnTo>
                  <a:pt x="1363486" y="23568"/>
                </a:lnTo>
                <a:lnTo>
                  <a:pt x="1365600" y="26746"/>
                </a:lnTo>
                <a:lnTo>
                  <a:pt x="1367449" y="30718"/>
                </a:lnTo>
                <a:lnTo>
                  <a:pt x="1368506" y="34690"/>
                </a:lnTo>
                <a:lnTo>
                  <a:pt x="1369034" y="39192"/>
                </a:lnTo>
                <a:lnTo>
                  <a:pt x="1369299" y="43959"/>
                </a:lnTo>
                <a:lnTo>
                  <a:pt x="1369034" y="48725"/>
                </a:lnTo>
                <a:lnTo>
                  <a:pt x="1368242" y="54022"/>
                </a:lnTo>
                <a:lnTo>
                  <a:pt x="1367449" y="59583"/>
                </a:lnTo>
                <a:lnTo>
                  <a:pt x="1365864" y="65144"/>
                </a:lnTo>
                <a:lnTo>
                  <a:pt x="1364279" y="70705"/>
                </a:lnTo>
                <a:lnTo>
                  <a:pt x="1362165" y="76531"/>
                </a:lnTo>
                <a:lnTo>
                  <a:pt x="1360315" y="82621"/>
                </a:lnTo>
                <a:lnTo>
                  <a:pt x="1355295" y="94538"/>
                </a:lnTo>
                <a:lnTo>
                  <a:pt x="1349747" y="106719"/>
                </a:lnTo>
                <a:lnTo>
                  <a:pt x="1343670" y="119166"/>
                </a:lnTo>
                <a:lnTo>
                  <a:pt x="1337857" y="131082"/>
                </a:lnTo>
                <a:lnTo>
                  <a:pt x="1326496" y="153856"/>
                </a:lnTo>
                <a:lnTo>
                  <a:pt x="1321212" y="164184"/>
                </a:lnTo>
                <a:lnTo>
                  <a:pt x="1317249" y="173982"/>
                </a:lnTo>
                <a:lnTo>
                  <a:pt x="1315400" y="177954"/>
                </a:lnTo>
                <a:lnTo>
                  <a:pt x="1314078" y="182191"/>
                </a:lnTo>
                <a:lnTo>
                  <a:pt x="1313286" y="185899"/>
                </a:lnTo>
                <a:lnTo>
                  <a:pt x="1312493" y="189341"/>
                </a:lnTo>
                <a:lnTo>
                  <a:pt x="1318834" y="188812"/>
                </a:lnTo>
                <a:lnTo>
                  <a:pt x="1324647" y="187488"/>
                </a:lnTo>
                <a:lnTo>
                  <a:pt x="1330724" y="185634"/>
                </a:lnTo>
                <a:lnTo>
                  <a:pt x="1336272" y="183250"/>
                </a:lnTo>
                <a:lnTo>
                  <a:pt x="1341556" y="180338"/>
                </a:lnTo>
                <a:lnTo>
                  <a:pt x="1346841" y="176895"/>
                </a:lnTo>
                <a:lnTo>
                  <a:pt x="1351861" y="173188"/>
                </a:lnTo>
                <a:lnTo>
                  <a:pt x="1356616" y="169480"/>
                </a:lnTo>
                <a:lnTo>
                  <a:pt x="1361372" y="164978"/>
                </a:lnTo>
                <a:lnTo>
                  <a:pt x="1365864" y="160212"/>
                </a:lnTo>
                <a:lnTo>
                  <a:pt x="1370091" y="154915"/>
                </a:lnTo>
                <a:lnTo>
                  <a:pt x="1374319" y="149884"/>
                </a:lnTo>
                <a:lnTo>
                  <a:pt x="1378282" y="144323"/>
                </a:lnTo>
                <a:lnTo>
                  <a:pt x="1382245" y="139027"/>
                </a:lnTo>
                <a:lnTo>
                  <a:pt x="1385944" y="133201"/>
                </a:lnTo>
                <a:lnTo>
                  <a:pt x="1389114" y="127375"/>
                </a:lnTo>
                <a:lnTo>
                  <a:pt x="1396248" y="115723"/>
                </a:lnTo>
                <a:lnTo>
                  <a:pt x="1402325" y="104071"/>
                </a:lnTo>
                <a:lnTo>
                  <a:pt x="1413950" y="82357"/>
                </a:lnTo>
                <a:lnTo>
                  <a:pt x="1418970" y="72559"/>
                </a:lnTo>
                <a:lnTo>
                  <a:pt x="1423990" y="64614"/>
                </a:lnTo>
                <a:lnTo>
                  <a:pt x="1426104" y="60907"/>
                </a:lnTo>
                <a:lnTo>
                  <a:pt x="1428746" y="57729"/>
                </a:lnTo>
                <a:lnTo>
                  <a:pt x="1431124" y="55081"/>
                </a:lnTo>
                <a:lnTo>
                  <a:pt x="1433238" y="52698"/>
                </a:lnTo>
                <a:lnTo>
                  <a:pt x="1435880" y="51109"/>
                </a:lnTo>
                <a:lnTo>
                  <a:pt x="1438258" y="49255"/>
                </a:lnTo>
                <a:lnTo>
                  <a:pt x="1441428" y="48196"/>
                </a:lnTo>
                <a:lnTo>
                  <a:pt x="1444863" y="47137"/>
                </a:lnTo>
                <a:lnTo>
                  <a:pt x="1448033" y="46342"/>
                </a:lnTo>
                <a:lnTo>
                  <a:pt x="1451997" y="45812"/>
                </a:lnTo>
                <a:lnTo>
                  <a:pt x="1455960" y="45283"/>
                </a:lnTo>
                <a:lnTo>
                  <a:pt x="1459923" y="45283"/>
                </a:lnTo>
                <a:lnTo>
                  <a:pt x="1464415" y="45283"/>
                </a:lnTo>
                <a:lnTo>
                  <a:pt x="1468642" y="45812"/>
                </a:lnTo>
                <a:lnTo>
                  <a:pt x="1477889" y="46872"/>
                </a:lnTo>
                <a:lnTo>
                  <a:pt x="1487665" y="48461"/>
                </a:lnTo>
                <a:lnTo>
                  <a:pt x="1497441" y="50844"/>
                </a:lnTo>
                <a:lnTo>
                  <a:pt x="1507217" y="53227"/>
                </a:lnTo>
                <a:lnTo>
                  <a:pt x="1517257" y="56140"/>
                </a:lnTo>
                <a:lnTo>
                  <a:pt x="1527033" y="59053"/>
                </a:lnTo>
                <a:lnTo>
                  <a:pt x="1536280" y="62231"/>
                </a:lnTo>
                <a:lnTo>
                  <a:pt x="1545263" y="65673"/>
                </a:lnTo>
                <a:lnTo>
                  <a:pt x="1553190" y="68851"/>
                </a:lnTo>
                <a:lnTo>
                  <a:pt x="1567193" y="74677"/>
                </a:lnTo>
                <a:lnTo>
                  <a:pt x="1578290" y="79709"/>
                </a:lnTo>
                <a:lnTo>
                  <a:pt x="1587801" y="84210"/>
                </a:lnTo>
                <a:lnTo>
                  <a:pt x="1595463" y="88447"/>
                </a:lnTo>
                <a:lnTo>
                  <a:pt x="1601804" y="92420"/>
                </a:lnTo>
                <a:lnTo>
                  <a:pt x="1604182" y="94273"/>
                </a:lnTo>
                <a:lnTo>
                  <a:pt x="1606560" y="96127"/>
                </a:lnTo>
                <a:lnTo>
                  <a:pt x="1608410" y="97716"/>
                </a:lnTo>
                <a:lnTo>
                  <a:pt x="1609995" y="99305"/>
                </a:lnTo>
                <a:lnTo>
                  <a:pt x="1611052" y="101158"/>
                </a:lnTo>
                <a:lnTo>
                  <a:pt x="1612109" y="102747"/>
                </a:lnTo>
                <a:lnTo>
                  <a:pt x="1612637" y="104336"/>
                </a:lnTo>
                <a:lnTo>
                  <a:pt x="1612901" y="106190"/>
                </a:lnTo>
                <a:lnTo>
                  <a:pt x="1612901" y="107779"/>
                </a:lnTo>
                <a:lnTo>
                  <a:pt x="1612637" y="109103"/>
                </a:lnTo>
                <a:lnTo>
                  <a:pt x="1612109" y="110956"/>
                </a:lnTo>
                <a:lnTo>
                  <a:pt x="1611316" y="112545"/>
                </a:lnTo>
                <a:lnTo>
                  <a:pt x="1610523" y="114399"/>
                </a:lnTo>
                <a:lnTo>
                  <a:pt x="1609202" y="115988"/>
                </a:lnTo>
                <a:lnTo>
                  <a:pt x="1605768" y="119431"/>
                </a:lnTo>
                <a:lnTo>
                  <a:pt x="1601804" y="122873"/>
                </a:lnTo>
                <a:lnTo>
                  <a:pt x="1596784" y="126845"/>
                </a:lnTo>
                <a:lnTo>
                  <a:pt x="1584895" y="135849"/>
                </a:lnTo>
                <a:lnTo>
                  <a:pt x="1570627" y="146706"/>
                </a:lnTo>
                <a:lnTo>
                  <a:pt x="1562701" y="152532"/>
                </a:lnTo>
                <a:lnTo>
                  <a:pt x="1555039" y="159152"/>
                </a:lnTo>
                <a:lnTo>
                  <a:pt x="1546584" y="166567"/>
                </a:lnTo>
                <a:lnTo>
                  <a:pt x="1537865" y="174512"/>
                </a:lnTo>
                <a:lnTo>
                  <a:pt x="1529146" y="183250"/>
                </a:lnTo>
                <a:lnTo>
                  <a:pt x="1520427" y="192784"/>
                </a:lnTo>
                <a:lnTo>
                  <a:pt x="1511444" y="203111"/>
                </a:lnTo>
                <a:lnTo>
                  <a:pt x="1507217" y="208673"/>
                </a:lnTo>
                <a:lnTo>
                  <a:pt x="1502725" y="214234"/>
                </a:lnTo>
                <a:lnTo>
                  <a:pt x="1498498" y="220589"/>
                </a:lnTo>
                <a:lnTo>
                  <a:pt x="1494270" y="226680"/>
                </a:lnTo>
                <a:lnTo>
                  <a:pt x="1490043" y="233300"/>
                </a:lnTo>
                <a:lnTo>
                  <a:pt x="1486080" y="240185"/>
                </a:lnTo>
                <a:lnTo>
                  <a:pt x="1482117" y="247335"/>
                </a:lnTo>
                <a:lnTo>
                  <a:pt x="1478154" y="254485"/>
                </a:lnTo>
                <a:lnTo>
                  <a:pt x="1474190" y="262165"/>
                </a:lnTo>
                <a:lnTo>
                  <a:pt x="1470491" y="270374"/>
                </a:lnTo>
                <a:lnTo>
                  <a:pt x="1466792" y="278318"/>
                </a:lnTo>
                <a:lnTo>
                  <a:pt x="1463622" y="286792"/>
                </a:lnTo>
                <a:lnTo>
                  <a:pt x="1460187" y="295796"/>
                </a:lnTo>
                <a:lnTo>
                  <a:pt x="1456752" y="304800"/>
                </a:lnTo>
                <a:lnTo>
                  <a:pt x="1234815" y="304800"/>
                </a:lnTo>
                <a:lnTo>
                  <a:pt x="1226625" y="304800"/>
                </a:lnTo>
                <a:lnTo>
                  <a:pt x="1004423" y="304800"/>
                </a:lnTo>
                <a:lnTo>
                  <a:pt x="1001253" y="295796"/>
                </a:lnTo>
                <a:lnTo>
                  <a:pt x="998082" y="287057"/>
                </a:lnTo>
                <a:lnTo>
                  <a:pt x="994647" y="278583"/>
                </a:lnTo>
                <a:lnTo>
                  <a:pt x="990948" y="270639"/>
                </a:lnTo>
                <a:lnTo>
                  <a:pt x="987514" y="262959"/>
                </a:lnTo>
                <a:lnTo>
                  <a:pt x="984079" y="255280"/>
                </a:lnTo>
                <a:lnTo>
                  <a:pt x="980380" y="248395"/>
                </a:lnTo>
                <a:lnTo>
                  <a:pt x="976417" y="241509"/>
                </a:lnTo>
                <a:lnTo>
                  <a:pt x="972718" y="235154"/>
                </a:lnTo>
                <a:lnTo>
                  <a:pt x="968755" y="229063"/>
                </a:lnTo>
                <a:lnTo>
                  <a:pt x="965056" y="223237"/>
                </a:lnTo>
                <a:lnTo>
                  <a:pt x="961357" y="217676"/>
                </a:lnTo>
                <a:lnTo>
                  <a:pt x="957393" y="212380"/>
                </a:lnTo>
                <a:lnTo>
                  <a:pt x="953430" y="207348"/>
                </a:lnTo>
                <a:lnTo>
                  <a:pt x="945504" y="198080"/>
                </a:lnTo>
                <a:lnTo>
                  <a:pt x="937578" y="189606"/>
                </a:lnTo>
                <a:lnTo>
                  <a:pt x="929916" y="181926"/>
                </a:lnTo>
                <a:lnTo>
                  <a:pt x="922253" y="175041"/>
                </a:lnTo>
                <a:lnTo>
                  <a:pt x="914855" y="169215"/>
                </a:lnTo>
                <a:lnTo>
                  <a:pt x="907986" y="163390"/>
                </a:lnTo>
                <a:lnTo>
                  <a:pt x="900852" y="158358"/>
                </a:lnTo>
                <a:lnTo>
                  <a:pt x="888699" y="149884"/>
                </a:lnTo>
                <a:lnTo>
                  <a:pt x="877866" y="142469"/>
                </a:lnTo>
                <a:lnTo>
                  <a:pt x="873374" y="139027"/>
                </a:lnTo>
                <a:lnTo>
                  <a:pt x="869940" y="135584"/>
                </a:lnTo>
                <a:lnTo>
                  <a:pt x="866505" y="132671"/>
                </a:lnTo>
                <a:lnTo>
                  <a:pt x="865448" y="130817"/>
                </a:lnTo>
                <a:lnTo>
                  <a:pt x="864127" y="129229"/>
                </a:lnTo>
                <a:lnTo>
                  <a:pt x="863334" y="127110"/>
                </a:lnTo>
                <a:lnTo>
                  <a:pt x="862542" y="125521"/>
                </a:lnTo>
                <a:lnTo>
                  <a:pt x="862277" y="123668"/>
                </a:lnTo>
                <a:lnTo>
                  <a:pt x="862013" y="121814"/>
                </a:lnTo>
                <a:lnTo>
                  <a:pt x="862013" y="119960"/>
                </a:lnTo>
                <a:lnTo>
                  <a:pt x="862277" y="117577"/>
                </a:lnTo>
                <a:lnTo>
                  <a:pt x="862542" y="115723"/>
                </a:lnTo>
                <a:lnTo>
                  <a:pt x="863334" y="113340"/>
                </a:lnTo>
                <a:lnTo>
                  <a:pt x="864127" y="110956"/>
                </a:lnTo>
                <a:lnTo>
                  <a:pt x="865712" y="108308"/>
                </a:lnTo>
                <a:lnTo>
                  <a:pt x="868883" y="103012"/>
                </a:lnTo>
                <a:lnTo>
                  <a:pt x="873374" y="97186"/>
                </a:lnTo>
                <a:lnTo>
                  <a:pt x="879187" y="90301"/>
                </a:lnTo>
                <a:lnTo>
                  <a:pt x="885792" y="83151"/>
                </a:lnTo>
                <a:lnTo>
                  <a:pt x="893983" y="74677"/>
                </a:lnTo>
                <a:lnTo>
                  <a:pt x="896625" y="72029"/>
                </a:lnTo>
                <a:lnTo>
                  <a:pt x="899795" y="69910"/>
                </a:lnTo>
                <a:lnTo>
                  <a:pt x="902966" y="67527"/>
                </a:lnTo>
                <a:lnTo>
                  <a:pt x="906665" y="65409"/>
                </a:lnTo>
                <a:lnTo>
                  <a:pt x="910364" y="63025"/>
                </a:lnTo>
                <a:lnTo>
                  <a:pt x="914327" y="60907"/>
                </a:lnTo>
                <a:lnTo>
                  <a:pt x="923046" y="57199"/>
                </a:lnTo>
                <a:lnTo>
                  <a:pt x="932029" y="53492"/>
                </a:lnTo>
                <a:lnTo>
                  <a:pt x="941805" y="50579"/>
                </a:lnTo>
                <a:lnTo>
                  <a:pt x="952109" y="47931"/>
                </a:lnTo>
                <a:lnTo>
                  <a:pt x="962149" y="46077"/>
                </a:lnTo>
                <a:lnTo>
                  <a:pt x="972189" y="44224"/>
                </a:lnTo>
                <a:lnTo>
                  <a:pt x="981965" y="43429"/>
                </a:lnTo>
                <a:lnTo>
                  <a:pt x="991477" y="43164"/>
                </a:lnTo>
                <a:lnTo>
                  <a:pt x="996232" y="43429"/>
                </a:lnTo>
                <a:lnTo>
                  <a:pt x="1000724" y="43694"/>
                </a:lnTo>
                <a:lnTo>
                  <a:pt x="1004951" y="43959"/>
                </a:lnTo>
                <a:lnTo>
                  <a:pt x="1008915" y="44753"/>
                </a:lnTo>
                <a:lnTo>
                  <a:pt x="1012878" y="45812"/>
                </a:lnTo>
                <a:lnTo>
                  <a:pt x="1016577" y="46607"/>
                </a:lnTo>
                <a:lnTo>
                  <a:pt x="1019747" y="47931"/>
                </a:lnTo>
                <a:lnTo>
                  <a:pt x="1022918" y="49255"/>
                </a:lnTo>
                <a:lnTo>
                  <a:pt x="1025560" y="51109"/>
                </a:lnTo>
                <a:lnTo>
                  <a:pt x="1027938" y="52698"/>
                </a:lnTo>
                <a:lnTo>
                  <a:pt x="1030316" y="55081"/>
                </a:lnTo>
                <a:lnTo>
                  <a:pt x="1032429" y="57729"/>
                </a:lnTo>
                <a:lnTo>
                  <a:pt x="1035072" y="60907"/>
                </a:lnTo>
                <a:lnTo>
                  <a:pt x="1037185" y="64614"/>
                </a:lnTo>
                <a:lnTo>
                  <a:pt x="1042205" y="72559"/>
                </a:lnTo>
                <a:lnTo>
                  <a:pt x="1047754" y="82357"/>
                </a:lnTo>
                <a:lnTo>
                  <a:pt x="1058851" y="104071"/>
                </a:lnTo>
                <a:lnTo>
                  <a:pt x="1065192" y="115723"/>
                </a:lnTo>
                <a:lnTo>
                  <a:pt x="1072061" y="127375"/>
                </a:lnTo>
                <a:lnTo>
                  <a:pt x="1075496" y="133201"/>
                </a:lnTo>
                <a:lnTo>
                  <a:pt x="1079195" y="139027"/>
                </a:lnTo>
                <a:lnTo>
                  <a:pt x="1082894" y="144323"/>
                </a:lnTo>
                <a:lnTo>
                  <a:pt x="1086857" y="149884"/>
                </a:lnTo>
                <a:lnTo>
                  <a:pt x="1091084" y="154915"/>
                </a:lnTo>
                <a:lnTo>
                  <a:pt x="1095576" y="160212"/>
                </a:lnTo>
                <a:lnTo>
                  <a:pt x="1100067" y="164978"/>
                </a:lnTo>
                <a:lnTo>
                  <a:pt x="1104559" y="169480"/>
                </a:lnTo>
                <a:lnTo>
                  <a:pt x="1109315" y="173188"/>
                </a:lnTo>
                <a:lnTo>
                  <a:pt x="1114335" y="176895"/>
                </a:lnTo>
                <a:lnTo>
                  <a:pt x="1119619" y="180338"/>
                </a:lnTo>
                <a:lnTo>
                  <a:pt x="1124903" y="183250"/>
                </a:lnTo>
                <a:lnTo>
                  <a:pt x="1130716" y="185634"/>
                </a:lnTo>
                <a:lnTo>
                  <a:pt x="1136529" y="187488"/>
                </a:lnTo>
                <a:lnTo>
                  <a:pt x="1142341" y="188812"/>
                </a:lnTo>
                <a:lnTo>
                  <a:pt x="1148947" y="189341"/>
                </a:lnTo>
                <a:lnTo>
                  <a:pt x="1148154" y="185899"/>
                </a:lnTo>
                <a:lnTo>
                  <a:pt x="1147097" y="182191"/>
                </a:lnTo>
                <a:lnTo>
                  <a:pt x="1145776" y="177954"/>
                </a:lnTo>
                <a:lnTo>
                  <a:pt x="1144191" y="173982"/>
                </a:lnTo>
                <a:lnTo>
                  <a:pt x="1139963" y="164184"/>
                </a:lnTo>
                <a:lnTo>
                  <a:pt x="1134943" y="153856"/>
                </a:lnTo>
                <a:lnTo>
                  <a:pt x="1123318" y="131082"/>
                </a:lnTo>
                <a:lnTo>
                  <a:pt x="1117505" y="119166"/>
                </a:lnTo>
                <a:lnTo>
                  <a:pt x="1111693" y="106719"/>
                </a:lnTo>
                <a:lnTo>
                  <a:pt x="1105880" y="94538"/>
                </a:lnTo>
                <a:lnTo>
                  <a:pt x="1100860" y="82621"/>
                </a:lnTo>
                <a:lnTo>
                  <a:pt x="1099011" y="76531"/>
                </a:lnTo>
                <a:lnTo>
                  <a:pt x="1096897" y="70705"/>
                </a:lnTo>
                <a:lnTo>
                  <a:pt x="1095312" y="65144"/>
                </a:lnTo>
                <a:lnTo>
                  <a:pt x="1093991" y="59583"/>
                </a:lnTo>
                <a:lnTo>
                  <a:pt x="1092934" y="54022"/>
                </a:lnTo>
                <a:lnTo>
                  <a:pt x="1092141" y="48725"/>
                </a:lnTo>
                <a:lnTo>
                  <a:pt x="1092141" y="43959"/>
                </a:lnTo>
                <a:lnTo>
                  <a:pt x="1092141" y="39192"/>
                </a:lnTo>
                <a:lnTo>
                  <a:pt x="1092934" y="34690"/>
                </a:lnTo>
                <a:lnTo>
                  <a:pt x="1094255" y="30718"/>
                </a:lnTo>
                <a:lnTo>
                  <a:pt x="1095576" y="26746"/>
                </a:lnTo>
                <a:lnTo>
                  <a:pt x="1097954" y="23568"/>
                </a:lnTo>
                <a:lnTo>
                  <a:pt x="1099803" y="21450"/>
                </a:lnTo>
                <a:lnTo>
                  <a:pt x="1101653" y="19596"/>
                </a:lnTo>
                <a:lnTo>
                  <a:pt x="1104559" y="17477"/>
                </a:lnTo>
                <a:lnTo>
                  <a:pt x="1107465" y="15889"/>
                </a:lnTo>
                <a:lnTo>
                  <a:pt x="1110636" y="14564"/>
                </a:lnTo>
                <a:lnTo>
                  <a:pt x="1114335" y="12711"/>
                </a:lnTo>
                <a:lnTo>
                  <a:pt x="1118034" y="11387"/>
                </a:lnTo>
                <a:lnTo>
                  <a:pt x="1122261" y="10327"/>
                </a:lnTo>
                <a:lnTo>
                  <a:pt x="1131244" y="7944"/>
                </a:lnTo>
                <a:lnTo>
                  <a:pt x="1140756" y="6090"/>
                </a:lnTo>
                <a:lnTo>
                  <a:pt x="1150796" y="4237"/>
                </a:lnTo>
                <a:lnTo>
                  <a:pt x="1161364" y="2913"/>
                </a:lnTo>
                <a:lnTo>
                  <a:pt x="1171933" y="2118"/>
                </a:lnTo>
                <a:lnTo>
                  <a:pt x="1182237" y="1324"/>
                </a:lnTo>
                <a:lnTo>
                  <a:pt x="1192277" y="529"/>
                </a:lnTo>
                <a:lnTo>
                  <a:pt x="1201789" y="265"/>
                </a:lnTo>
                <a:lnTo>
                  <a:pt x="1218698" y="0"/>
                </a:lnTo>
                <a:close/>
              </a:path>
            </a:pathLst>
          </a:custGeom>
          <a:solidFill>
            <a:schemeClr val="accent1"/>
          </a:solidFill>
          <a:ln>
            <a:solidFill>
              <a:srgbClr val="189A80"/>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a typeface="微软雅黑" panose="020B0503020204020204" pitchFamily="34" charset="-122"/>
            </a:endParaRPr>
          </a:p>
        </p:txBody>
      </p:sp>
      <p:sp>
        <p:nvSpPr>
          <p:cNvPr id="74" name="Oval 35"/>
          <p:cNvSpPr/>
          <p:nvPr/>
        </p:nvSpPr>
        <p:spPr>
          <a:xfrm>
            <a:off x="5145618" y="3415749"/>
            <a:ext cx="783306" cy="783306"/>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75" name="Oval 35"/>
          <p:cNvSpPr/>
          <p:nvPr/>
        </p:nvSpPr>
        <p:spPr>
          <a:xfrm>
            <a:off x="5145618" y="5051961"/>
            <a:ext cx="783306" cy="783306"/>
          </a:xfrm>
          <a:prstGeom prst="ellipse">
            <a:avLst/>
          </a:prstGeom>
          <a:solidFill>
            <a:schemeClr val="bg1"/>
          </a:solidFill>
          <a:ln>
            <a:solidFill>
              <a:srgbClr val="6B15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76" name="KSO_Shape"/>
          <p:cNvSpPr/>
          <p:nvPr/>
        </p:nvSpPr>
        <p:spPr bwMode="auto">
          <a:xfrm>
            <a:off x="5266166" y="5146935"/>
            <a:ext cx="542210" cy="520521"/>
          </a:xfrm>
          <a:custGeom>
            <a:avLst/>
            <a:gdLst>
              <a:gd name="T0" fmla="*/ 487682 w 2208213"/>
              <a:gd name="T1" fmla="*/ 903141 h 2120900"/>
              <a:gd name="T2" fmla="*/ 877061 w 2208213"/>
              <a:gd name="T3" fmla="*/ 868938 h 2120900"/>
              <a:gd name="T4" fmla="*/ 1211675 w 2208213"/>
              <a:gd name="T5" fmla="*/ 978387 h 2120900"/>
              <a:gd name="T6" fmla="*/ 1550671 w 2208213"/>
              <a:gd name="T7" fmla="*/ 850880 h 2120900"/>
              <a:gd name="T8" fmla="*/ 1905000 w 2208213"/>
              <a:gd name="T9" fmla="*/ 938439 h 2120900"/>
              <a:gd name="T10" fmla="*/ 1447165 w 2208213"/>
              <a:gd name="T11" fmla="*/ 1413991 h 2120900"/>
              <a:gd name="T12" fmla="*/ 1047928 w 2208213"/>
              <a:gd name="T13" fmla="*/ 1828800 h 2120900"/>
              <a:gd name="T14" fmla="*/ 930730 w 2208213"/>
              <a:gd name="T15" fmla="*/ 1416180 h 2120900"/>
              <a:gd name="T16" fmla="*/ 474265 w 2208213"/>
              <a:gd name="T17" fmla="*/ 1392375 h 2120900"/>
              <a:gd name="T18" fmla="*/ 4655 w 2208213"/>
              <a:gd name="T19" fmla="*/ 1399763 h 2120900"/>
              <a:gd name="T20" fmla="*/ 1699778 w 2208213"/>
              <a:gd name="T21" fmla="*/ 568357 h 2120900"/>
              <a:gd name="T22" fmla="*/ 1776302 w 2208213"/>
              <a:gd name="T23" fmla="*/ 687290 h 2120900"/>
              <a:gd name="T24" fmla="*/ 1757990 w 2208213"/>
              <a:gd name="T25" fmla="*/ 747304 h 2120900"/>
              <a:gd name="T26" fmla="*/ 1632272 w 2208213"/>
              <a:gd name="T27" fmla="*/ 831708 h 2120900"/>
              <a:gd name="T28" fmla="*/ 1550556 w 2208213"/>
              <a:gd name="T29" fmla="*/ 696333 h 2120900"/>
              <a:gd name="T30" fmla="*/ 1616695 w 2208213"/>
              <a:gd name="T31" fmla="*/ 576852 h 2120900"/>
              <a:gd name="T32" fmla="*/ 1264397 w 2208213"/>
              <a:gd name="T33" fmla="*/ 596035 h 2120900"/>
              <a:gd name="T34" fmla="*/ 1315287 w 2208213"/>
              <a:gd name="T35" fmla="*/ 707294 h 2120900"/>
              <a:gd name="T36" fmla="*/ 1239772 w 2208213"/>
              <a:gd name="T37" fmla="*/ 818554 h 2120900"/>
              <a:gd name="T38" fmla="*/ 1103245 w 2208213"/>
              <a:gd name="T39" fmla="*/ 756895 h 2120900"/>
              <a:gd name="T40" fmla="*/ 1088470 w 2208213"/>
              <a:gd name="T41" fmla="*/ 666463 h 2120900"/>
              <a:gd name="T42" fmla="*/ 1185599 w 2208213"/>
              <a:gd name="T43" fmla="*/ 562876 h 2120900"/>
              <a:gd name="T44" fmla="*/ 813923 w 2208213"/>
              <a:gd name="T45" fmla="*/ 646732 h 2120900"/>
              <a:gd name="T46" fmla="*/ 830980 w 2208213"/>
              <a:gd name="T47" fmla="*/ 736069 h 2120900"/>
              <a:gd name="T48" fmla="*/ 714332 w 2208213"/>
              <a:gd name="T49" fmla="*/ 844588 h 2120900"/>
              <a:gd name="T50" fmla="*/ 596309 w 2208213"/>
              <a:gd name="T51" fmla="*/ 730039 h 2120900"/>
              <a:gd name="T52" fmla="*/ 630423 w 2208213"/>
              <a:gd name="T53" fmla="*/ 609189 h 2120900"/>
              <a:gd name="T54" fmla="*/ 275254 w 2208213"/>
              <a:gd name="T55" fmla="*/ 570001 h 2120900"/>
              <a:gd name="T56" fmla="*/ 350002 w 2208213"/>
              <a:gd name="T57" fmla="*/ 688111 h 2120900"/>
              <a:gd name="T58" fmla="*/ 325818 w 2208213"/>
              <a:gd name="T59" fmla="*/ 757169 h 2120900"/>
              <a:gd name="T60" fmla="*/ 196933 w 2208213"/>
              <a:gd name="T61" fmla="*/ 826776 h 2120900"/>
              <a:gd name="T62" fmla="*/ 123559 w 2208213"/>
              <a:gd name="T63" fmla="*/ 692496 h 2120900"/>
              <a:gd name="T64" fmla="*/ 191437 w 2208213"/>
              <a:gd name="T65" fmla="*/ 574386 h 2120900"/>
              <a:gd name="T66" fmla="*/ 1499406 w 2208213"/>
              <a:gd name="T67" fmla="*/ 315562 h 2120900"/>
              <a:gd name="T68" fmla="*/ 1548654 w 2208213"/>
              <a:gd name="T69" fmla="*/ 420383 h 2120900"/>
              <a:gd name="T70" fmla="*/ 1488189 w 2208213"/>
              <a:gd name="T71" fmla="*/ 521111 h 2120900"/>
              <a:gd name="T72" fmla="*/ 1351935 w 2208213"/>
              <a:gd name="T73" fmla="*/ 503640 h 2120900"/>
              <a:gd name="T74" fmla="*/ 1323481 w 2208213"/>
              <a:gd name="T75" fmla="*/ 404824 h 2120900"/>
              <a:gd name="T76" fmla="*/ 1406929 w 2208213"/>
              <a:gd name="T77" fmla="*/ 283624 h 2120900"/>
              <a:gd name="T78" fmla="*/ 1042787 w 2208213"/>
              <a:gd name="T79" fmla="*/ 348319 h 2120900"/>
              <a:gd name="T80" fmla="*/ 1073977 w 2208213"/>
              <a:gd name="T81" fmla="*/ 441402 h 2120900"/>
              <a:gd name="T82" fmla="*/ 979585 w 2208213"/>
              <a:gd name="T83" fmla="*/ 552775 h 2120900"/>
              <a:gd name="T84" fmla="*/ 847709 w 2208213"/>
              <a:gd name="T85" fmla="*/ 461875 h 2120900"/>
              <a:gd name="T86" fmla="*/ 851539 w 2208213"/>
              <a:gd name="T87" fmla="*/ 359784 h 2120900"/>
              <a:gd name="T88" fmla="*/ 482345 w 2208213"/>
              <a:gd name="T89" fmla="*/ 282259 h 2120900"/>
              <a:gd name="T90" fmla="*/ 575472 w 2208213"/>
              <a:gd name="T91" fmla="*/ 392267 h 2120900"/>
              <a:gd name="T92" fmla="*/ 583689 w 2208213"/>
              <a:gd name="T93" fmla="*/ 458873 h 2120900"/>
              <a:gd name="T94" fmla="*/ 469197 w 2208213"/>
              <a:gd name="T95" fmla="*/ 562603 h 2120900"/>
              <a:gd name="T96" fmla="*/ 353610 w 2208213"/>
              <a:gd name="T97" fmla="*/ 446043 h 2120900"/>
              <a:gd name="T98" fmla="*/ 392504 w 2208213"/>
              <a:gd name="T99" fmla="*/ 323477 h 2120900"/>
              <a:gd name="T100" fmla="*/ 1230742 w 2208213"/>
              <a:gd name="T101" fmla="*/ 9591 h 2120900"/>
              <a:gd name="T102" fmla="*/ 1298596 w 2208213"/>
              <a:gd name="T103" fmla="*/ 124413 h 2120900"/>
              <a:gd name="T104" fmla="*/ 1280264 w 2208213"/>
              <a:gd name="T105" fmla="*/ 184702 h 2120900"/>
              <a:gd name="T106" fmla="*/ 1160701 w 2208213"/>
              <a:gd name="T107" fmla="*/ 273216 h 2120900"/>
              <a:gd name="T108" fmla="*/ 1070138 w 2208213"/>
              <a:gd name="T109" fmla="*/ 138389 h 2120900"/>
              <a:gd name="T110" fmla="*/ 1134435 w 2208213"/>
              <a:gd name="T111" fmla="*/ 16990 h 2120900"/>
              <a:gd name="T112" fmla="*/ 782331 w 2208213"/>
              <a:gd name="T113" fmla="*/ 29870 h 2120900"/>
              <a:gd name="T114" fmla="*/ 834042 w 2208213"/>
              <a:gd name="T115" fmla="*/ 136471 h 2120900"/>
              <a:gd name="T116" fmla="*/ 778774 w 2208213"/>
              <a:gd name="T117" fmla="*/ 234303 h 2120900"/>
              <a:gd name="T118" fmla="*/ 643068 w 2208213"/>
              <a:gd name="T119" fmla="*/ 230741 h 2120900"/>
              <a:gd name="T120" fmla="*/ 607774 w 2208213"/>
              <a:gd name="T121" fmla="*/ 123866 h 2120900"/>
              <a:gd name="T122" fmla="*/ 688486 w 2208213"/>
              <a:gd name="T123" fmla="*/ 3015 h 21209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08213" h="2120900">
                <a:moveTo>
                  <a:pt x="178701" y="976312"/>
                </a:moveTo>
                <a:lnTo>
                  <a:pt x="187271" y="994082"/>
                </a:lnTo>
                <a:lnTo>
                  <a:pt x="200603" y="1020420"/>
                </a:lnTo>
                <a:lnTo>
                  <a:pt x="233930" y="1085472"/>
                </a:lnTo>
                <a:lnTo>
                  <a:pt x="278050" y="1170197"/>
                </a:lnTo>
                <a:lnTo>
                  <a:pt x="282177" y="1164803"/>
                </a:lnTo>
                <a:lnTo>
                  <a:pt x="287573" y="1156552"/>
                </a:lnTo>
                <a:lnTo>
                  <a:pt x="293603" y="1146081"/>
                </a:lnTo>
                <a:lnTo>
                  <a:pt x="300269" y="1134657"/>
                </a:lnTo>
                <a:lnTo>
                  <a:pt x="315187" y="1107684"/>
                </a:lnTo>
                <a:lnTo>
                  <a:pt x="331375" y="1077856"/>
                </a:lnTo>
                <a:lnTo>
                  <a:pt x="346928" y="1047393"/>
                </a:lnTo>
                <a:lnTo>
                  <a:pt x="361211" y="1018834"/>
                </a:lnTo>
                <a:lnTo>
                  <a:pt x="381208" y="978216"/>
                </a:lnTo>
                <a:lnTo>
                  <a:pt x="399618" y="983293"/>
                </a:lnTo>
                <a:lnTo>
                  <a:pt x="417075" y="988688"/>
                </a:lnTo>
                <a:lnTo>
                  <a:pt x="433898" y="995034"/>
                </a:lnTo>
                <a:lnTo>
                  <a:pt x="449768" y="1001381"/>
                </a:lnTo>
                <a:lnTo>
                  <a:pt x="464687" y="1007727"/>
                </a:lnTo>
                <a:lnTo>
                  <a:pt x="478653" y="1014391"/>
                </a:lnTo>
                <a:lnTo>
                  <a:pt x="491666" y="1020737"/>
                </a:lnTo>
                <a:lnTo>
                  <a:pt x="503728" y="1027084"/>
                </a:lnTo>
                <a:lnTo>
                  <a:pt x="514520" y="1032796"/>
                </a:lnTo>
                <a:lnTo>
                  <a:pt x="524042" y="1038825"/>
                </a:lnTo>
                <a:lnTo>
                  <a:pt x="538960" y="1047710"/>
                </a:lnTo>
                <a:lnTo>
                  <a:pt x="548483" y="1054057"/>
                </a:lnTo>
                <a:lnTo>
                  <a:pt x="551974" y="1056595"/>
                </a:lnTo>
                <a:lnTo>
                  <a:pt x="555148" y="1054057"/>
                </a:lnTo>
                <a:lnTo>
                  <a:pt x="565305" y="1047393"/>
                </a:lnTo>
                <a:lnTo>
                  <a:pt x="581176" y="1037873"/>
                </a:lnTo>
                <a:lnTo>
                  <a:pt x="591333" y="1032161"/>
                </a:lnTo>
                <a:lnTo>
                  <a:pt x="602760" y="1025815"/>
                </a:lnTo>
                <a:lnTo>
                  <a:pt x="614821" y="1019468"/>
                </a:lnTo>
                <a:lnTo>
                  <a:pt x="628787" y="1012804"/>
                </a:lnTo>
                <a:lnTo>
                  <a:pt x="643388" y="1006141"/>
                </a:lnTo>
                <a:lnTo>
                  <a:pt x="658941" y="999477"/>
                </a:lnTo>
                <a:lnTo>
                  <a:pt x="675764" y="993130"/>
                </a:lnTo>
                <a:lnTo>
                  <a:pt x="693221" y="986784"/>
                </a:lnTo>
                <a:lnTo>
                  <a:pt x="711631" y="981389"/>
                </a:lnTo>
                <a:lnTo>
                  <a:pt x="730675" y="976312"/>
                </a:lnTo>
                <a:lnTo>
                  <a:pt x="739245" y="994082"/>
                </a:lnTo>
                <a:lnTo>
                  <a:pt x="752576" y="1020420"/>
                </a:lnTo>
                <a:lnTo>
                  <a:pt x="786222" y="1085472"/>
                </a:lnTo>
                <a:lnTo>
                  <a:pt x="830024" y="1170197"/>
                </a:lnTo>
                <a:lnTo>
                  <a:pt x="834468" y="1164803"/>
                </a:lnTo>
                <a:lnTo>
                  <a:pt x="839546" y="1156552"/>
                </a:lnTo>
                <a:lnTo>
                  <a:pt x="845577" y="1146081"/>
                </a:lnTo>
                <a:lnTo>
                  <a:pt x="852560" y="1134657"/>
                </a:lnTo>
                <a:lnTo>
                  <a:pt x="867161" y="1107684"/>
                </a:lnTo>
                <a:lnTo>
                  <a:pt x="883349" y="1077856"/>
                </a:lnTo>
                <a:lnTo>
                  <a:pt x="898902" y="1047393"/>
                </a:lnTo>
                <a:lnTo>
                  <a:pt x="913185" y="1018834"/>
                </a:lnTo>
                <a:lnTo>
                  <a:pt x="933182" y="978216"/>
                </a:lnTo>
                <a:lnTo>
                  <a:pt x="951909" y="983293"/>
                </a:lnTo>
                <a:lnTo>
                  <a:pt x="969049" y="988688"/>
                </a:lnTo>
                <a:lnTo>
                  <a:pt x="985872" y="995034"/>
                </a:lnTo>
                <a:lnTo>
                  <a:pt x="1001742" y="1001381"/>
                </a:lnTo>
                <a:lnTo>
                  <a:pt x="1016660" y="1007727"/>
                </a:lnTo>
                <a:lnTo>
                  <a:pt x="1030944" y="1014391"/>
                </a:lnTo>
                <a:lnTo>
                  <a:pt x="1043957" y="1020737"/>
                </a:lnTo>
                <a:lnTo>
                  <a:pt x="1055702" y="1027084"/>
                </a:lnTo>
                <a:lnTo>
                  <a:pt x="1066811" y="1032796"/>
                </a:lnTo>
                <a:lnTo>
                  <a:pt x="1076016" y="1038825"/>
                </a:lnTo>
                <a:lnTo>
                  <a:pt x="1090934" y="1047710"/>
                </a:lnTo>
                <a:lnTo>
                  <a:pt x="1100456" y="1054057"/>
                </a:lnTo>
                <a:lnTo>
                  <a:pt x="1103948" y="1056595"/>
                </a:lnTo>
                <a:lnTo>
                  <a:pt x="1107439" y="1054057"/>
                </a:lnTo>
                <a:lnTo>
                  <a:pt x="1117279" y="1047393"/>
                </a:lnTo>
                <a:lnTo>
                  <a:pt x="1133149" y="1037873"/>
                </a:lnTo>
                <a:lnTo>
                  <a:pt x="1143306" y="1032161"/>
                </a:lnTo>
                <a:lnTo>
                  <a:pt x="1154733" y="1025815"/>
                </a:lnTo>
                <a:lnTo>
                  <a:pt x="1167112" y="1019468"/>
                </a:lnTo>
                <a:lnTo>
                  <a:pt x="1180761" y="1012804"/>
                </a:lnTo>
                <a:lnTo>
                  <a:pt x="1195679" y="1006141"/>
                </a:lnTo>
                <a:lnTo>
                  <a:pt x="1210914" y="999477"/>
                </a:lnTo>
                <a:lnTo>
                  <a:pt x="1228055" y="993130"/>
                </a:lnTo>
                <a:lnTo>
                  <a:pt x="1245195" y="986784"/>
                </a:lnTo>
                <a:lnTo>
                  <a:pt x="1263922" y="981389"/>
                </a:lnTo>
                <a:lnTo>
                  <a:pt x="1282649" y="976312"/>
                </a:lnTo>
                <a:lnTo>
                  <a:pt x="1291219" y="994082"/>
                </a:lnTo>
                <a:lnTo>
                  <a:pt x="1304868" y="1020420"/>
                </a:lnTo>
                <a:lnTo>
                  <a:pt x="1338196" y="1085472"/>
                </a:lnTo>
                <a:lnTo>
                  <a:pt x="1382315" y="1170197"/>
                </a:lnTo>
                <a:lnTo>
                  <a:pt x="1386442" y="1164803"/>
                </a:lnTo>
                <a:lnTo>
                  <a:pt x="1391838" y="1156552"/>
                </a:lnTo>
                <a:lnTo>
                  <a:pt x="1397551" y="1146081"/>
                </a:lnTo>
                <a:lnTo>
                  <a:pt x="1404534" y="1134657"/>
                </a:lnTo>
                <a:lnTo>
                  <a:pt x="1419135" y="1107684"/>
                </a:lnTo>
                <a:lnTo>
                  <a:pt x="1435323" y="1077856"/>
                </a:lnTo>
                <a:lnTo>
                  <a:pt x="1451193" y="1047393"/>
                </a:lnTo>
                <a:lnTo>
                  <a:pt x="1465159" y="1018834"/>
                </a:lnTo>
                <a:lnTo>
                  <a:pt x="1485473" y="978216"/>
                </a:lnTo>
                <a:lnTo>
                  <a:pt x="1503883" y="983293"/>
                </a:lnTo>
                <a:lnTo>
                  <a:pt x="1521023" y="988688"/>
                </a:lnTo>
                <a:lnTo>
                  <a:pt x="1538163" y="995034"/>
                </a:lnTo>
                <a:lnTo>
                  <a:pt x="1553716" y="1001381"/>
                </a:lnTo>
                <a:lnTo>
                  <a:pt x="1568634" y="1007727"/>
                </a:lnTo>
                <a:lnTo>
                  <a:pt x="1582918" y="1014391"/>
                </a:lnTo>
                <a:lnTo>
                  <a:pt x="1595931" y="1020737"/>
                </a:lnTo>
                <a:lnTo>
                  <a:pt x="1607676" y="1027084"/>
                </a:lnTo>
                <a:lnTo>
                  <a:pt x="1618785" y="1032796"/>
                </a:lnTo>
                <a:lnTo>
                  <a:pt x="1628307" y="1038825"/>
                </a:lnTo>
                <a:lnTo>
                  <a:pt x="1643225" y="1047710"/>
                </a:lnTo>
                <a:lnTo>
                  <a:pt x="1652430" y="1054057"/>
                </a:lnTo>
                <a:lnTo>
                  <a:pt x="1656239" y="1056595"/>
                </a:lnTo>
                <a:lnTo>
                  <a:pt x="1659731" y="1054057"/>
                </a:lnTo>
                <a:lnTo>
                  <a:pt x="1669570" y="1047393"/>
                </a:lnTo>
                <a:lnTo>
                  <a:pt x="1685123" y="1037873"/>
                </a:lnTo>
                <a:lnTo>
                  <a:pt x="1695598" y="1032161"/>
                </a:lnTo>
                <a:lnTo>
                  <a:pt x="1707025" y="1025815"/>
                </a:lnTo>
                <a:lnTo>
                  <a:pt x="1719086" y="1019468"/>
                </a:lnTo>
                <a:lnTo>
                  <a:pt x="1732735" y="1012804"/>
                </a:lnTo>
                <a:lnTo>
                  <a:pt x="1747653" y="1006141"/>
                </a:lnTo>
                <a:lnTo>
                  <a:pt x="1763523" y="999477"/>
                </a:lnTo>
                <a:lnTo>
                  <a:pt x="1780029" y="993130"/>
                </a:lnTo>
                <a:lnTo>
                  <a:pt x="1797486" y="986784"/>
                </a:lnTo>
                <a:lnTo>
                  <a:pt x="1815896" y="981389"/>
                </a:lnTo>
                <a:lnTo>
                  <a:pt x="1834623" y="976312"/>
                </a:lnTo>
                <a:lnTo>
                  <a:pt x="1843510" y="994082"/>
                </a:lnTo>
                <a:lnTo>
                  <a:pt x="1856842" y="1020420"/>
                </a:lnTo>
                <a:lnTo>
                  <a:pt x="1890169" y="1085472"/>
                </a:lnTo>
                <a:lnTo>
                  <a:pt x="1934289" y="1170197"/>
                </a:lnTo>
                <a:lnTo>
                  <a:pt x="1938733" y="1164803"/>
                </a:lnTo>
                <a:lnTo>
                  <a:pt x="1943812" y="1156552"/>
                </a:lnTo>
                <a:lnTo>
                  <a:pt x="1949525" y="1146081"/>
                </a:lnTo>
                <a:lnTo>
                  <a:pt x="1956825" y="1134657"/>
                </a:lnTo>
                <a:lnTo>
                  <a:pt x="1971744" y="1107684"/>
                </a:lnTo>
                <a:lnTo>
                  <a:pt x="1987297" y="1077856"/>
                </a:lnTo>
                <a:lnTo>
                  <a:pt x="2003167" y="1047393"/>
                </a:lnTo>
                <a:lnTo>
                  <a:pt x="2017451" y="1018834"/>
                </a:lnTo>
                <a:lnTo>
                  <a:pt x="2037447" y="978216"/>
                </a:lnTo>
                <a:lnTo>
                  <a:pt x="2055857" y="983293"/>
                </a:lnTo>
                <a:lnTo>
                  <a:pt x="2073314" y="988688"/>
                </a:lnTo>
                <a:lnTo>
                  <a:pt x="2090137" y="995034"/>
                </a:lnTo>
                <a:lnTo>
                  <a:pt x="2106007" y="1001381"/>
                </a:lnTo>
                <a:lnTo>
                  <a:pt x="2120926" y="1007727"/>
                </a:lnTo>
                <a:lnTo>
                  <a:pt x="2134892" y="1014391"/>
                </a:lnTo>
                <a:lnTo>
                  <a:pt x="2147905" y="1020737"/>
                </a:lnTo>
                <a:lnTo>
                  <a:pt x="2159650" y="1027084"/>
                </a:lnTo>
                <a:lnTo>
                  <a:pt x="2170759" y="1032796"/>
                </a:lnTo>
                <a:lnTo>
                  <a:pt x="2180281" y="1038825"/>
                </a:lnTo>
                <a:lnTo>
                  <a:pt x="2195199" y="1047710"/>
                </a:lnTo>
                <a:lnTo>
                  <a:pt x="2205039" y="1054057"/>
                </a:lnTo>
                <a:lnTo>
                  <a:pt x="2208213" y="1056595"/>
                </a:lnTo>
                <a:lnTo>
                  <a:pt x="2208213" y="1088328"/>
                </a:lnTo>
                <a:lnTo>
                  <a:pt x="2208213" y="1210180"/>
                </a:lnTo>
                <a:lnTo>
                  <a:pt x="2208213" y="1600489"/>
                </a:lnTo>
                <a:lnTo>
                  <a:pt x="2207896" y="1605249"/>
                </a:lnTo>
                <a:lnTo>
                  <a:pt x="2206943" y="1610008"/>
                </a:lnTo>
                <a:lnTo>
                  <a:pt x="2205674" y="1614768"/>
                </a:lnTo>
                <a:lnTo>
                  <a:pt x="2204404" y="1618893"/>
                </a:lnTo>
                <a:lnTo>
                  <a:pt x="2202182" y="1623336"/>
                </a:lnTo>
                <a:lnTo>
                  <a:pt x="2199960" y="1627144"/>
                </a:lnTo>
                <a:lnTo>
                  <a:pt x="2197104" y="1630952"/>
                </a:lnTo>
                <a:lnTo>
                  <a:pt x="2193930" y="1634442"/>
                </a:lnTo>
                <a:lnTo>
                  <a:pt x="2190756" y="1636981"/>
                </a:lnTo>
                <a:lnTo>
                  <a:pt x="2186947" y="1639837"/>
                </a:lnTo>
                <a:lnTo>
                  <a:pt x="2183138" y="1642375"/>
                </a:lnTo>
                <a:lnTo>
                  <a:pt x="2179012" y="1644597"/>
                </a:lnTo>
                <a:lnTo>
                  <a:pt x="2174250" y="1646183"/>
                </a:lnTo>
                <a:lnTo>
                  <a:pt x="2170124" y="1647453"/>
                </a:lnTo>
                <a:lnTo>
                  <a:pt x="2165363" y="1648087"/>
                </a:lnTo>
                <a:lnTo>
                  <a:pt x="2160284" y="1648087"/>
                </a:lnTo>
                <a:lnTo>
                  <a:pt x="2101881" y="1648087"/>
                </a:lnTo>
                <a:lnTo>
                  <a:pt x="2101881" y="2120900"/>
                </a:lnTo>
                <a:lnTo>
                  <a:pt x="1766697" y="2120900"/>
                </a:lnTo>
                <a:lnTo>
                  <a:pt x="1766697" y="1648087"/>
                </a:lnTo>
                <a:lnTo>
                  <a:pt x="1703850" y="1648087"/>
                </a:lnTo>
                <a:lnTo>
                  <a:pt x="1699089" y="1648087"/>
                </a:lnTo>
                <a:lnTo>
                  <a:pt x="1694328" y="1647453"/>
                </a:lnTo>
                <a:lnTo>
                  <a:pt x="1689567" y="1646183"/>
                </a:lnTo>
                <a:lnTo>
                  <a:pt x="1685123" y="1644597"/>
                </a:lnTo>
                <a:lnTo>
                  <a:pt x="1681314" y="1642375"/>
                </a:lnTo>
                <a:lnTo>
                  <a:pt x="1677506" y="1639837"/>
                </a:lnTo>
                <a:lnTo>
                  <a:pt x="1673379" y="1636981"/>
                </a:lnTo>
                <a:lnTo>
                  <a:pt x="1670205" y="1634442"/>
                </a:lnTo>
                <a:lnTo>
                  <a:pt x="1667031" y="1630952"/>
                </a:lnTo>
                <a:lnTo>
                  <a:pt x="1664492" y="1627144"/>
                </a:lnTo>
                <a:lnTo>
                  <a:pt x="1661953" y="1623336"/>
                </a:lnTo>
                <a:lnTo>
                  <a:pt x="1659731" y="1618893"/>
                </a:lnTo>
                <a:lnTo>
                  <a:pt x="1658144" y="1614768"/>
                </a:lnTo>
                <a:lnTo>
                  <a:pt x="1656874" y="1610008"/>
                </a:lnTo>
                <a:lnTo>
                  <a:pt x="1656239" y="1605249"/>
                </a:lnTo>
                <a:lnTo>
                  <a:pt x="1656239" y="1600489"/>
                </a:lnTo>
                <a:lnTo>
                  <a:pt x="1655604" y="1605249"/>
                </a:lnTo>
                <a:lnTo>
                  <a:pt x="1654970" y="1610008"/>
                </a:lnTo>
                <a:lnTo>
                  <a:pt x="1653700" y="1614768"/>
                </a:lnTo>
                <a:lnTo>
                  <a:pt x="1652113" y="1618893"/>
                </a:lnTo>
                <a:lnTo>
                  <a:pt x="1650208" y="1623336"/>
                </a:lnTo>
                <a:lnTo>
                  <a:pt x="1647987" y="1627144"/>
                </a:lnTo>
                <a:lnTo>
                  <a:pt x="1645130" y="1630952"/>
                </a:lnTo>
                <a:lnTo>
                  <a:pt x="1641956" y="1634442"/>
                </a:lnTo>
                <a:lnTo>
                  <a:pt x="1638782" y="1636981"/>
                </a:lnTo>
                <a:lnTo>
                  <a:pt x="1634973" y="1639837"/>
                </a:lnTo>
                <a:lnTo>
                  <a:pt x="1630846" y="1642375"/>
                </a:lnTo>
                <a:lnTo>
                  <a:pt x="1627038" y="1644597"/>
                </a:lnTo>
                <a:lnTo>
                  <a:pt x="1622276" y="1646183"/>
                </a:lnTo>
                <a:lnTo>
                  <a:pt x="1617833" y="1647453"/>
                </a:lnTo>
                <a:lnTo>
                  <a:pt x="1613072" y="1648087"/>
                </a:lnTo>
                <a:lnTo>
                  <a:pt x="1607993" y="1648087"/>
                </a:lnTo>
                <a:lnTo>
                  <a:pt x="1549907" y="1648087"/>
                </a:lnTo>
                <a:lnTo>
                  <a:pt x="1549907" y="2120900"/>
                </a:lnTo>
                <a:lnTo>
                  <a:pt x="1214723" y="2120900"/>
                </a:lnTo>
                <a:lnTo>
                  <a:pt x="1214723" y="1648087"/>
                </a:lnTo>
                <a:lnTo>
                  <a:pt x="1151559" y="1648087"/>
                </a:lnTo>
                <a:lnTo>
                  <a:pt x="1146798" y="1648087"/>
                </a:lnTo>
                <a:lnTo>
                  <a:pt x="1142354" y="1647453"/>
                </a:lnTo>
                <a:lnTo>
                  <a:pt x="1137593" y="1646183"/>
                </a:lnTo>
                <a:lnTo>
                  <a:pt x="1133149" y="1644597"/>
                </a:lnTo>
                <a:lnTo>
                  <a:pt x="1129340" y="1642375"/>
                </a:lnTo>
                <a:lnTo>
                  <a:pt x="1125214" y="1639837"/>
                </a:lnTo>
                <a:lnTo>
                  <a:pt x="1121405" y="1636981"/>
                </a:lnTo>
                <a:lnTo>
                  <a:pt x="1118231" y="1634442"/>
                </a:lnTo>
                <a:lnTo>
                  <a:pt x="1115057" y="1630952"/>
                </a:lnTo>
                <a:lnTo>
                  <a:pt x="1112200" y="1627144"/>
                </a:lnTo>
                <a:lnTo>
                  <a:pt x="1109979" y="1623336"/>
                </a:lnTo>
                <a:lnTo>
                  <a:pt x="1107439" y="1618893"/>
                </a:lnTo>
                <a:lnTo>
                  <a:pt x="1105852" y="1614768"/>
                </a:lnTo>
                <a:lnTo>
                  <a:pt x="1104900" y="1610008"/>
                </a:lnTo>
                <a:lnTo>
                  <a:pt x="1103948" y="1605249"/>
                </a:lnTo>
                <a:lnTo>
                  <a:pt x="1103948" y="1600489"/>
                </a:lnTo>
                <a:lnTo>
                  <a:pt x="1103630" y="1605249"/>
                </a:lnTo>
                <a:lnTo>
                  <a:pt x="1102996" y="1610008"/>
                </a:lnTo>
                <a:lnTo>
                  <a:pt x="1101726" y="1614768"/>
                </a:lnTo>
                <a:lnTo>
                  <a:pt x="1100139" y="1618893"/>
                </a:lnTo>
                <a:lnTo>
                  <a:pt x="1098234" y="1623336"/>
                </a:lnTo>
                <a:lnTo>
                  <a:pt x="1095695" y="1627144"/>
                </a:lnTo>
                <a:lnTo>
                  <a:pt x="1093156" y="1630952"/>
                </a:lnTo>
                <a:lnTo>
                  <a:pt x="1089982" y="1634442"/>
                </a:lnTo>
                <a:lnTo>
                  <a:pt x="1086808" y="1636981"/>
                </a:lnTo>
                <a:lnTo>
                  <a:pt x="1082681" y="1639837"/>
                </a:lnTo>
                <a:lnTo>
                  <a:pt x="1078872" y="1642375"/>
                </a:lnTo>
                <a:lnTo>
                  <a:pt x="1075064" y="1644597"/>
                </a:lnTo>
                <a:lnTo>
                  <a:pt x="1070302" y="1646183"/>
                </a:lnTo>
                <a:lnTo>
                  <a:pt x="1065859" y="1647453"/>
                </a:lnTo>
                <a:lnTo>
                  <a:pt x="1061098" y="1648087"/>
                </a:lnTo>
                <a:lnTo>
                  <a:pt x="1056019" y="1648087"/>
                </a:lnTo>
                <a:lnTo>
                  <a:pt x="997298" y="1648087"/>
                </a:lnTo>
                <a:lnTo>
                  <a:pt x="997298" y="2120900"/>
                </a:lnTo>
                <a:lnTo>
                  <a:pt x="662432" y="2120900"/>
                </a:lnTo>
                <a:lnTo>
                  <a:pt x="662432" y="1648087"/>
                </a:lnTo>
                <a:lnTo>
                  <a:pt x="599585" y="1648087"/>
                </a:lnTo>
                <a:lnTo>
                  <a:pt x="594824" y="1648087"/>
                </a:lnTo>
                <a:lnTo>
                  <a:pt x="590063" y="1647453"/>
                </a:lnTo>
                <a:lnTo>
                  <a:pt x="585302" y="1646183"/>
                </a:lnTo>
                <a:lnTo>
                  <a:pt x="581176" y="1644597"/>
                </a:lnTo>
                <a:lnTo>
                  <a:pt x="576732" y="1642375"/>
                </a:lnTo>
                <a:lnTo>
                  <a:pt x="572923" y="1639837"/>
                </a:lnTo>
                <a:lnTo>
                  <a:pt x="569432" y="1636981"/>
                </a:lnTo>
                <a:lnTo>
                  <a:pt x="565623" y="1634442"/>
                </a:lnTo>
                <a:lnTo>
                  <a:pt x="563083" y="1630952"/>
                </a:lnTo>
                <a:lnTo>
                  <a:pt x="560227" y="1627144"/>
                </a:lnTo>
                <a:lnTo>
                  <a:pt x="557370" y="1623336"/>
                </a:lnTo>
                <a:lnTo>
                  <a:pt x="555466" y="1618893"/>
                </a:lnTo>
                <a:lnTo>
                  <a:pt x="553879" y="1614768"/>
                </a:lnTo>
                <a:lnTo>
                  <a:pt x="552609" y="1610008"/>
                </a:lnTo>
                <a:lnTo>
                  <a:pt x="551974" y="1605249"/>
                </a:lnTo>
                <a:lnTo>
                  <a:pt x="551974" y="1600489"/>
                </a:lnTo>
                <a:lnTo>
                  <a:pt x="551657" y="1605249"/>
                </a:lnTo>
                <a:lnTo>
                  <a:pt x="550704" y="1610008"/>
                </a:lnTo>
                <a:lnTo>
                  <a:pt x="549752" y="1614768"/>
                </a:lnTo>
                <a:lnTo>
                  <a:pt x="548165" y="1618893"/>
                </a:lnTo>
                <a:lnTo>
                  <a:pt x="545943" y="1623336"/>
                </a:lnTo>
                <a:lnTo>
                  <a:pt x="543722" y="1627144"/>
                </a:lnTo>
                <a:lnTo>
                  <a:pt x="540865" y="1630952"/>
                </a:lnTo>
                <a:lnTo>
                  <a:pt x="537691" y="1634442"/>
                </a:lnTo>
                <a:lnTo>
                  <a:pt x="534199" y="1636981"/>
                </a:lnTo>
                <a:lnTo>
                  <a:pt x="530708" y="1639837"/>
                </a:lnTo>
                <a:lnTo>
                  <a:pt x="526899" y="1642375"/>
                </a:lnTo>
                <a:lnTo>
                  <a:pt x="522455" y="1644597"/>
                </a:lnTo>
                <a:lnTo>
                  <a:pt x="518011" y="1646183"/>
                </a:lnTo>
                <a:lnTo>
                  <a:pt x="513885" y="1647453"/>
                </a:lnTo>
                <a:lnTo>
                  <a:pt x="509124" y="1648087"/>
                </a:lnTo>
                <a:lnTo>
                  <a:pt x="504045" y="1648087"/>
                </a:lnTo>
                <a:lnTo>
                  <a:pt x="445325" y="1648087"/>
                </a:lnTo>
                <a:lnTo>
                  <a:pt x="445325" y="2120900"/>
                </a:lnTo>
                <a:lnTo>
                  <a:pt x="110458" y="2120900"/>
                </a:lnTo>
                <a:lnTo>
                  <a:pt x="110458" y="1648087"/>
                </a:lnTo>
                <a:lnTo>
                  <a:pt x="47611" y="1648087"/>
                </a:lnTo>
                <a:lnTo>
                  <a:pt x="42850" y="1648087"/>
                </a:lnTo>
                <a:lnTo>
                  <a:pt x="38089" y="1647453"/>
                </a:lnTo>
                <a:lnTo>
                  <a:pt x="33328" y="1646183"/>
                </a:lnTo>
                <a:lnTo>
                  <a:pt x="28884" y="1644597"/>
                </a:lnTo>
                <a:lnTo>
                  <a:pt x="24758" y="1642375"/>
                </a:lnTo>
                <a:lnTo>
                  <a:pt x="20632" y="1639837"/>
                </a:lnTo>
                <a:lnTo>
                  <a:pt x="17140" y="1636981"/>
                </a:lnTo>
                <a:lnTo>
                  <a:pt x="13649" y="1634442"/>
                </a:lnTo>
                <a:lnTo>
                  <a:pt x="10792" y="1630952"/>
                </a:lnTo>
                <a:lnTo>
                  <a:pt x="8253" y="1627144"/>
                </a:lnTo>
                <a:lnTo>
                  <a:pt x="5396" y="1623336"/>
                </a:lnTo>
                <a:lnTo>
                  <a:pt x="3492" y="1618893"/>
                </a:lnTo>
                <a:lnTo>
                  <a:pt x="1905" y="1614768"/>
                </a:lnTo>
                <a:lnTo>
                  <a:pt x="635" y="1610008"/>
                </a:lnTo>
                <a:lnTo>
                  <a:pt x="0" y="1605249"/>
                </a:lnTo>
                <a:lnTo>
                  <a:pt x="0" y="1600489"/>
                </a:lnTo>
                <a:lnTo>
                  <a:pt x="0" y="1210180"/>
                </a:lnTo>
                <a:lnTo>
                  <a:pt x="0" y="1088328"/>
                </a:lnTo>
                <a:lnTo>
                  <a:pt x="0" y="1056595"/>
                </a:lnTo>
                <a:lnTo>
                  <a:pt x="3174" y="1054057"/>
                </a:lnTo>
                <a:lnTo>
                  <a:pt x="13331" y="1047393"/>
                </a:lnTo>
                <a:lnTo>
                  <a:pt x="28884" y="1037873"/>
                </a:lnTo>
                <a:lnTo>
                  <a:pt x="39359" y="1032161"/>
                </a:lnTo>
                <a:lnTo>
                  <a:pt x="50786" y="1025815"/>
                </a:lnTo>
                <a:lnTo>
                  <a:pt x="62847" y="1019468"/>
                </a:lnTo>
                <a:lnTo>
                  <a:pt x="76496" y="1012804"/>
                </a:lnTo>
                <a:lnTo>
                  <a:pt x="91096" y="1006141"/>
                </a:lnTo>
                <a:lnTo>
                  <a:pt x="106967" y="999477"/>
                </a:lnTo>
                <a:lnTo>
                  <a:pt x="123790" y="993130"/>
                </a:lnTo>
                <a:lnTo>
                  <a:pt x="141247" y="986784"/>
                </a:lnTo>
                <a:lnTo>
                  <a:pt x="159657" y="981389"/>
                </a:lnTo>
                <a:lnTo>
                  <a:pt x="178701" y="976312"/>
                </a:lnTo>
                <a:close/>
                <a:moveTo>
                  <a:pt x="1932310" y="652462"/>
                </a:moveTo>
                <a:lnTo>
                  <a:pt x="1937696" y="652780"/>
                </a:lnTo>
                <a:lnTo>
                  <a:pt x="1943081" y="653098"/>
                </a:lnTo>
                <a:lnTo>
                  <a:pt x="1948784" y="653416"/>
                </a:lnTo>
                <a:lnTo>
                  <a:pt x="1954169" y="654687"/>
                </a:lnTo>
                <a:lnTo>
                  <a:pt x="1959555" y="655958"/>
                </a:lnTo>
                <a:lnTo>
                  <a:pt x="1964940" y="657547"/>
                </a:lnTo>
                <a:lnTo>
                  <a:pt x="1970326" y="659136"/>
                </a:lnTo>
                <a:lnTo>
                  <a:pt x="1975395" y="661043"/>
                </a:lnTo>
                <a:lnTo>
                  <a:pt x="1980464" y="663268"/>
                </a:lnTo>
                <a:lnTo>
                  <a:pt x="1985532" y="666128"/>
                </a:lnTo>
                <a:lnTo>
                  <a:pt x="1990601" y="668988"/>
                </a:lnTo>
                <a:lnTo>
                  <a:pt x="1995353" y="672166"/>
                </a:lnTo>
                <a:lnTo>
                  <a:pt x="2000105" y="675344"/>
                </a:lnTo>
                <a:lnTo>
                  <a:pt x="2004857" y="679158"/>
                </a:lnTo>
                <a:lnTo>
                  <a:pt x="2009292" y="682654"/>
                </a:lnTo>
                <a:lnTo>
                  <a:pt x="2013411" y="687103"/>
                </a:lnTo>
                <a:lnTo>
                  <a:pt x="2017846" y="691235"/>
                </a:lnTo>
                <a:lnTo>
                  <a:pt x="2021648" y="696002"/>
                </a:lnTo>
                <a:lnTo>
                  <a:pt x="2025132" y="701087"/>
                </a:lnTo>
                <a:lnTo>
                  <a:pt x="2028934" y="706490"/>
                </a:lnTo>
                <a:lnTo>
                  <a:pt x="2032419" y="711892"/>
                </a:lnTo>
                <a:lnTo>
                  <a:pt x="2035587" y="717295"/>
                </a:lnTo>
                <a:lnTo>
                  <a:pt x="2038121" y="723651"/>
                </a:lnTo>
                <a:lnTo>
                  <a:pt x="2040656" y="730007"/>
                </a:lnTo>
                <a:lnTo>
                  <a:pt x="2042873" y="736364"/>
                </a:lnTo>
                <a:lnTo>
                  <a:pt x="2045408" y="743038"/>
                </a:lnTo>
                <a:lnTo>
                  <a:pt x="2046992" y="750029"/>
                </a:lnTo>
                <a:lnTo>
                  <a:pt x="2048576" y="757657"/>
                </a:lnTo>
                <a:lnTo>
                  <a:pt x="2049526" y="764966"/>
                </a:lnTo>
                <a:lnTo>
                  <a:pt x="2050476" y="772912"/>
                </a:lnTo>
                <a:lnTo>
                  <a:pt x="2050793" y="780857"/>
                </a:lnTo>
                <a:lnTo>
                  <a:pt x="2051110" y="789438"/>
                </a:lnTo>
                <a:lnTo>
                  <a:pt x="2051110" y="795476"/>
                </a:lnTo>
                <a:lnTo>
                  <a:pt x="2053961" y="795476"/>
                </a:lnTo>
                <a:lnTo>
                  <a:pt x="2056813" y="795794"/>
                </a:lnTo>
                <a:lnTo>
                  <a:pt x="2059030" y="797065"/>
                </a:lnTo>
                <a:lnTo>
                  <a:pt x="2061881" y="798018"/>
                </a:lnTo>
                <a:lnTo>
                  <a:pt x="2063782" y="799607"/>
                </a:lnTo>
                <a:lnTo>
                  <a:pt x="2066000" y="801197"/>
                </a:lnTo>
                <a:lnTo>
                  <a:pt x="2068217" y="803103"/>
                </a:lnTo>
                <a:lnTo>
                  <a:pt x="2070118" y="805646"/>
                </a:lnTo>
                <a:lnTo>
                  <a:pt x="2072019" y="808506"/>
                </a:lnTo>
                <a:lnTo>
                  <a:pt x="2073603" y="811049"/>
                </a:lnTo>
                <a:lnTo>
                  <a:pt x="2074870" y="813909"/>
                </a:lnTo>
                <a:lnTo>
                  <a:pt x="2075821" y="817087"/>
                </a:lnTo>
                <a:lnTo>
                  <a:pt x="2076771" y="820265"/>
                </a:lnTo>
                <a:lnTo>
                  <a:pt x="2077405" y="823761"/>
                </a:lnTo>
                <a:lnTo>
                  <a:pt x="2078038" y="827257"/>
                </a:lnTo>
                <a:lnTo>
                  <a:pt x="2078038" y="830753"/>
                </a:lnTo>
                <a:lnTo>
                  <a:pt x="2077405" y="834249"/>
                </a:lnTo>
                <a:lnTo>
                  <a:pt x="2076771" y="838062"/>
                </a:lnTo>
                <a:lnTo>
                  <a:pt x="2075504" y="841558"/>
                </a:lnTo>
                <a:lnTo>
                  <a:pt x="2073920" y="844736"/>
                </a:lnTo>
                <a:lnTo>
                  <a:pt x="2071702" y="847914"/>
                </a:lnTo>
                <a:lnTo>
                  <a:pt x="2069168" y="850775"/>
                </a:lnTo>
                <a:lnTo>
                  <a:pt x="2066633" y="853635"/>
                </a:lnTo>
                <a:lnTo>
                  <a:pt x="2063465" y="856177"/>
                </a:lnTo>
                <a:lnTo>
                  <a:pt x="2060297" y="858402"/>
                </a:lnTo>
                <a:lnTo>
                  <a:pt x="2057129" y="860309"/>
                </a:lnTo>
                <a:lnTo>
                  <a:pt x="2053961" y="862216"/>
                </a:lnTo>
                <a:lnTo>
                  <a:pt x="2050476" y="863805"/>
                </a:lnTo>
                <a:lnTo>
                  <a:pt x="2047308" y="865076"/>
                </a:lnTo>
                <a:lnTo>
                  <a:pt x="2044140" y="866029"/>
                </a:lnTo>
                <a:lnTo>
                  <a:pt x="2040972" y="866347"/>
                </a:lnTo>
                <a:lnTo>
                  <a:pt x="2037804" y="866665"/>
                </a:lnTo>
                <a:lnTo>
                  <a:pt x="2033369" y="878106"/>
                </a:lnTo>
                <a:lnTo>
                  <a:pt x="2028934" y="889230"/>
                </a:lnTo>
                <a:lnTo>
                  <a:pt x="2023548" y="899717"/>
                </a:lnTo>
                <a:lnTo>
                  <a:pt x="2018480" y="909887"/>
                </a:lnTo>
                <a:lnTo>
                  <a:pt x="2013728" y="917514"/>
                </a:lnTo>
                <a:lnTo>
                  <a:pt x="2009609" y="924506"/>
                </a:lnTo>
                <a:lnTo>
                  <a:pt x="2004857" y="931180"/>
                </a:lnTo>
                <a:lnTo>
                  <a:pt x="1999788" y="937536"/>
                </a:lnTo>
                <a:lnTo>
                  <a:pt x="1995036" y="943575"/>
                </a:lnTo>
                <a:lnTo>
                  <a:pt x="1989968" y="949295"/>
                </a:lnTo>
                <a:lnTo>
                  <a:pt x="1984582" y="954698"/>
                </a:lnTo>
                <a:lnTo>
                  <a:pt x="1978880" y="959147"/>
                </a:lnTo>
                <a:lnTo>
                  <a:pt x="1973494" y="963915"/>
                </a:lnTo>
                <a:lnTo>
                  <a:pt x="1967475" y="968046"/>
                </a:lnTo>
                <a:lnTo>
                  <a:pt x="1962089" y="971224"/>
                </a:lnTo>
                <a:lnTo>
                  <a:pt x="1956070" y="973767"/>
                </a:lnTo>
                <a:lnTo>
                  <a:pt x="1950368" y="976309"/>
                </a:lnTo>
                <a:lnTo>
                  <a:pt x="1944348" y="977898"/>
                </a:lnTo>
                <a:lnTo>
                  <a:pt x="1938012" y="978852"/>
                </a:lnTo>
                <a:lnTo>
                  <a:pt x="1932310" y="979487"/>
                </a:lnTo>
                <a:lnTo>
                  <a:pt x="1928192" y="978852"/>
                </a:lnTo>
                <a:lnTo>
                  <a:pt x="1924073" y="978534"/>
                </a:lnTo>
                <a:lnTo>
                  <a:pt x="1919955" y="977898"/>
                </a:lnTo>
                <a:lnTo>
                  <a:pt x="1915836" y="976627"/>
                </a:lnTo>
                <a:lnTo>
                  <a:pt x="1911718" y="975038"/>
                </a:lnTo>
                <a:lnTo>
                  <a:pt x="1907916" y="973449"/>
                </a:lnTo>
                <a:lnTo>
                  <a:pt x="1903481" y="971542"/>
                </a:lnTo>
                <a:lnTo>
                  <a:pt x="1899679" y="968999"/>
                </a:lnTo>
                <a:lnTo>
                  <a:pt x="1892076" y="964550"/>
                </a:lnTo>
                <a:lnTo>
                  <a:pt x="1885107" y="958830"/>
                </a:lnTo>
                <a:lnTo>
                  <a:pt x="1878137" y="952473"/>
                </a:lnTo>
                <a:lnTo>
                  <a:pt x="1871167" y="945164"/>
                </a:lnTo>
                <a:lnTo>
                  <a:pt x="1864515" y="937536"/>
                </a:lnTo>
                <a:lnTo>
                  <a:pt x="1858495" y="928956"/>
                </a:lnTo>
                <a:lnTo>
                  <a:pt x="1852476" y="920375"/>
                </a:lnTo>
                <a:lnTo>
                  <a:pt x="1846457" y="910523"/>
                </a:lnTo>
                <a:lnTo>
                  <a:pt x="1841071" y="900035"/>
                </a:lnTo>
                <a:lnTo>
                  <a:pt x="1836003" y="889230"/>
                </a:lnTo>
                <a:lnTo>
                  <a:pt x="1831251" y="877788"/>
                </a:lnTo>
                <a:lnTo>
                  <a:pt x="1826815" y="866347"/>
                </a:lnTo>
                <a:lnTo>
                  <a:pt x="1824281" y="865394"/>
                </a:lnTo>
                <a:lnTo>
                  <a:pt x="1821113" y="864758"/>
                </a:lnTo>
                <a:lnTo>
                  <a:pt x="1815094" y="862216"/>
                </a:lnTo>
                <a:lnTo>
                  <a:pt x="1808758" y="858720"/>
                </a:lnTo>
                <a:lnTo>
                  <a:pt x="1806223" y="856813"/>
                </a:lnTo>
                <a:lnTo>
                  <a:pt x="1803372" y="854588"/>
                </a:lnTo>
                <a:lnTo>
                  <a:pt x="1800521" y="852046"/>
                </a:lnTo>
                <a:lnTo>
                  <a:pt x="1798303" y="849503"/>
                </a:lnTo>
                <a:lnTo>
                  <a:pt x="1796402" y="846643"/>
                </a:lnTo>
                <a:lnTo>
                  <a:pt x="1794185" y="843783"/>
                </a:lnTo>
                <a:lnTo>
                  <a:pt x="1793234" y="840605"/>
                </a:lnTo>
                <a:lnTo>
                  <a:pt x="1791967" y="837427"/>
                </a:lnTo>
                <a:lnTo>
                  <a:pt x="1791334" y="834249"/>
                </a:lnTo>
                <a:lnTo>
                  <a:pt x="1790700" y="830753"/>
                </a:lnTo>
                <a:lnTo>
                  <a:pt x="1791650" y="824397"/>
                </a:lnTo>
                <a:lnTo>
                  <a:pt x="1792918" y="818358"/>
                </a:lnTo>
                <a:lnTo>
                  <a:pt x="1794818" y="812638"/>
                </a:lnTo>
                <a:lnTo>
                  <a:pt x="1797353" y="807553"/>
                </a:lnTo>
                <a:lnTo>
                  <a:pt x="1801154" y="803103"/>
                </a:lnTo>
                <a:lnTo>
                  <a:pt x="1802738" y="801197"/>
                </a:lnTo>
                <a:lnTo>
                  <a:pt x="1804639" y="799607"/>
                </a:lnTo>
                <a:lnTo>
                  <a:pt x="1806857" y="798654"/>
                </a:lnTo>
                <a:lnTo>
                  <a:pt x="1808758" y="797383"/>
                </a:lnTo>
                <a:lnTo>
                  <a:pt x="1811292" y="796112"/>
                </a:lnTo>
                <a:lnTo>
                  <a:pt x="1813510" y="795794"/>
                </a:lnTo>
                <a:lnTo>
                  <a:pt x="1813510" y="789438"/>
                </a:lnTo>
                <a:lnTo>
                  <a:pt x="1813510" y="780857"/>
                </a:lnTo>
                <a:lnTo>
                  <a:pt x="1814460" y="772912"/>
                </a:lnTo>
                <a:lnTo>
                  <a:pt x="1815094" y="764966"/>
                </a:lnTo>
                <a:lnTo>
                  <a:pt x="1816361" y="757657"/>
                </a:lnTo>
                <a:lnTo>
                  <a:pt x="1817628" y="750029"/>
                </a:lnTo>
                <a:lnTo>
                  <a:pt x="1819529" y="743038"/>
                </a:lnTo>
                <a:lnTo>
                  <a:pt x="1821430" y="736364"/>
                </a:lnTo>
                <a:lnTo>
                  <a:pt x="1823647" y="730007"/>
                </a:lnTo>
                <a:lnTo>
                  <a:pt x="1826499" y="723651"/>
                </a:lnTo>
                <a:lnTo>
                  <a:pt x="1829350" y="717295"/>
                </a:lnTo>
                <a:lnTo>
                  <a:pt x="1832518" y="711892"/>
                </a:lnTo>
                <a:lnTo>
                  <a:pt x="1835686" y="706490"/>
                </a:lnTo>
                <a:lnTo>
                  <a:pt x="1839171" y="701087"/>
                </a:lnTo>
                <a:lnTo>
                  <a:pt x="1842972" y="696002"/>
                </a:lnTo>
                <a:lnTo>
                  <a:pt x="1847091" y="691235"/>
                </a:lnTo>
                <a:lnTo>
                  <a:pt x="1850892" y="687103"/>
                </a:lnTo>
                <a:lnTo>
                  <a:pt x="1855327" y="682654"/>
                </a:lnTo>
                <a:lnTo>
                  <a:pt x="1860079" y="679158"/>
                </a:lnTo>
                <a:lnTo>
                  <a:pt x="1864198" y="675344"/>
                </a:lnTo>
                <a:lnTo>
                  <a:pt x="1868950" y="672166"/>
                </a:lnTo>
                <a:lnTo>
                  <a:pt x="1874019" y="668988"/>
                </a:lnTo>
                <a:lnTo>
                  <a:pt x="1878771" y="666128"/>
                </a:lnTo>
                <a:lnTo>
                  <a:pt x="1883839" y="663268"/>
                </a:lnTo>
                <a:lnTo>
                  <a:pt x="1888908" y="661043"/>
                </a:lnTo>
                <a:lnTo>
                  <a:pt x="1894611" y="659136"/>
                </a:lnTo>
                <a:lnTo>
                  <a:pt x="1899679" y="657547"/>
                </a:lnTo>
                <a:lnTo>
                  <a:pt x="1905065" y="655958"/>
                </a:lnTo>
                <a:lnTo>
                  <a:pt x="1910451" y="654687"/>
                </a:lnTo>
                <a:lnTo>
                  <a:pt x="1916153" y="653416"/>
                </a:lnTo>
                <a:lnTo>
                  <a:pt x="1921222" y="653098"/>
                </a:lnTo>
                <a:lnTo>
                  <a:pt x="1926608" y="652780"/>
                </a:lnTo>
                <a:lnTo>
                  <a:pt x="1932310" y="652462"/>
                </a:lnTo>
                <a:close/>
                <a:moveTo>
                  <a:pt x="1379699" y="652462"/>
                </a:moveTo>
                <a:lnTo>
                  <a:pt x="1385408" y="652780"/>
                </a:lnTo>
                <a:lnTo>
                  <a:pt x="1390799" y="653098"/>
                </a:lnTo>
                <a:lnTo>
                  <a:pt x="1396191" y="653416"/>
                </a:lnTo>
                <a:lnTo>
                  <a:pt x="1401900" y="654687"/>
                </a:lnTo>
                <a:lnTo>
                  <a:pt x="1407291" y="655958"/>
                </a:lnTo>
                <a:lnTo>
                  <a:pt x="1412365" y="657547"/>
                </a:lnTo>
                <a:lnTo>
                  <a:pt x="1418074" y="659136"/>
                </a:lnTo>
                <a:lnTo>
                  <a:pt x="1423149" y="661043"/>
                </a:lnTo>
                <a:lnTo>
                  <a:pt x="1428223" y="663268"/>
                </a:lnTo>
                <a:lnTo>
                  <a:pt x="1433297" y="666128"/>
                </a:lnTo>
                <a:lnTo>
                  <a:pt x="1438372" y="668988"/>
                </a:lnTo>
                <a:lnTo>
                  <a:pt x="1443129" y="672166"/>
                </a:lnTo>
                <a:lnTo>
                  <a:pt x="1447886" y="675344"/>
                </a:lnTo>
                <a:lnTo>
                  <a:pt x="1452644" y="679158"/>
                </a:lnTo>
                <a:lnTo>
                  <a:pt x="1456766" y="682654"/>
                </a:lnTo>
                <a:lnTo>
                  <a:pt x="1461207" y="687103"/>
                </a:lnTo>
                <a:lnTo>
                  <a:pt x="1465647" y="691235"/>
                </a:lnTo>
                <a:lnTo>
                  <a:pt x="1469453" y="696002"/>
                </a:lnTo>
                <a:lnTo>
                  <a:pt x="1472941" y="701087"/>
                </a:lnTo>
                <a:lnTo>
                  <a:pt x="1476430" y="706490"/>
                </a:lnTo>
                <a:lnTo>
                  <a:pt x="1479918" y="711892"/>
                </a:lnTo>
                <a:lnTo>
                  <a:pt x="1483090" y="717295"/>
                </a:lnTo>
                <a:lnTo>
                  <a:pt x="1485944" y="723651"/>
                </a:lnTo>
                <a:lnTo>
                  <a:pt x="1488164" y="730007"/>
                </a:lnTo>
                <a:lnTo>
                  <a:pt x="1490702" y="736364"/>
                </a:lnTo>
                <a:lnTo>
                  <a:pt x="1492922" y="743038"/>
                </a:lnTo>
                <a:lnTo>
                  <a:pt x="1494507" y="750029"/>
                </a:lnTo>
                <a:lnTo>
                  <a:pt x="1496093" y="757657"/>
                </a:lnTo>
                <a:lnTo>
                  <a:pt x="1497362" y="764966"/>
                </a:lnTo>
                <a:lnTo>
                  <a:pt x="1497996" y="772912"/>
                </a:lnTo>
                <a:lnTo>
                  <a:pt x="1498630" y="780857"/>
                </a:lnTo>
                <a:lnTo>
                  <a:pt x="1498947" y="789438"/>
                </a:lnTo>
                <a:lnTo>
                  <a:pt x="1498947" y="795476"/>
                </a:lnTo>
                <a:lnTo>
                  <a:pt x="1501802" y="795476"/>
                </a:lnTo>
                <a:lnTo>
                  <a:pt x="1504339" y="795794"/>
                </a:lnTo>
                <a:lnTo>
                  <a:pt x="1506876" y="797065"/>
                </a:lnTo>
                <a:lnTo>
                  <a:pt x="1509096" y="798018"/>
                </a:lnTo>
                <a:lnTo>
                  <a:pt x="1511633" y="799607"/>
                </a:lnTo>
                <a:lnTo>
                  <a:pt x="1513854" y="801197"/>
                </a:lnTo>
                <a:lnTo>
                  <a:pt x="1515756" y="803103"/>
                </a:lnTo>
                <a:lnTo>
                  <a:pt x="1517659" y="805646"/>
                </a:lnTo>
                <a:lnTo>
                  <a:pt x="1519879" y="808506"/>
                </a:lnTo>
                <a:lnTo>
                  <a:pt x="1520831" y="811049"/>
                </a:lnTo>
                <a:lnTo>
                  <a:pt x="1522417" y="813909"/>
                </a:lnTo>
                <a:lnTo>
                  <a:pt x="1523685" y="817087"/>
                </a:lnTo>
                <a:lnTo>
                  <a:pt x="1524637" y="820265"/>
                </a:lnTo>
                <a:lnTo>
                  <a:pt x="1525271" y="823761"/>
                </a:lnTo>
                <a:lnTo>
                  <a:pt x="1525588" y="827257"/>
                </a:lnTo>
                <a:lnTo>
                  <a:pt x="1525588" y="830753"/>
                </a:lnTo>
                <a:lnTo>
                  <a:pt x="1525271" y="834249"/>
                </a:lnTo>
                <a:lnTo>
                  <a:pt x="1524637" y="838062"/>
                </a:lnTo>
                <a:lnTo>
                  <a:pt x="1523368" y="841558"/>
                </a:lnTo>
                <a:lnTo>
                  <a:pt x="1521465" y="844736"/>
                </a:lnTo>
                <a:lnTo>
                  <a:pt x="1519245" y="847914"/>
                </a:lnTo>
                <a:lnTo>
                  <a:pt x="1517025" y="850775"/>
                </a:lnTo>
                <a:lnTo>
                  <a:pt x="1514171" y="853635"/>
                </a:lnTo>
                <a:lnTo>
                  <a:pt x="1510999" y="856177"/>
                </a:lnTo>
                <a:lnTo>
                  <a:pt x="1507828" y="858402"/>
                </a:lnTo>
                <a:lnTo>
                  <a:pt x="1504973" y="860309"/>
                </a:lnTo>
                <a:lnTo>
                  <a:pt x="1501802" y="862216"/>
                </a:lnTo>
                <a:lnTo>
                  <a:pt x="1497996" y="863805"/>
                </a:lnTo>
                <a:lnTo>
                  <a:pt x="1495142" y="865076"/>
                </a:lnTo>
                <a:lnTo>
                  <a:pt x="1491336" y="866029"/>
                </a:lnTo>
                <a:lnTo>
                  <a:pt x="1488799" y="866347"/>
                </a:lnTo>
                <a:lnTo>
                  <a:pt x="1485627" y="866665"/>
                </a:lnTo>
                <a:lnTo>
                  <a:pt x="1481187" y="878106"/>
                </a:lnTo>
                <a:lnTo>
                  <a:pt x="1476430" y="889230"/>
                </a:lnTo>
                <a:lnTo>
                  <a:pt x="1471355" y="899717"/>
                </a:lnTo>
                <a:lnTo>
                  <a:pt x="1466281" y="909887"/>
                </a:lnTo>
                <a:lnTo>
                  <a:pt x="1461524" y="917514"/>
                </a:lnTo>
                <a:lnTo>
                  <a:pt x="1457401" y="924506"/>
                </a:lnTo>
                <a:lnTo>
                  <a:pt x="1452644" y="931180"/>
                </a:lnTo>
                <a:lnTo>
                  <a:pt x="1447569" y="937536"/>
                </a:lnTo>
                <a:lnTo>
                  <a:pt x="1442812" y="943575"/>
                </a:lnTo>
                <a:lnTo>
                  <a:pt x="1437103" y="949295"/>
                </a:lnTo>
                <a:lnTo>
                  <a:pt x="1432029" y="954698"/>
                </a:lnTo>
                <a:lnTo>
                  <a:pt x="1426637" y="959147"/>
                </a:lnTo>
                <a:lnTo>
                  <a:pt x="1420929" y="963915"/>
                </a:lnTo>
                <a:lnTo>
                  <a:pt x="1415220" y="968046"/>
                </a:lnTo>
                <a:lnTo>
                  <a:pt x="1409194" y="971224"/>
                </a:lnTo>
                <a:lnTo>
                  <a:pt x="1403802" y="973767"/>
                </a:lnTo>
                <a:lnTo>
                  <a:pt x="1397777" y="976309"/>
                </a:lnTo>
                <a:lnTo>
                  <a:pt x="1392068" y="977898"/>
                </a:lnTo>
                <a:lnTo>
                  <a:pt x="1385725" y="978852"/>
                </a:lnTo>
                <a:lnTo>
                  <a:pt x="1379699" y="979487"/>
                </a:lnTo>
                <a:lnTo>
                  <a:pt x="1375893" y="978852"/>
                </a:lnTo>
                <a:lnTo>
                  <a:pt x="1371453" y="978534"/>
                </a:lnTo>
                <a:lnTo>
                  <a:pt x="1367647" y="977898"/>
                </a:lnTo>
                <a:lnTo>
                  <a:pt x="1363207" y="976627"/>
                </a:lnTo>
                <a:lnTo>
                  <a:pt x="1359401" y="975038"/>
                </a:lnTo>
                <a:lnTo>
                  <a:pt x="1355278" y="973449"/>
                </a:lnTo>
                <a:lnTo>
                  <a:pt x="1351156" y="971542"/>
                </a:lnTo>
                <a:lnTo>
                  <a:pt x="1347033" y="968999"/>
                </a:lnTo>
                <a:lnTo>
                  <a:pt x="1339738" y="964550"/>
                </a:lnTo>
                <a:lnTo>
                  <a:pt x="1332761" y="958830"/>
                </a:lnTo>
                <a:lnTo>
                  <a:pt x="1325466" y="952473"/>
                </a:lnTo>
                <a:lnTo>
                  <a:pt x="1318806" y="945164"/>
                </a:lnTo>
                <a:lnTo>
                  <a:pt x="1312146" y="937536"/>
                </a:lnTo>
                <a:lnTo>
                  <a:pt x="1305803" y="928956"/>
                </a:lnTo>
                <a:lnTo>
                  <a:pt x="1300094" y="920375"/>
                </a:lnTo>
                <a:lnTo>
                  <a:pt x="1294068" y="910523"/>
                </a:lnTo>
                <a:lnTo>
                  <a:pt x="1288677" y="900035"/>
                </a:lnTo>
                <a:lnTo>
                  <a:pt x="1283603" y="889230"/>
                </a:lnTo>
                <a:lnTo>
                  <a:pt x="1278845" y="877788"/>
                </a:lnTo>
                <a:lnTo>
                  <a:pt x="1274405" y="866347"/>
                </a:lnTo>
                <a:lnTo>
                  <a:pt x="1271551" y="865394"/>
                </a:lnTo>
                <a:lnTo>
                  <a:pt x="1268379" y="864758"/>
                </a:lnTo>
                <a:lnTo>
                  <a:pt x="1262671" y="862216"/>
                </a:lnTo>
                <a:lnTo>
                  <a:pt x="1256328" y="858720"/>
                </a:lnTo>
                <a:lnTo>
                  <a:pt x="1253473" y="856813"/>
                </a:lnTo>
                <a:lnTo>
                  <a:pt x="1250936" y="854588"/>
                </a:lnTo>
                <a:lnTo>
                  <a:pt x="1248082" y="852046"/>
                </a:lnTo>
                <a:lnTo>
                  <a:pt x="1245862" y="849503"/>
                </a:lnTo>
                <a:lnTo>
                  <a:pt x="1243642" y="846643"/>
                </a:lnTo>
                <a:lnTo>
                  <a:pt x="1241739" y="843783"/>
                </a:lnTo>
                <a:lnTo>
                  <a:pt x="1240470" y="840605"/>
                </a:lnTo>
                <a:lnTo>
                  <a:pt x="1239519" y="837427"/>
                </a:lnTo>
                <a:lnTo>
                  <a:pt x="1238567" y="834249"/>
                </a:lnTo>
                <a:lnTo>
                  <a:pt x="1238250" y="830753"/>
                </a:lnTo>
                <a:lnTo>
                  <a:pt x="1239202" y="824397"/>
                </a:lnTo>
                <a:lnTo>
                  <a:pt x="1240153" y="818358"/>
                </a:lnTo>
                <a:lnTo>
                  <a:pt x="1242056" y="812638"/>
                </a:lnTo>
                <a:lnTo>
                  <a:pt x="1244910" y="807553"/>
                </a:lnTo>
                <a:lnTo>
                  <a:pt x="1248399" y="803103"/>
                </a:lnTo>
                <a:lnTo>
                  <a:pt x="1249985" y="801197"/>
                </a:lnTo>
                <a:lnTo>
                  <a:pt x="1251888" y="799607"/>
                </a:lnTo>
                <a:lnTo>
                  <a:pt x="1254425" y="798654"/>
                </a:lnTo>
                <a:lnTo>
                  <a:pt x="1256328" y="797383"/>
                </a:lnTo>
                <a:lnTo>
                  <a:pt x="1258548" y="796112"/>
                </a:lnTo>
                <a:lnTo>
                  <a:pt x="1261085" y="795794"/>
                </a:lnTo>
                <a:lnTo>
                  <a:pt x="1261085" y="789438"/>
                </a:lnTo>
                <a:lnTo>
                  <a:pt x="1261085" y="780857"/>
                </a:lnTo>
                <a:lnTo>
                  <a:pt x="1261719" y="772912"/>
                </a:lnTo>
                <a:lnTo>
                  <a:pt x="1262671" y="764966"/>
                </a:lnTo>
                <a:lnTo>
                  <a:pt x="1263939" y="757657"/>
                </a:lnTo>
                <a:lnTo>
                  <a:pt x="1264891" y="750029"/>
                </a:lnTo>
                <a:lnTo>
                  <a:pt x="1267111" y="743038"/>
                </a:lnTo>
                <a:lnTo>
                  <a:pt x="1269014" y="736364"/>
                </a:lnTo>
                <a:lnTo>
                  <a:pt x="1271234" y="730007"/>
                </a:lnTo>
                <a:lnTo>
                  <a:pt x="1274088" y="723651"/>
                </a:lnTo>
                <a:lnTo>
                  <a:pt x="1276942" y="717295"/>
                </a:lnTo>
                <a:lnTo>
                  <a:pt x="1279797" y="711892"/>
                </a:lnTo>
                <a:lnTo>
                  <a:pt x="1282968" y="706490"/>
                </a:lnTo>
                <a:lnTo>
                  <a:pt x="1286774" y="701087"/>
                </a:lnTo>
                <a:lnTo>
                  <a:pt x="1290580" y="696002"/>
                </a:lnTo>
                <a:lnTo>
                  <a:pt x="1294386" y="691235"/>
                </a:lnTo>
                <a:lnTo>
                  <a:pt x="1298509" y="687103"/>
                </a:lnTo>
                <a:lnTo>
                  <a:pt x="1302632" y="682654"/>
                </a:lnTo>
                <a:lnTo>
                  <a:pt x="1307389" y="679158"/>
                </a:lnTo>
                <a:lnTo>
                  <a:pt x="1311829" y="675344"/>
                </a:lnTo>
                <a:lnTo>
                  <a:pt x="1316586" y="672166"/>
                </a:lnTo>
                <a:lnTo>
                  <a:pt x="1321661" y="668988"/>
                </a:lnTo>
                <a:lnTo>
                  <a:pt x="1326418" y="666128"/>
                </a:lnTo>
                <a:lnTo>
                  <a:pt x="1331492" y="663268"/>
                </a:lnTo>
                <a:lnTo>
                  <a:pt x="1336567" y="661043"/>
                </a:lnTo>
                <a:lnTo>
                  <a:pt x="1341958" y="659136"/>
                </a:lnTo>
                <a:lnTo>
                  <a:pt x="1347033" y="657547"/>
                </a:lnTo>
                <a:lnTo>
                  <a:pt x="1352741" y="655958"/>
                </a:lnTo>
                <a:lnTo>
                  <a:pt x="1358133" y="654687"/>
                </a:lnTo>
                <a:lnTo>
                  <a:pt x="1363524" y="653416"/>
                </a:lnTo>
                <a:lnTo>
                  <a:pt x="1368916" y="653098"/>
                </a:lnTo>
                <a:lnTo>
                  <a:pt x="1374307" y="652780"/>
                </a:lnTo>
                <a:lnTo>
                  <a:pt x="1379699" y="652462"/>
                </a:lnTo>
                <a:close/>
                <a:moveTo>
                  <a:pt x="828030" y="652462"/>
                </a:moveTo>
                <a:lnTo>
                  <a:pt x="833452" y="652780"/>
                </a:lnTo>
                <a:lnTo>
                  <a:pt x="839192" y="653098"/>
                </a:lnTo>
                <a:lnTo>
                  <a:pt x="844613" y="653416"/>
                </a:lnTo>
                <a:lnTo>
                  <a:pt x="850034" y="654687"/>
                </a:lnTo>
                <a:lnTo>
                  <a:pt x="855775" y="655958"/>
                </a:lnTo>
                <a:lnTo>
                  <a:pt x="860877" y="657547"/>
                </a:lnTo>
                <a:lnTo>
                  <a:pt x="866298" y="659136"/>
                </a:lnTo>
                <a:lnTo>
                  <a:pt x="871401" y="661043"/>
                </a:lnTo>
                <a:lnTo>
                  <a:pt x="876822" y="663268"/>
                </a:lnTo>
                <a:lnTo>
                  <a:pt x="881925" y="666128"/>
                </a:lnTo>
                <a:lnTo>
                  <a:pt x="887027" y="668988"/>
                </a:lnTo>
                <a:lnTo>
                  <a:pt x="891810" y="672166"/>
                </a:lnTo>
                <a:lnTo>
                  <a:pt x="896275" y="675344"/>
                </a:lnTo>
                <a:lnTo>
                  <a:pt x="901059" y="679158"/>
                </a:lnTo>
                <a:lnTo>
                  <a:pt x="905523" y="682654"/>
                </a:lnTo>
                <a:lnTo>
                  <a:pt x="909988" y="687103"/>
                </a:lnTo>
                <a:lnTo>
                  <a:pt x="914134" y="691235"/>
                </a:lnTo>
                <a:lnTo>
                  <a:pt x="918279" y="696002"/>
                </a:lnTo>
                <a:lnTo>
                  <a:pt x="921787" y="701087"/>
                </a:lnTo>
                <a:lnTo>
                  <a:pt x="925295" y="706490"/>
                </a:lnTo>
                <a:lnTo>
                  <a:pt x="928803" y="711892"/>
                </a:lnTo>
                <a:lnTo>
                  <a:pt x="931673" y="717295"/>
                </a:lnTo>
                <a:lnTo>
                  <a:pt x="934862" y="723651"/>
                </a:lnTo>
                <a:lnTo>
                  <a:pt x="937095" y="730007"/>
                </a:lnTo>
                <a:lnTo>
                  <a:pt x="939646" y="736364"/>
                </a:lnTo>
                <a:lnTo>
                  <a:pt x="941878" y="743038"/>
                </a:lnTo>
                <a:lnTo>
                  <a:pt x="943473" y="750029"/>
                </a:lnTo>
                <a:lnTo>
                  <a:pt x="945067" y="757657"/>
                </a:lnTo>
                <a:lnTo>
                  <a:pt x="946343" y="764966"/>
                </a:lnTo>
                <a:lnTo>
                  <a:pt x="946980" y="772912"/>
                </a:lnTo>
                <a:lnTo>
                  <a:pt x="947299" y="780857"/>
                </a:lnTo>
                <a:lnTo>
                  <a:pt x="947937" y="789438"/>
                </a:lnTo>
                <a:lnTo>
                  <a:pt x="947937" y="795476"/>
                </a:lnTo>
                <a:lnTo>
                  <a:pt x="950488" y="795476"/>
                </a:lnTo>
                <a:lnTo>
                  <a:pt x="953359" y="795794"/>
                </a:lnTo>
                <a:lnTo>
                  <a:pt x="955591" y="797065"/>
                </a:lnTo>
                <a:lnTo>
                  <a:pt x="958142" y="798018"/>
                </a:lnTo>
                <a:lnTo>
                  <a:pt x="960374" y="799607"/>
                </a:lnTo>
                <a:lnTo>
                  <a:pt x="962926" y="801197"/>
                </a:lnTo>
                <a:lnTo>
                  <a:pt x="964839" y="803103"/>
                </a:lnTo>
                <a:lnTo>
                  <a:pt x="966752" y="805646"/>
                </a:lnTo>
                <a:lnTo>
                  <a:pt x="968666" y="808506"/>
                </a:lnTo>
                <a:lnTo>
                  <a:pt x="969941" y="811049"/>
                </a:lnTo>
                <a:lnTo>
                  <a:pt x="971536" y="813909"/>
                </a:lnTo>
                <a:lnTo>
                  <a:pt x="972812" y="817087"/>
                </a:lnTo>
                <a:lnTo>
                  <a:pt x="973449" y="820265"/>
                </a:lnTo>
                <a:lnTo>
                  <a:pt x="974406" y="823761"/>
                </a:lnTo>
                <a:lnTo>
                  <a:pt x="974725" y="827257"/>
                </a:lnTo>
                <a:lnTo>
                  <a:pt x="974725" y="830753"/>
                </a:lnTo>
                <a:lnTo>
                  <a:pt x="974406" y="834249"/>
                </a:lnTo>
                <a:lnTo>
                  <a:pt x="973449" y="838062"/>
                </a:lnTo>
                <a:lnTo>
                  <a:pt x="972493" y="841558"/>
                </a:lnTo>
                <a:lnTo>
                  <a:pt x="970260" y="844736"/>
                </a:lnTo>
                <a:lnTo>
                  <a:pt x="968347" y="847914"/>
                </a:lnTo>
                <a:lnTo>
                  <a:pt x="966115" y="850775"/>
                </a:lnTo>
                <a:lnTo>
                  <a:pt x="963244" y="853635"/>
                </a:lnTo>
                <a:lnTo>
                  <a:pt x="960055" y="856177"/>
                </a:lnTo>
                <a:lnTo>
                  <a:pt x="956866" y="858402"/>
                </a:lnTo>
                <a:lnTo>
                  <a:pt x="953677" y="860309"/>
                </a:lnTo>
                <a:lnTo>
                  <a:pt x="950488" y="862216"/>
                </a:lnTo>
                <a:lnTo>
                  <a:pt x="946980" y="863805"/>
                </a:lnTo>
                <a:lnTo>
                  <a:pt x="943791" y="865076"/>
                </a:lnTo>
                <a:lnTo>
                  <a:pt x="940284" y="866029"/>
                </a:lnTo>
                <a:lnTo>
                  <a:pt x="937413" y="866347"/>
                </a:lnTo>
                <a:lnTo>
                  <a:pt x="934543" y="866665"/>
                </a:lnTo>
                <a:lnTo>
                  <a:pt x="930079" y="878106"/>
                </a:lnTo>
                <a:lnTo>
                  <a:pt x="925295" y="889230"/>
                </a:lnTo>
                <a:lnTo>
                  <a:pt x="920193" y="899717"/>
                </a:lnTo>
                <a:lnTo>
                  <a:pt x="914771" y="909887"/>
                </a:lnTo>
                <a:lnTo>
                  <a:pt x="910307" y="917514"/>
                </a:lnTo>
                <a:lnTo>
                  <a:pt x="905842" y="924506"/>
                </a:lnTo>
                <a:lnTo>
                  <a:pt x="901059" y="931180"/>
                </a:lnTo>
                <a:lnTo>
                  <a:pt x="895956" y="937536"/>
                </a:lnTo>
                <a:lnTo>
                  <a:pt x="891173" y="943575"/>
                </a:lnTo>
                <a:lnTo>
                  <a:pt x="885751" y="949295"/>
                </a:lnTo>
                <a:lnTo>
                  <a:pt x="880649" y="954698"/>
                </a:lnTo>
                <a:lnTo>
                  <a:pt x="875228" y="959147"/>
                </a:lnTo>
                <a:lnTo>
                  <a:pt x="869487" y="963915"/>
                </a:lnTo>
                <a:lnTo>
                  <a:pt x="863747" y="968046"/>
                </a:lnTo>
                <a:lnTo>
                  <a:pt x="857688" y="971224"/>
                </a:lnTo>
                <a:lnTo>
                  <a:pt x="852267" y="973767"/>
                </a:lnTo>
                <a:lnTo>
                  <a:pt x="846208" y="976309"/>
                </a:lnTo>
                <a:lnTo>
                  <a:pt x="839830" y="977898"/>
                </a:lnTo>
                <a:lnTo>
                  <a:pt x="834089" y="978852"/>
                </a:lnTo>
                <a:lnTo>
                  <a:pt x="828030" y="979487"/>
                </a:lnTo>
                <a:lnTo>
                  <a:pt x="824204" y="978852"/>
                </a:lnTo>
                <a:lnTo>
                  <a:pt x="819739" y="978534"/>
                </a:lnTo>
                <a:lnTo>
                  <a:pt x="815912" y="977898"/>
                </a:lnTo>
                <a:lnTo>
                  <a:pt x="811448" y="976627"/>
                </a:lnTo>
                <a:lnTo>
                  <a:pt x="807621" y="975038"/>
                </a:lnTo>
                <a:lnTo>
                  <a:pt x="803156" y="973449"/>
                </a:lnTo>
                <a:lnTo>
                  <a:pt x="799329" y="971542"/>
                </a:lnTo>
                <a:lnTo>
                  <a:pt x="795184" y="968999"/>
                </a:lnTo>
                <a:lnTo>
                  <a:pt x="787849" y="964550"/>
                </a:lnTo>
                <a:lnTo>
                  <a:pt x="780514" y="958830"/>
                </a:lnTo>
                <a:lnTo>
                  <a:pt x="773498" y="952473"/>
                </a:lnTo>
                <a:lnTo>
                  <a:pt x="766801" y="945164"/>
                </a:lnTo>
                <a:lnTo>
                  <a:pt x="760104" y="937536"/>
                </a:lnTo>
                <a:lnTo>
                  <a:pt x="753726" y="928956"/>
                </a:lnTo>
                <a:lnTo>
                  <a:pt x="747667" y="920375"/>
                </a:lnTo>
                <a:lnTo>
                  <a:pt x="741927" y="910523"/>
                </a:lnTo>
                <a:lnTo>
                  <a:pt x="736187" y="900035"/>
                </a:lnTo>
                <a:lnTo>
                  <a:pt x="731084" y="889230"/>
                </a:lnTo>
                <a:lnTo>
                  <a:pt x="726301" y="877788"/>
                </a:lnTo>
                <a:lnTo>
                  <a:pt x="722155" y="866347"/>
                </a:lnTo>
                <a:lnTo>
                  <a:pt x="719285" y="865394"/>
                </a:lnTo>
                <a:lnTo>
                  <a:pt x="716096" y="864758"/>
                </a:lnTo>
                <a:lnTo>
                  <a:pt x="710356" y="862216"/>
                </a:lnTo>
                <a:lnTo>
                  <a:pt x="703978" y="858720"/>
                </a:lnTo>
                <a:lnTo>
                  <a:pt x="701107" y="856813"/>
                </a:lnTo>
                <a:lnTo>
                  <a:pt x="698237" y="854588"/>
                </a:lnTo>
                <a:lnTo>
                  <a:pt x="695686" y="852046"/>
                </a:lnTo>
                <a:lnTo>
                  <a:pt x="693135" y="849503"/>
                </a:lnTo>
                <a:lnTo>
                  <a:pt x="691222" y="846643"/>
                </a:lnTo>
                <a:lnTo>
                  <a:pt x="689308" y="843783"/>
                </a:lnTo>
                <a:lnTo>
                  <a:pt x="688033" y="840605"/>
                </a:lnTo>
                <a:lnTo>
                  <a:pt x="686757" y="837427"/>
                </a:lnTo>
                <a:lnTo>
                  <a:pt x="686119" y="834249"/>
                </a:lnTo>
                <a:lnTo>
                  <a:pt x="685800" y="830753"/>
                </a:lnTo>
                <a:lnTo>
                  <a:pt x="686438" y="824397"/>
                </a:lnTo>
                <a:lnTo>
                  <a:pt x="687714" y="818358"/>
                </a:lnTo>
                <a:lnTo>
                  <a:pt x="689627" y="812638"/>
                </a:lnTo>
                <a:lnTo>
                  <a:pt x="692497" y="807553"/>
                </a:lnTo>
                <a:lnTo>
                  <a:pt x="696005" y="803103"/>
                </a:lnTo>
                <a:lnTo>
                  <a:pt x="697600" y="801197"/>
                </a:lnTo>
                <a:lnTo>
                  <a:pt x="699513" y="799607"/>
                </a:lnTo>
                <a:lnTo>
                  <a:pt x="702064" y="798654"/>
                </a:lnTo>
                <a:lnTo>
                  <a:pt x="703978" y="797383"/>
                </a:lnTo>
                <a:lnTo>
                  <a:pt x="706210" y="796112"/>
                </a:lnTo>
                <a:lnTo>
                  <a:pt x="708761" y="795794"/>
                </a:lnTo>
                <a:lnTo>
                  <a:pt x="708761" y="789438"/>
                </a:lnTo>
                <a:lnTo>
                  <a:pt x="708761" y="780857"/>
                </a:lnTo>
                <a:lnTo>
                  <a:pt x="709080" y="772912"/>
                </a:lnTo>
                <a:lnTo>
                  <a:pt x="710356" y="764966"/>
                </a:lnTo>
                <a:lnTo>
                  <a:pt x="711312" y="757657"/>
                </a:lnTo>
                <a:lnTo>
                  <a:pt x="712588" y="750029"/>
                </a:lnTo>
                <a:lnTo>
                  <a:pt x="714501" y="743038"/>
                </a:lnTo>
                <a:lnTo>
                  <a:pt x="716415" y="736364"/>
                </a:lnTo>
                <a:lnTo>
                  <a:pt x="718966" y="730007"/>
                </a:lnTo>
                <a:lnTo>
                  <a:pt x="721836" y="723651"/>
                </a:lnTo>
                <a:lnTo>
                  <a:pt x="724387" y="717295"/>
                </a:lnTo>
                <a:lnTo>
                  <a:pt x="727576" y="711892"/>
                </a:lnTo>
                <a:lnTo>
                  <a:pt x="730765" y="706490"/>
                </a:lnTo>
                <a:lnTo>
                  <a:pt x="734273" y="701087"/>
                </a:lnTo>
                <a:lnTo>
                  <a:pt x="738419" y="696002"/>
                </a:lnTo>
                <a:lnTo>
                  <a:pt x="742246" y="691235"/>
                </a:lnTo>
                <a:lnTo>
                  <a:pt x="746073" y="687103"/>
                </a:lnTo>
                <a:lnTo>
                  <a:pt x="750537" y="682654"/>
                </a:lnTo>
                <a:lnTo>
                  <a:pt x="755321" y="679158"/>
                </a:lnTo>
                <a:lnTo>
                  <a:pt x="759785" y="675344"/>
                </a:lnTo>
                <a:lnTo>
                  <a:pt x="764250" y="672166"/>
                </a:lnTo>
                <a:lnTo>
                  <a:pt x="769671" y="668988"/>
                </a:lnTo>
                <a:lnTo>
                  <a:pt x="774136" y="666128"/>
                </a:lnTo>
                <a:lnTo>
                  <a:pt x="779557" y="663268"/>
                </a:lnTo>
                <a:lnTo>
                  <a:pt x="784660" y="661043"/>
                </a:lnTo>
                <a:lnTo>
                  <a:pt x="790081" y="659136"/>
                </a:lnTo>
                <a:lnTo>
                  <a:pt x="795184" y="657547"/>
                </a:lnTo>
                <a:lnTo>
                  <a:pt x="800605" y="655958"/>
                </a:lnTo>
                <a:lnTo>
                  <a:pt x="806345" y="654687"/>
                </a:lnTo>
                <a:lnTo>
                  <a:pt x="811448" y="653416"/>
                </a:lnTo>
                <a:lnTo>
                  <a:pt x="816869" y="653098"/>
                </a:lnTo>
                <a:lnTo>
                  <a:pt x="822609" y="652780"/>
                </a:lnTo>
                <a:lnTo>
                  <a:pt x="828030" y="652462"/>
                </a:lnTo>
                <a:close/>
                <a:moveTo>
                  <a:pt x="275742" y="652462"/>
                </a:moveTo>
                <a:lnTo>
                  <a:pt x="281158" y="652780"/>
                </a:lnTo>
                <a:lnTo>
                  <a:pt x="286573" y="653098"/>
                </a:lnTo>
                <a:lnTo>
                  <a:pt x="292307" y="653416"/>
                </a:lnTo>
                <a:lnTo>
                  <a:pt x="297722" y="654687"/>
                </a:lnTo>
                <a:lnTo>
                  <a:pt x="303138" y="655958"/>
                </a:lnTo>
                <a:lnTo>
                  <a:pt x="308553" y="657547"/>
                </a:lnTo>
                <a:lnTo>
                  <a:pt x="313968" y="659136"/>
                </a:lnTo>
                <a:lnTo>
                  <a:pt x="319065" y="661043"/>
                </a:lnTo>
                <a:lnTo>
                  <a:pt x="324162" y="663268"/>
                </a:lnTo>
                <a:lnTo>
                  <a:pt x="329259" y="666128"/>
                </a:lnTo>
                <a:lnTo>
                  <a:pt x="334355" y="668988"/>
                </a:lnTo>
                <a:lnTo>
                  <a:pt x="339134" y="672166"/>
                </a:lnTo>
                <a:lnTo>
                  <a:pt x="343912" y="675344"/>
                </a:lnTo>
                <a:lnTo>
                  <a:pt x="348690" y="679158"/>
                </a:lnTo>
                <a:lnTo>
                  <a:pt x="353150" y="682654"/>
                </a:lnTo>
                <a:lnTo>
                  <a:pt x="357291" y="687103"/>
                </a:lnTo>
                <a:lnTo>
                  <a:pt x="361751" y="691235"/>
                </a:lnTo>
                <a:lnTo>
                  <a:pt x="365573" y="696002"/>
                </a:lnTo>
                <a:lnTo>
                  <a:pt x="369396" y="701087"/>
                </a:lnTo>
                <a:lnTo>
                  <a:pt x="372900" y="706490"/>
                </a:lnTo>
                <a:lnTo>
                  <a:pt x="376404" y="711892"/>
                </a:lnTo>
                <a:lnTo>
                  <a:pt x="379271" y="717295"/>
                </a:lnTo>
                <a:lnTo>
                  <a:pt x="382138" y="723651"/>
                </a:lnTo>
                <a:lnTo>
                  <a:pt x="384686" y="730007"/>
                </a:lnTo>
                <a:lnTo>
                  <a:pt x="386916" y="736364"/>
                </a:lnTo>
                <a:lnTo>
                  <a:pt x="389465" y="743038"/>
                </a:lnTo>
                <a:lnTo>
                  <a:pt x="391057" y="750029"/>
                </a:lnTo>
                <a:lnTo>
                  <a:pt x="392650" y="757657"/>
                </a:lnTo>
                <a:lnTo>
                  <a:pt x="393606" y="764966"/>
                </a:lnTo>
                <a:lnTo>
                  <a:pt x="394561" y="772912"/>
                </a:lnTo>
                <a:lnTo>
                  <a:pt x="394880" y="780857"/>
                </a:lnTo>
                <a:lnTo>
                  <a:pt x="395198" y="789438"/>
                </a:lnTo>
                <a:lnTo>
                  <a:pt x="395198" y="795476"/>
                </a:lnTo>
                <a:lnTo>
                  <a:pt x="398065" y="795476"/>
                </a:lnTo>
                <a:lnTo>
                  <a:pt x="400932" y="795794"/>
                </a:lnTo>
                <a:lnTo>
                  <a:pt x="403162" y="797065"/>
                </a:lnTo>
                <a:lnTo>
                  <a:pt x="405711" y="798018"/>
                </a:lnTo>
                <a:lnTo>
                  <a:pt x="407940" y="799607"/>
                </a:lnTo>
                <a:lnTo>
                  <a:pt x="410170" y="801197"/>
                </a:lnTo>
                <a:lnTo>
                  <a:pt x="412400" y="803103"/>
                </a:lnTo>
                <a:lnTo>
                  <a:pt x="414311" y="805646"/>
                </a:lnTo>
                <a:lnTo>
                  <a:pt x="415904" y="808506"/>
                </a:lnTo>
                <a:lnTo>
                  <a:pt x="417497" y="811049"/>
                </a:lnTo>
                <a:lnTo>
                  <a:pt x="419090" y="813909"/>
                </a:lnTo>
                <a:lnTo>
                  <a:pt x="420045" y="817087"/>
                </a:lnTo>
                <a:lnTo>
                  <a:pt x="421001" y="820265"/>
                </a:lnTo>
                <a:lnTo>
                  <a:pt x="421638" y="823761"/>
                </a:lnTo>
                <a:lnTo>
                  <a:pt x="422275" y="827257"/>
                </a:lnTo>
                <a:lnTo>
                  <a:pt x="422275" y="830753"/>
                </a:lnTo>
                <a:lnTo>
                  <a:pt x="421638" y="834249"/>
                </a:lnTo>
                <a:lnTo>
                  <a:pt x="421001" y="838062"/>
                </a:lnTo>
                <a:lnTo>
                  <a:pt x="419727" y="841558"/>
                </a:lnTo>
                <a:lnTo>
                  <a:pt x="417816" y="844736"/>
                </a:lnTo>
                <a:lnTo>
                  <a:pt x="415904" y="847914"/>
                </a:lnTo>
                <a:lnTo>
                  <a:pt x="413356" y="850775"/>
                </a:lnTo>
                <a:lnTo>
                  <a:pt x="410807" y="853635"/>
                </a:lnTo>
                <a:lnTo>
                  <a:pt x="407622" y="856177"/>
                </a:lnTo>
                <a:lnTo>
                  <a:pt x="404436" y="858402"/>
                </a:lnTo>
                <a:lnTo>
                  <a:pt x="401251" y="860309"/>
                </a:lnTo>
                <a:lnTo>
                  <a:pt x="397747" y="862216"/>
                </a:lnTo>
                <a:lnTo>
                  <a:pt x="394561" y="863805"/>
                </a:lnTo>
                <a:lnTo>
                  <a:pt x="391376" y="865076"/>
                </a:lnTo>
                <a:lnTo>
                  <a:pt x="387872" y="866029"/>
                </a:lnTo>
                <a:lnTo>
                  <a:pt x="385005" y="866347"/>
                </a:lnTo>
                <a:lnTo>
                  <a:pt x="381819" y="866665"/>
                </a:lnTo>
                <a:lnTo>
                  <a:pt x="377678" y="878106"/>
                </a:lnTo>
                <a:lnTo>
                  <a:pt x="372900" y="889230"/>
                </a:lnTo>
                <a:lnTo>
                  <a:pt x="367803" y="899717"/>
                </a:lnTo>
                <a:lnTo>
                  <a:pt x="362069" y="909887"/>
                </a:lnTo>
                <a:lnTo>
                  <a:pt x="357928" y="917514"/>
                </a:lnTo>
                <a:lnTo>
                  <a:pt x="353468" y="924506"/>
                </a:lnTo>
                <a:lnTo>
                  <a:pt x="348690" y="931180"/>
                </a:lnTo>
                <a:lnTo>
                  <a:pt x="343593" y="937536"/>
                </a:lnTo>
                <a:lnTo>
                  <a:pt x="338815" y="943575"/>
                </a:lnTo>
                <a:lnTo>
                  <a:pt x="333400" y="949295"/>
                </a:lnTo>
                <a:lnTo>
                  <a:pt x="328303" y="954698"/>
                </a:lnTo>
                <a:lnTo>
                  <a:pt x="322569" y="959147"/>
                </a:lnTo>
                <a:lnTo>
                  <a:pt x="317154" y="963915"/>
                </a:lnTo>
                <a:lnTo>
                  <a:pt x="311101" y="968046"/>
                </a:lnTo>
                <a:lnTo>
                  <a:pt x="305367" y="971224"/>
                </a:lnTo>
                <a:lnTo>
                  <a:pt x="299633" y="973767"/>
                </a:lnTo>
                <a:lnTo>
                  <a:pt x="293900" y="976309"/>
                </a:lnTo>
                <a:lnTo>
                  <a:pt x="287528" y="977898"/>
                </a:lnTo>
                <a:lnTo>
                  <a:pt x="281476" y="978852"/>
                </a:lnTo>
                <a:lnTo>
                  <a:pt x="275742" y="979487"/>
                </a:lnTo>
                <a:lnTo>
                  <a:pt x="271601" y="978852"/>
                </a:lnTo>
                <a:lnTo>
                  <a:pt x="267460" y="978534"/>
                </a:lnTo>
                <a:lnTo>
                  <a:pt x="263319" y="977898"/>
                </a:lnTo>
                <a:lnTo>
                  <a:pt x="259178" y="976627"/>
                </a:lnTo>
                <a:lnTo>
                  <a:pt x="255036" y="975038"/>
                </a:lnTo>
                <a:lnTo>
                  <a:pt x="250895" y="973449"/>
                </a:lnTo>
                <a:lnTo>
                  <a:pt x="246754" y="971542"/>
                </a:lnTo>
                <a:lnTo>
                  <a:pt x="242931" y="968999"/>
                </a:lnTo>
                <a:lnTo>
                  <a:pt x="235286" y="964550"/>
                </a:lnTo>
                <a:lnTo>
                  <a:pt x="228278" y="958830"/>
                </a:lnTo>
                <a:lnTo>
                  <a:pt x="221270" y="952473"/>
                </a:lnTo>
                <a:lnTo>
                  <a:pt x="214581" y="945164"/>
                </a:lnTo>
                <a:lnTo>
                  <a:pt x="207572" y="937536"/>
                </a:lnTo>
                <a:lnTo>
                  <a:pt x="201520" y="928956"/>
                </a:lnTo>
                <a:lnTo>
                  <a:pt x="195468" y="920375"/>
                </a:lnTo>
                <a:lnTo>
                  <a:pt x="189415" y="910523"/>
                </a:lnTo>
                <a:lnTo>
                  <a:pt x="184000" y="900035"/>
                </a:lnTo>
                <a:lnTo>
                  <a:pt x="178903" y="889230"/>
                </a:lnTo>
                <a:lnTo>
                  <a:pt x="174125" y="877788"/>
                </a:lnTo>
                <a:lnTo>
                  <a:pt x="169665" y="866347"/>
                </a:lnTo>
                <a:lnTo>
                  <a:pt x="167117" y="865394"/>
                </a:lnTo>
                <a:lnTo>
                  <a:pt x="163931" y="864758"/>
                </a:lnTo>
                <a:lnTo>
                  <a:pt x="157879" y="862216"/>
                </a:lnTo>
                <a:lnTo>
                  <a:pt x="151508" y="858720"/>
                </a:lnTo>
                <a:lnTo>
                  <a:pt x="148959" y="856813"/>
                </a:lnTo>
                <a:lnTo>
                  <a:pt x="146092" y="854588"/>
                </a:lnTo>
                <a:lnTo>
                  <a:pt x="143225" y="852046"/>
                </a:lnTo>
                <a:lnTo>
                  <a:pt x="140995" y="849503"/>
                </a:lnTo>
                <a:lnTo>
                  <a:pt x="139084" y="846643"/>
                </a:lnTo>
                <a:lnTo>
                  <a:pt x="137173" y="843783"/>
                </a:lnTo>
                <a:lnTo>
                  <a:pt x="135899" y="840605"/>
                </a:lnTo>
                <a:lnTo>
                  <a:pt x="134624" y="837427"/>
                </a:lnTo>
                <a:lnTo>
                  <a:pt x="133987" y="834249"/>
                </a:lnTo>
                <a:lnTo>
                  <a:pt x="133350" y="830753"/>
                </a:lnTo>
                <a:lnTo>
                  <a:pt x="133987" y="824397"/>
                </a:lnTo>
                <a:lnTo>
                  <a:pt x="135580" y="818358"/>
                </a:lnTo>
                <a:lnTo>
                  <a:pt x="137491" y="812638"/>
                </a:lnTo>
                <a:lnTo>
                  <a:pt x="140040" y="807553"/>
                </a:lnTo>
                <a:lnTo>
                  <a:pt x="143225" y="803103"/>
                </a:lnTo>
                <a:lnTo>
                  <a:pt x="145455" y="801197"/>
                </a:lnTo>
                <a:lnTo>
                  <a:pt x="147366" y="799607"/>
                </a:lnTo>
                <a:lnTo>
                  <a:pt x="149596" y="798654"/>
                </a:lnTo>
                <a:lnTo>
                  <a:pt x="151508" y="797383"/>
                </a:lnTo>
                <a:lnTo>
                  <a:pt x="154056" y="796112"/>
                </a:lnTo>
                <a:lnTo>
                  <a:pt x="156286" y="795794"/>
                </a:lnTo>
                <a:lnTo>
                  <a:pt x="156286" y="789438"/>
                </a:lnTo>
                <a:lnTo>
                  <a:pt x="156286" y="780857"/>
                </a:lnTo>
                <a:lnTo>
                  <a:pt x="156923" y="772912"/>
                </a:lnTo>
                <a:lnTo>
                  <a:pt x="157879" y="764966"/>
                </a:lnTo>
                <a:lnTo>
                  <a:pt x="159153" y="757657"/>
                </a:lnTo>
                <a:lnTo>
                  <a:pt x="160427" y="750029"/>
                </a:lnTo>
                <a:lnTo>
                  <a:pt x="162338" y="743038"/>
                </a:lnTo>
                <a:lnTo>
                  <a:pt x="164250" y="736364"/>
                </a:lnTo>
                <a:lnTo>
                  <a:pt x="166798" y="730007"/>
                </a:lnTo>
                <a:lnTo>
                  <a:pt x="169346" y="723651"/>
                </a:lnTo>
                <a:lnTo>
                  <a:pt x="172213" y="717295"/>
                </a:lnTo>
                <a:lnTo>
                  <a:pt x="175399" y="711892"/>
                </a:lnTo>
                <a:lnTo>
                  <a:pt x="178584" y="706490"/>
                </a:lnTo>
                <a:lnTo>
                  <a:pt x="182088" y="701087"/>
                </a:lnTo>
                <a:lnTo>
                  <a:pt x="185911" y="696002"/>
                </a:lnTo>
                <a:lnTo>
                  <a:pt x="190052" y="691235"/>
                </a:lnTo>
                <a:lnTo>
                  <a:pt x="193875" y="687103"/>
                </a:lnTo>
                <a:lnTo>
                  <a:pt x="198335" y="682654"/>
                </a:lnTo>
                <a:lnTo>
                  <a:pt x="202476" y="679158"/>
                </a:lnTo>
                <a:lnTo>
                  <a:pt x="207254" y="675344"/>
                </a:lnTo>
                <a:lnTo>
                  <a:pt x="212032" y="672166"/>
                </a:lnTo>
                <a:lnTo>
                  <a:pt x="217129" y="668988"/>
                </a:lnTo>
                <a:lnTo>
                  <a:pt x="221907" y="666128"/>
                </a:lnTo>
                <a:lnTo>
                  <a:pt x="227004" y="663268"/>
                </a:lnTo>
                <a:lnTo>
                  <a:pt x="232101" y="661043"/>
                </a:lnTo>
                <a:lnTo>
                  <a:pt x="237835" y="659136"/>
                </a:lnTo>
                <a:lnTo>
                  <a:pt x="242931" y="657547"/>
                </a:lnTo>
                <a:lnTo>
                  <a:pt x="248347" y="655958"/>
                </a:lnTo>
                <a:lnTo>
                  <a:pt x="254081" y="654687"/>
                </a:lnTo>
                <a:lnTo>
                  <a:pt x="259178" y="653416"/>
                </a:lnTo>
                <a:lnTo>
                  <a:pt x="264593" y="653098"/>
                </a:lnTo>
                <a:lnTo>
                  <a:pt x="270008" y="652780"/>
                </a:lnTo>
                <a:lnTo>
                  <a:pt x="275742" y="652462"/>
                </a:lnTo>
                <a:close/>
                <a:moveTo>
                  <a:pt x="1647357" y="327025"/>
                </a:moveTo>
                <a:lnTo>
                  <a:pt x="1652749" y="327025"/>
                </a:lnTo>
                <a:lnTo>
                  <a:pt x="1658458" y="327025"/>
                </a:lnTo>
                <a:lnTo>
                  <a:pt x="1663849" y="327342"/>
                </a:lnTo>
                <a:lnTo>
                  <a:pt x="1669241" y="328291"/>
                </a:lnTo>
                <a:lnTo>
                  <a:pt x="1674315" y="328925"/>
                </a:lnTo>
                <a:lnTo>
                  <a:pt x="1680024" y="330191"/>
                </a:lnTo>
                <a:lnTo>
                  <a:pt x="1685415" y="331774"/>
                </a:lnTo>
                <a:lnTo>
                  <a:pt x="1690490" y="333673"/>
                </a:lnTo>
                <a:lnTo>
                  <a:pt x="1696199" y="335573"/>
                </a:lnTo>
                <a:lnTo>
                  <a:pt x="1701273" y="338105"/>
                </a:lnTo>
                <a:lnTo>
                  <a:pt x="1706347" y="340321"/>
                </a:lnTo>
                <a:lnTo>
                  <a:pt x="1711105" y="343170"/>
                </a:lnTo>
                <a:lnTo>
                  <a:pt x="1716179" y="346336"/>
                </a:lnTo>
                <a:lnTo>
                  <a:pt x="1720936" y="349818"/>
                </a:lnTo>
                <a:lnTo>
                  <a:pt x="1725694" y="353301"/>
                </a:lnTo>
                <a:lnTo>
                  <a:pt x="1729816" y="357100"/>
                </a:lnTo>
                <a:lnTo>
                  <a:pt x="1734257" y="361215"/>
                </a:lnTo>
                <a:lnTo>
                  <a:pt x="1738062" y="365964"/>
                </a:lnTo>
                <a:lnTo>
                  <a:pt x="1742185" y="370712"/>
                </a:lnTo>
                <a:lnTo>
                  <a:pt x="1745991" y="375144"/>
                </a:lnTo>
                <a:lnTo>
                  <a:pt x="1749480" y="380843"/>
                </a:lnTo>
                <a:lnTo>
                  <a:pt x="1752651" y="385908"/>
                </a:lnTo>
                <a:lnTo>
                  <a:pt x="1755823" y="391606"/>
                </a:lnTo>
                <a:lnTo>
                  <a:pt x="1758994" y="397621"/>
                </a:lnTo>
                <a:lnTo>
                  <a:pt x="1761214" y="403953"/>
                </a:lnTo>
                <a:lnTo>
                  <a:pt x="1763752" y="410601"/>
                </a:lnTo>
                <a:lnTo>
                  <a:pt x="1765654" y="417249"/>
                </a:lnTo>
                <a:lnTo>
                  <a:pt x="1767557" y="424213"/>
                </a:lnTo>
                <a:lnTo>
                  <a:pt x="1769143" y="431495"/>
                </a:lnTo>
                <a:lnTo>
                  <a:pt x="1770412" y="439092"/>
                </a:lnTo>
                <a:lnTo>
                  <a:pt x="1771046" y="446690"/>
                </a:lnTo>
                <a:lnTo>
                  <a:pt x="1771680" y="454921"/>
                </a:lnTo>
                <a:lnTo>
                  <a:pt x="1771997" y="463152"/>
                </a:lnTo>
                <a:lnTo>
                  <a:pt x="1771680" y="466318"/>
                </a:lnTo>
                <a:lnTo>
                  <a:pt x="1771680" y="469167"/>
                </a:lnTo>
                <a:lnTo>
                  <a:pt x="1771997" y="469167"/>
                </a:lnTo>
                <a:lnTo>
                  <a:pt x="1774852" y="469483"/>
                </a:lnTo>
                <a:lnTo>
                  <a:pt x="1777072" y="469800"/>
                </a:lnTo>
                <a:lnTo>
                  <a:pt x="1779926" y="470750"/>
                </a:lnTo>
                <a:lnTo>
                  <a:pt x="1782146" y="471699"/>
                </a:lnTo>
                <a:lnTo>
                  <a:pt x="1784683" y="473282"/>
                </a:lnTo>
                <a:lnTo>
                  <a:pt x="1786904" y="474865"/>
                </a:lnTo>
                <a:lnTo>
                  <a:pt x="1788806" y="477398"/>
                </a:lnTo>
                <a:lnTo>
                  <a:pt x="1790709" y="479614"/>
                </a:lnTo>
                <a:lnTo>
                  <a:pt x="1792295" y="482146"/>
                </a:lnTo>
                <a:lnTo>
                  <a:pt x="1793881" y="484679"/>
                </a:lnTo>
                <a:lnTo>
                  <a:pt x="1795149" y="487528"/>
                </a:lnTo>
                <a:lnTo>
                  <a:pt x="1796418" y="490694"/>
                </a:lnTo>
                <a:lnTo>
                  <a:pt x="1797369" y="494176"/>
                </a:lnTo>
                <a:lnTo>
                  <a:pt x="1798004" y="497342"/>
                </a:lnTo>
                <a:lnTo>
                  <a:pt x="1798321" y="501141"/>
                </a:lnTo>
                <a:lnTo>
                  <a:pt x="1798638" y="504940"/>
                </a:lnTo>
                <a:lnTo>
                  <a:pt x="1798321" y="508422"/>
                </a:lnTo>
                <a:lnTo>
                  <a:pt x="1797369" y="511904"/>
                </a:lnTo>
                <a:lnTo>
                  <a:pt x="1795784" y="515387"/>
                </a:lnTo>
                <a:lnTo>
                  <a:pt x="1794198" y="518552"/>
                </a:lnTo>
                <a:lnTo>
                  <a:pt x="1792295" y="521718"/>
                </a:lnTo>
                <a:lnTo>
                  <a:pt x="1789758" y="524567"/>
                </a:lnTo>
                <a:lnTo>
                  <a:pt x="1786904" y="527100"/>
                </a:lnTo>
                <a:lnTo>
                  <a:pt x="1784049" y="529949"/>
                </a:lnTo>
                <a:lnTo>
                  <a:pt x="1780878" y="532165"/>
                </a:lnTo>
                <a:lnTo>
                  <a:pt x="1777706" y="534064"/>
                </a:lnTo>
                <a:lnTo>
                  <a:pt x="1774218" y="535647"/>
                </a:lnTo>
                <a:lnTo>
                  <a:pt x="1771046" y="537230"/>
                </a:lnTo>
                <a:lnTo>
                  <a:pt x="1767557" y="538497"/>
                </a:lnTo>
                <a:lnTo>
                  <a:pt x="1764386" y="539763"/>
                </a:lnTo>
                <a:lnTo>
                  <a:pt x="1761214" y="540079"/>
                </a:lnTo>
                <a:lnTo>
                  <a:pt x="1758677" y="540079"/>
                </a:lnTo>
                <a:lnTo>
                  <a:pt x="1758043" y="540079"/>
                </a:lnTo>
                <a:lnTo>
                  <a:pt x="1754237" y="551476"/>
                </a:lnTo>
                <a:lnTo>
                  <a:pt x="1749480" y="562556"/>
                </a:lnTo>
                <a:lnTo>
                  <a:pt x="1744405" y="573003"/>
                </a:lnTo>
                <a:lnTo>
                  <a:pt x="1739014" y="583133"/>
                </a:lnTo>
                <a:lnTo>
                  <a:pt x="1734574" y="590731"/>
                </a:lnTo>
                <a:lnTo>
                  <a:pt x="1729816" y="597696"/>
                </a:lnTo>
                <a:lnTo>
                  <a:pt x="1725059" y="604344"/>
                </a:lnTo>
                <a:lnTo>
                  <a:pt x="1720302" y="610675"/>
                </a:lnTo>
                <a:lnTo>
                  <a:pt x="1715228" y="617007"/>
                </a:lnTo>
                <a:lnTo>
                  <a:pt x="1710153" y="622389"/>
                </a:lnTo>
                <a:lnTo>
                  <a:pt x="1705079" y="628087"/>
                </a:lnTo>
                <a:lnTo>
                  <a:pt x="1699687" y="632836"/>
                </a:lnTo>
                <a:lnTo>
                  <a:pt x="1693661" y="636951"/>
                </a:lnTo>
                <a:lnTo>
                  <a:pt x="1688270" y="641066"/>
                </a:lnTo>
                <a:lnTo>
                  <a:pt x="1682244" y="644549"/>
                </a:lnTo>
                <a:lnTo>
                  <a:pt x="1676535" y="647398"/>
                </a:lnTo>
                <a:lnTo>
                  <a:pt x="1670509" y="649614"/>
                </a:lnTo>
                <a:lnTo>
                  <a:pt x="1664484" y="651197"/>
                </a:lnTo>
                <a:lnTo>
                  <a:pt x="1658775" y="651830"/>
                </a:lnTo>
                <a:lnTo>
                  <a:pt x="1652749" y="652463"/>
                </a:lnTo>
                <a:lnTo>
                  <a:pt x="1648626" y="652463"/>
                </a:lnTo>
                <a:lnTo>
                  <a:pt x="1644503" y="651830"/>
                </a:lnTo>
                <a:lnTo>
                  <a:pt x="1640380" y="650880"/>
                </a:lnTo>
                <a:lnTo>
                  <a:pt x="1636257" y="649931"/>
                </a:lnTo>
                <a:lnTo>
                  <a:pt x="1631817" y="648348"/>
                </a:lnTo>
                <a:lnTo>
                  <a:pt x="1628011" y="646765"/>
                </a:lnTo>
                <a:lnTo>
                  <a:pt x="1624206" y="644549"/>
                </a:lnTo>
                <a:lnTo>
                  <a:pt x="1619765" y="642649"/>
                </a:lnTo>
                <a:lnTo>
                  <a:pt x="1612788" y="637584"/>
                </a:lnTo>
                <a:lnTo>
                  <a:pt x="1605494" y="631886"/>
                </a:lnTo>
                <a:lnTo>
                  <a:pt x="1598516" y="625554"/>
                </a:lnTo>
                <a:lnTo>
                  <a:pt x="1591539" y="618590"/>
                </a:lnTo>
                <a:lnTo>
                  <a:pt x="1585196" y="610675"/>
                </a:lnTo>
                <a:lnTo>
                  <a:pt x="1578853" y="602444"/>
                </a:lnTo>
                <a:lnTo>
                  <a:pt x="1572510" y="593580"/>
                </a:lnTo>
                <a:lnTo>
                  <a:pt x="1567118" y="584083"/>
                </a:lnTo>
                <a:lnTo>
                  <a:pt x="1561727" y="573320"/>
                </a:lnTo>
                <a:lnTo>
                  <a:pt x="1556018" y="562556"/>
                </a:lnTo>
                <a:lnTo>
                  <a:pt x="1551261" y="551476"/>
                </a:lnTo>
                <a:lnTo>
                  <a:pt x="1547138" y="539763"/>
                </a:lnTo>
                <a:lnTo>
                  <a:pt x="1544284" y="539446"/>
                </a:lnTo>
                <a:lnTo>
                  <a:pt x="1541112" y="538180"/>
                </a:lnTo>
                <a:lnTo>
                  <a:pt x="1535403" y="535647"/>
                </a:lnTo>
                <a:lnTo>
                  <a:pt x="1529378" y="532165"/>
                </a:lnTo>
                <a:lnTo>
                  <a:pt x="1526206" y="530266"/>
                </a:lnTo>
                <a:lnTo>
                  <a:pt x="1523352" y="528050"/>
                </a:lnTo>
                <a:lnTo>
                  <a:pt x="1521132" y="525517"/>
                </a:lnTo>
                <a:lnTo>
                  <a:pt x="1518595" y="523301"/>
                </a:lnTo>
                <a:lnTo>
                  <a:pt x="1516692" y="520452"/>
                </a:lnTo>
                <a:lnTo>
                  <a:pt x="1514789" y="517286"/>
                </a:lnTo>
                <a:lnTo>
                  <a:pt x="1513203" y="514753"/>
                </a:lnTo>
                <a:lnTo>
                  <a:pt x="1511934" y="511588"/>
                </a:lnTo>
                <a:lnTo>
                  <a:pt x="1511617" y="507789"/>
                </a:lnTo>
                <a:lnTo>
                  <a:pt x="1511300" y="504940"/>
                </a:lnTo>
                <a:lnTo>
                  <a:pt x="1511617" y="497975"/>
                </a:lnTo>
                <a:lnTo>
                  <a:pt x="1512886" y="492277"/>
                </a:lnTo>
                <a:lnTo>
                  <a:pt x="1515106" y="486262"/>
                </a:lnTo>
                <a:lnTo>
                  <a:pt x="1517960" y="481197"/>
                </a:lnTo>
                <a:lnTo>
                  <a:pt x="1521132" y="476765"/>
                </a:lnTo>
                <a:lnTo>
                  <a:pt x="1523035" y="475498"/>
                </a:lnTo>
                <a:lnTo>
                  <a:pt x="1524938" y="473915"/>
                </a:lnTo>
                <a:lnTo>
                  <a:pt x="1526840" y="472333"/>
                </a:lnTo>
                <a:lnTo>
                  <a:pt x="1529378" y="471066"/>
                </a:lnTo>
                <a:lnTo>
                  <a:pt x="1531598" y="470117"/>
                </a:lnTo>
                <a:lnTo>
                  <a:pt x="1534135" y="469483"/>
                </a:lnTo>
                <a:lnTo>
                  <a:pt x="1533818" y="463152"/>
                </a:lnTo>
                <a:lnTo>
                  <a:pt x="1534135" y="454921"/>
                </a:lnTo>
                <a:lnTo>
                  <a:pt x="1534452" y="446690"/>
                </a:lnTo>
                <a:lnTo>
                  <a:pt x="1535403" y="439092"/>
                </a:lnTo>
                <a:lnTo>
                  <a:pt x="1536355" y="431495"/>
                </a:lnTo>
                <a:lnTo>
                  <a:pt x="1537941" y="424213"/>
                </a:lnTo>
                <a:lnTo>
                  <a:pt x="1539526" y="417249"/>
                </a:lnTo>
                <a:lnTo>
                  <a:pt x="1542064" y="410601"/>
                </a:lnTo>
                <a:lnTo>
                  <a:pt x="1544284" y="403953"/>
                </a:lnTo>
                <a:lnTo>
                  <a:pt x="1546504" y="397621"/>
                </a:lnTo>
                <a:lnTo>
                  <a:pt x="1549675" y="391606"/>
                </a:lnTo>
                <a:lnTo>
                  <a:pt x="1552530" y="385908"/>
                </a:lnTo>
                <a:lnTo>
                  <a:pt x="1556018" y="380843"/>
                </a:lnTo>
                <a:lnTo>
                  <a:pt x="1559507" y="375144"/>
                </a:lnTo>
                <a:lnTo>
                  <a:pt x="1563313" y="370712"/>
                </a:lnTo>
                <a:lnTo>
                  <a:pt x="1567118" y="365964"/>
                </a:lnTo>
                <a:lnTo>
                  <a:pt x="1571559" y="361215"/>
                </a:lnTo>
                <a:lnTo>
                  <a:pt x="1575682" y="357100"/>
                </a:lnTo>
                <a:lnTo>
                  <a:pt x="1580122" y="353301"/>
                </a:lnTo>
                <a:lnTo>
                  <a:pt x="1584879" y="349818"/>
                </a:lnTo>
                <a:lnTo>
                  <a:pt x="1589636" y="346336"/>
                </a:lnTo>
                <a:lnTo>
                  <a:pt x="1594076" y="343170"/>
                </a:lnTo>
                <a:lnTo>
                  <a:pt x="1599468" y="340321"/>
                </a:lnTo>
                <a:lnTo>
                  <a:pt x="1604542" y="338105"/>
                </a:lnTo>
                <a:lnTo>
                  <a:pt x="1609617" y="335573"/>
                </a:lnTo>
                <a:lnTo>
                  <a:pt x="1614691" y="333673"/>
                </a:lnTo>
                <a:lnTo>
                  <a:pt x="1620083" y="331774"/>
                </a:lnTo>
                <a:lnTo>
                  <a:pt x="1625157" y="330191"/>
                </a:lnTo>
                <a:lnTo>
                  <a:pt x="1630866" y="328925"/>
                </a:lnTo>
                <a:lnTo>
                  <a:pt x="1636257" y="328291"/>
                </a:lnTo>
                <a:lnTo>
                  <a:pt x="1641649" y="327342"/>
                </a:lnTo>
                <a:lnTo>
                  <a:pt x="1647357" y="327025"/>
                </a:lnTo>
                <a:close/>
                <a:moveTo>
                  <a:pt x="1094907" y="327025"/>
                </a:moveTo>
                <a:lnTo>
                  <a:pt x="1100299" y="327025"/>
                </a:lnTo>
                <a:lnTo>
                  <a:pt x="1105690" y="327025"/>
                </a:lnTo>
                <a:lnTo>
                  <a:pt x="1111399" y="327342"/>
                </a:lnTo>
                <a:lnTo>
                  <a:pt x="1116791" y="328291"/>
                </a:lnTo>
                <a:lnTo>
                  <a:pt x="1121865" y="328925"/>
                </a:lnTo>
                <a:lnTo>
                  <a:pt x="1127257" y="330191"/>
                </a:lnTo>
                <a:lnTo>
                  <a:pt x="1132965" y="331774"/>
                </a:lnTo>
                <a:lnTo>
                  <a:pt x="1138040" y="333673"/>
                </a:lnTo>
                <a:lnTo>
                  <a:pt x="1143431" y="335573"/>
                </a:lnTo>
                <a:lnTo>
                  <a:pt x="1148506" y="338105"/>
                </a:lnTo>
                <a:lnTo>
                  <a:pt x="1153580" y="340321"/>
                </a:lnTo>
                <a:lnTo>
                  <a:pt x="1158337" y="343170"/>
                </a:lnTo>
                <a:lnTo>
                  <a:pt x="1163412" y="346336"/>
                </a:lnTo>
                <a:lnTo>
                  <a:pt x="1168169" y="349818"/>
                </a:lnTo>
                <a:lnTo>
                  <a:pt x="1172926" y="353301"/>
                </a:lnTo>
                <a:lnTo>
                  <a:pt x="1177366" y="357100"/>
                </a:lnTo>
                <a:lnTo>
                  <a:pt x="1181806" y="361215"/>
                </a:lnTo>
                <a:lnTo>
                  <a:pt x="1185612" y="365964"/>
                </a:lnTo>
                <a:lnTo>
                  <a:pt x="1189418" y="370712"/>
                </a:lnTo>
                <a:lnTo>
                  <a:pt x="1193541" y="375144"/>
                </a:lnTo>
                <a:lnTo>
                  <a:pt x="1197030" y="380843"/>
                </a:lnTo>
                <a:lnTo>
                  <a:pt x="1200201" y="385908"/>
                </a:lnTo>
                <a:lnTo>
                  <a:pt x="1203373" y="391606"/>
                </a:lnTo>
                <a:lnTo>
                  <a:pt x="1206544" y="397621"/>
                </a:lnTo>
                <a:lnTo>
                  <a:pt x="1208764" y="403953"/>
                </a:lnTo>
                <a:lnTo>
                  <a:pt x="1210984" y="410601"/>
                </a:lnTo>
                <a:lnTo>
                  <a:pt x="1213204" y="417249"/>
                </a:lnTo>
                <a:lnTo>
                  <a:pt x="1215107" y="424213"/>
                </a:lnTo>
                <a:lnTo>
                  <a:pt x="1216693" y="431495"/>
                </a:lnTo>
                <a:lnTo>
                  <a:pt x="1217962" y="439092"/>
                </a:lnTo>
                <a:lnTo>
                  <a:pt x="1218596" y="446690"/>
                </a:lnTo>
                <a:lnTo>
                  <a:pt x="1218913" y="454921"/>
                </a:lnTo>
                <a:lnTo>
                  <a:pt x="1219547" y="463152"/>
                </a:lnTo>
                <a:lnTo>
                  <a:pt x="1218913" y="466318"/>
                </a:lnTo>
                <a:lnTo>
                  <a:pt x="1218913" y="469167"/>
                </a:lnTo>
                <a:lnTo>
                  <a:pt x="1219547" y="469167"/>
                </a:lnTo>
                <a:lnTo>
                  <a:pt x="1222085" y="469483"/>
                </a:lnTo>
                <a:lnTo>
                  <a:pt x="1224622" y="469800"/>
                </a:lnTo>
                <a:lnTo>
                  <a:pt x="1227159" y="470750"/>
                </a:lnTo>
                <a:lnTo>
                  <a:pt x="1229696" y="471699"/>
                </a:lnTo>
                <a:lnTo>
                  <a:pt x="1231916" y="473282"/>
                </a:lnTo>
                <a:lnTo>
                  <a:pt x="1234453" y="474865"/>
                </a:lnTo>
                <a:lnTo>
                  <a:pt x="1236356" y="477398"/>
                </a:lnTo>
                <a:lnTo>
                  <a:pt x="1238259" y="479614"/>
                </a:lnTo>
                <a:lnTo>
                  <a:pt x="1239845" y="482146"/>
                </a:lnTo>
                <a:lnTo>
                  <a:pt x="1241431" y="484679"/>
                </a:lnTo>
                <a:lnTo>
                  <a:pt x="1242699" y="487528"/>
                </a:lnTo>
                <a:lnTo>
                  <a:pt x="1243651" y="490694"/>
                </a:lnTo>
                <a:lnTo>
                  <a:pt x="1244602" y="494176"/>
                </a:lnTo>
                <a:lnTo>
                  <a:pt x="1245237" y="497342"/>
                </a:lnTo>
                <a:lnTo>
                  <a:pt x="1245871" y="501141"/>
                </a:lnTo>
                <a:lnTo>
                  <a:pt x="1246188" y="504940"/>
                </a:lnTo>
                <a:lnTo>
                  <a:pt x="1245871" y="508422"/>
                </a:lnTo>
                <a:lnTo>
                  <a:pt x="1244919" y="511904"/>
                </a:lnTo>
                <a:lnTo>
                  <a:pt x="1243334" y="515387"/>
                </a:lnTo>
                <a:lnTo>
                  <a:pt x="1241748" y="518552"/>
                </a:lnTo>
                <a:lnTo>
                  <a:pt x="1239845" y="521718"/>
                </a:lnTo>
                <a:lnTo>
                  <a:pt x="1236991" y="524567"/>
                </a:lnTo>
                <a:lnTo>
                  <a:pt x="1234453" y="527100"/>
                </a:lnTo>
                <a:lnTo>
                  <a:pt x="1231599" y="529949"/>
                </a:lnTo>
                <a:lnTo>
                  <a:pt x="1228428" y="532165"/>
                </a:lnTo>
                <a:lnTo>
                  <a:pt x="1224939" y="534064"/>
                </a:lnTo>
                <a:lnTo>
                  <a:pt x="1221767" y="535647"/>
                </a:lnTo>
                <a:lnTo>
                  <a:pt x="1218596" y="537230"/>
                </a:lnTo>
                <a:lnTo>
                  <a:pt x="1215107" y="538497"/>
                </a:lnTo>
                <a:lnTo>
                  <a:pt x="1211936" y="539763"/>
                </a:lnTo>
                <a:lnTo>
                  <a:pt x="1208764" y="540079"/>
                </a:lnTo>
                <a:lnTo>
                  <a:pt x="1205910" y="540079"/>
                </a:lnTo>
                <a:lnTo>
                  <a:pt x="1205593" y="540079"/>
                </a:lnTo>
                <a:lnTo>
                  <a:pt x="1201470" y="551476"/>
                </a:lnTo>
                <a:lnTo>
                  <a:pt x="1197030" y="562556"/>
                </a:lnTo>
                <a:lnTo>
                  <a:pt x="1191955" y="573003"/>
                </a:lnTo>
                <a:lnTo>
                  <a:pt x="1186247" y="583133"/>
                </a:lnTo>
                <a:lnTo>
                  <a:pt x="1182124" y="590731"/>
                </a:lnTo>
                <a:lnTo>
                  <a:pt x="1177366" y="597696"/>
                </a:lnTo>
                <a:lnTo>
                  <a:pt x="1172609" y="604344"/>
                </a:lnTo>
                <a:lnTo>
                  <a:pt x="1167852" y="610675"/>
                </a:lnTo>
                <a:lnTo>
                  <a:pt x="1162777" y="617007"/>
                </a:lnTo>
                <a:lnTo>
                  <a:pt x="1157703" y="622389"/>
                </a:lnTo>
                <a:lnTo>
                  <a:pt x="1152311" y="628087"/>
                </a:lnTo>
                <a:lnTo>
                  <a:pt x="1146920" y="632836"/>
                </a:lnTo>
                <a:lnTo>
                  <a:pt x="1141211" y="636951"/>
                </a:lnTo>
                <a:lnTo>
                  <a:pt x="1135503" y="641066"/>
                </a:lnTo>
                <a:lnTo>
                  <a:pt x="1129794" y="644549"/>
                </a:lnTo>
                <a:lnTo>
                  <a:pt x="1123768" y="647398"/>
                </a:lnTo>
                <a:lnTo>
                  <a:pt x="1118059" y="649614"/>
                </a:lnTo>
                <a:lnTo>
                  <a:pt x="1112033" y="651197"/>
                </a:lnTo>
                <a:lnTo>
                  <a:pt x="1106008" y="651830"/>
                </a:lnTo>
                <a:lnTo>
                  <a:pt x="1100299" y="652463"/>
                </a:lnTo>
                <a:lnTo>
                  <a:pt x="1095859" y="652463"/>
                </a:lnTo>
                <a:lnTo>
                  <a:pt x="1092053" y="651830"/>
                </a:lnTo>
                <a:lnTo>
                  <a:pt x="1087613" y="650880"/>
                </a:lnTo>
                <a:lnTo>
                  <a:pt x="1083807" y="649931"/>
                </a:lnTo>
                <a:lnTo>
                  <a:pt x="1079367" y="648348"/>
                </a:lnTo>
                <a:lnTo>
                  <a:pt x="1075561" y="646765"/>
                </a:lnTo>
                <a:lnTo>
                  <a:pt x="1071438" y="644549"/>
                </a:lnTo>
                <a:lnTo>
                  <a:pt x="1067315" y="642649"/>
                </a:lnTo>
                <a:lnTo>
                  <a:pt x="1060021" y="637584"/>
                </a:lnTo>
                <a:lnTo>
                  <a:pt x="1053044" y="631886"/>
                </a:lnTo>
                <a:lnTo>
                  <a:pt x="1046066" y="625554"/>
                </a:lnTo>
                <a:lnTo>
                  <a:pt x="1039089" y="618590"/>
                </a:lnTo>
                <a:lnTo>
                  <a:pt x="1032746" y="610675"/>
                </a:lnTo>
                <a:lnTo>
                  <a:pt x="1026403" y="602444"/>
                </a:lnTo>
                <a:lnTo>
                  <a:pt x="1020060" y="593580"/>
                </a:lnTo>
                <a:lnTo>
                  <a:pt x="1014668" y="584083"/>
                </a:lnTo>
                <a:lnTo>
                  <a:pt x="1008643" y="573320"/>
                </a:lnTo>
                <a:lnTo>
                  <a:pt x="1003568" y="562556"/>
                </a:lnTo>
                <a:lnTo>
                  <a:pt x="998811" y="551476"/>
                </a:lnTo>
                <a:lnTo>
                  <a:pt x="994371" y="539763"/>
                </a:lnTo>
                <a:lnTo>
                  <a:pt x="991834" y="539446"/>
                </a:lnTo>
                <a:lnTo>
                  <a:pt x="988662" y="538180"/>
                </a:lnTo>
                <a:lnTo>
                  <a:pt x="982636" y="535647"/>
                </a:lnTo>
                <a:lnTo>
                  <a:pt x="976927" y="532165"/>
                </a:lnTo>
                <a:lnTo>
                  <a:pt x="973756" y="530266"/>
                </a:lnTo>
                <a:lnTo>
                  <a:pt x="970902" y="528050"/>
                </a:lnTo>
                <a:lnTo>
                  <a:pt x="968682" y="525517"/>
                </a:lnTo>
                <a:lnTo>
                  <a:pt x="966144" y="523301"/>
                </a:lnTo>
                <a:lnTo>
                  <a:pt x="963924" y="520452"/>
                </a:lnTo>
                <a:lnTo>
                  <a:pt x="962339" y="517286"/>
                </a:lnTo>
                <a:lnTo>
                  <a:pt x="960753" y="514753"/>
                </a:lnTo>
                <a:lnTo>
                  <a:pt x="959484" y="511588"/>
                </a:lnTo>
                <a:lnTo>
                  <a:pt x="959167" y="507789"/>
                </a:lnTo>
                <a:lnTo>
                  <a:pt x="958850" y="504940"/>
                </a:lnTo>
                <a:lnTo>
                  <a:pt x="959167" y="497975"/>
                </a:lnTo>
                <a:lnTo>
                  <a:pt x="960436" y="492277"/>
                </a:lnTo>
                <a:lnTo>
                  <a:pt x="962656" y="486262"/>
                </a:lnTo>
                <a:lnTo>
                  <a:pt x="965510" y="481197"/>
                </a:lnTo>
                <a:lnTo>
                  <a:pt x="968682" y="476765"/>
                </a:lnTo>
                <a:lnTo>
                  <a:pt x="970584" y="475498"/>
                </a:lnTo>
                <a:lnTo>
                  <a:pt x="972487" y="473915"/>
                </a:lnTo>
                <a:lnTo>
                  <a:pt x="974390" y="472333"/>
                </a:lnTo>
                <a:lnTo>
                  <a:pt x="976927" y="471066"/>
                </a:lnTo>
                <a:lnTo>
                  <a:pt x="979148" y="470117"/>
                </a:lnTo>
                <a:lnTo>
                  <a:pt x="981685" y="469483"/>
                </a:lnTo>
                <a:lnTo>
                  <a:pt x="981050" y="463152"/>
                </a:lnTo>
                <a:lnTo>
                  <a:pt x="981685" y="454921"/>
                </a:lnTo>
                <a:lnTo>
                  <a:pt x="982002" y="446690"/>
                </a:lnTo>
                <a:lnTo>
                  <a:pt x="982636" y="439092"/>
                </a:lnTo>
                <a:lnTo>
                  <a:pt x="983905" y="431495"/>
                </a:lnTo>
                <a:lnTo>
                  <a:pt x="985491" y="424213"/>
                </a:lnTo>
                <a:lnTo>
                  <a:pt x="987076" y="417249"/>
                </a:lnTo>
                <a:lnTo>
                  <a:pt x="989296" y="410601"/>
                </a:lnTo>
                <a:lnTo>
                  <a:pt x="991834" y="403953"/>
                </a:lnTo>
                <a:lnTo>
                  <a:pt x="994054" y="397621"/>
                </a:lnTo>
                <a:lnTo>
                  <a:pt x="996908" y="391606"/>
                </a:lnTo>
                <a:lnTo>
                  <a:pt x="1000079" y="385908"/>
                </a:lnTo>
                <a:lnTo>
                  <a:pt x="1003568" y="380843"/>
                </a:lnTo>
                <a:lnTo>
                  <a:pt x="1007057" y="375144"/>
                </a:lnTo>
                <a:lnTo>
                  <a:pt x="1010545" y="370712"/>
                </a:lnTo>
                <a:lnTo>
                  <a:pt x="1014668" y="365964"/>
                </a:lnTo>
                <a:lnTo>
                  <a:pt x="1018791" y="361215"/>
                </a:lnTo>
                <a:lnTo>
                  <a:pt x="1023231" y="357100"/>
                </a:lnTo>
                <a:lnTo>
                  <a:pt x="1027672" y="353301"/>
                </a:lnTo>
                <a:lnTo>
                  <a:pt x="1032112" y="349818"/>
                </a:lnTo>
                <a:lnTo>
                  <a:pt x="1036869" y="346336"/>
                </a:lnTo>
                <a:lnTo>
                  <a:pt x="1041626" y="343170"/>
                </a:lnTo>
                <a:lnTo>
                  <a:pt x="1046701" y="340321"/>
                </a:lnTo>
                <a:lnTo>
                  <a:pt x="1051775" y="338105"/>
                </a:lnTo>
                <a:lnTo>
                  <a:pt x="1057166" y="335573"/>
                </a:lnTo>
                <a:lnTo>
                  <a:pt x="1062241" y="333673"/>
                </a:lnTo>
                <a:lnTo>
                  <a:pt x="1067632" y="331774"/>
                </a:lnTo>
                <a:lnTo>
                  <a:pt x="1072707" y="330191"/>
                </a:lnTo>
                <a:lnTo>
                  <a:pt x="1078098" y="328925"/>
                </a:lnTo>
                <a:lnTo>
                  <a:pt x="1083807" y="328291"/>
                </a:lnTo>
                <a:lnTo>
                  <a:pt x="1089199" y="327342"/>
                </a:lnTo>
                <a:lnTo>
                  <a:pt x="1094907" y="327025"/>
                </a:lnTo>
                <a:close/>
                <a:moveTo>
                  <a:pt x="542608" y="327025"/>
                </a:moveTo>
                <a:lnTo>
                  <a:pt x="548323" y="327025"/>
                </a:lnTo>
                <a:lnTo>
                  <a:pt x="553720" y="327025"/>
                </a:lnTo>
                <a:lnTo>
                  <a:pt x="559118" y="327342"/>
                </a:lnTo>
                <a:lnTo>
                  <a:pt x="564198" y="328291"/>
                </a:lnTo>
                <a:lnTo>
                  <a:pt x="569913" y="328925"/>
                </a:lnTo>
                <a:lnTo>
                  <a:pt x="575310" y="330191"/>
                </a:lnTo>
                <a:lnTo>
                  <a:pt x="580708" y="331774"/>
                </a:lnTo>
                <a:lnTo>
                  <a:pt x="586105" y="333673"/>
                </a:lnTo>
                <a:lnTo>
                  <a:pt x="591503" y="335573"/>
                </a:lnTo>
                <a:lnTo>
                  <a:pt x="596583" y="338105"/>
                </a:lnTo>
                <a:lnTo>
                  <a:pt x="601663" y="340321"/>
                </a:lnTo>
                <a:lnTo>
                  <a:pt x="606425" y="343170"/>
                </a:lnTo>
                <a:lnTo>
                  <a:pt x="611506" y="346336"/>
                </a:lnTo>
                <a:lnTo>
                  <a:pt x="616268" y="349818"/>
                </a:lnTo>
                <a:lnTo>
                  <a:pt x="621030" y="353301"/>
                </a:lnTo>
                <a:lnTo>
                  <a:pt x="625475" y="357100"/>
                </a:lnTo>
                <a:lnTo>
                  <a:pt x="629603" y="361215"/>
                </a:lnTo>
                <a:lnTo>
                  <a:pt x="633730" y="365964"/>
                </a:lnTo>
                <a:lnTo>
                  <a:pt x="637541" y="370712"/>
                </a:lnTo>
                <a:lnTo>
                  <a:pt x="641351" y="375144"/>
                </a:lnTo>
                <a:lnTo>
                  <a:pt x="645161" y="380843"/>
                </a:lnTo>
                <a:lnTo>
                  <a:pt x="648018" y="385908"/>
                </a:lnTo>
                <a:lnTo>
                  <a:pt x="651193" y="391606"/>
                </a:lnTo>
                <a:lnTo>
                  <a:pt x="654051" y="397621"/>
                </a:lnTo>
                <a:lnTo>
                  <a:pt x="656908" y="403953"/>
                </a:lnTo>
                <a:lnTo>
                  <a:pt x="659131" y="410601"/>
                </a:lnTo>
                <a:lnTo>
                  <a:pt x="661036" y="417249"/>
                </a:lnTo>
                <a:lnTo>
                  <a:pt x="663258" y="424213"/>
                </a:lnTo>
                <a:lnTo>
                  <a:pt x="664846" y="431495"/>
                </a:lnTo>
                <a:lnTo>
                  <a:pt x="665798" y="439092"/>
                </a:lnTo>
                <a:lnTo>
                  <a:pt x="666751" y="446690"/>
                </a:lnTo>
                <a:lnTo>
                  <a:pt x="667068" y="454921"/>
                </a:lnTo>
                <a:lnTo>
                  <a:pt x="667386" y="463152"/>
                </a:lnTo>
                <a:lnTo>
                  <a:pt x="667068" y="466318"/>
                </a:lnTo>
                <a:lnTo>
                  <a:pt x="667068" y="469167"/>
                </a:lnTo>
                <a:lnTo>
                  <a:pt x="667386" y="469167"/>
                </a:lnTo>
                <a:lnTo>
                  <a:pt x="669926" y="469483"/>
                </a:lnTo>
                <a:lnTo>
                  <a:pt x="672466" y="469800"/>
                </a:lnTo>
                <a:lnTo>
                  <a:pt x="675323" y="470750"/>
                </a:lnTo>
                <a:lnTo>
                  <a:pt x="677546" y="471699"/>
                </a:lnTo>
                <a:lnTo>
                  <a:pt x="680086" y="473282"/>
                </a:lnTo>
                <a:lnTo>
                  <a:pt x="682308" y="474865"/>
                </a:lnTo>
                <a:lnTo>
                  <a:pt x="684531" y="477398"/>
                </a:lnTo>
                <a:lnTo>
                  <a:pt x="686436" y="479614"/>
                </a:lnTo>
                <a:lnTo>
                  <a:pt x="688023" y="482146"/>
                </a:lnTo>
                <a:lnTo>
                  <a:pt x="689611" y="484679"/>
                </a:lnTo>
                <a:lnTo>
                  <a:pt x="690563" y="487528"/>
                </a:lnTo>
                <a:lnTo>
                  <a:pt x="691833" y="490694"/>
                </a:lnTo>
                <a:lnTo>
                  <a:pt x="692786" y="494176"/>
                </a:lnTo>
                <a:lnTo>
                  <a:pt x="693421" y="497342"/>
                </a:lnTo>
                <a:lnTo>
                  <a:pt x="693738" y="501141"/>
                </a:lnTo>
                <a:lnTo>
                  <a:pt x="693738" y="504940"/>
                </a:lnTo>
                <a:lnTo>
                  <a:pt x="693738" y="508422"/>
                </a:lnTo>
                <a:lnTo>
                  <a:pt x="693103" y="511904"/>
                </a:lnTo>
                <a:lnTo>
                  <a:pt x="691516" y="515387"/>
                </a:lnTo>
                <a:lnTo>
                  <a:pt x="689928" y="518552"/>
                </a:lnTo>
                <a:lnTo>
                  <a:pt x="687388" y="521718"/>
                </a:lnTo>
                <a:lnTo>
                  <a:pt x="685166" y="524567"/>
                </a:lnTo>
                <a:lnTo>
                  <a:pt x="682308" y="527100"/>
                </a:lnTo>
                <a:lnTo>
                  <a:pt x="679768" y="529949"/>
                </a:lnTo>
                <a:lnTo>
                  <a:pt x="676593" y="532165"/>
                </a:lnTo>
                <a:lnTo>
                  <a:pt x="673101" y="534064"/>
                </a:lnTo>
                <a:lnTo>
                  <a:pt x="669926" y="535647"/>
                </a:lnTo>
                <a:lnTo>
                  <a:pt x="666433" y="537230"/>
                </a:lnTo>
                <a:lnTo>
                  <a:pt x="663258" y="538497"/>
                </a:lnTo>
                <a:lnTo>
                  <a:pt x="660083" y="539763"/>
                </a:lnTo>
                <a:lnTo>
                  <a:pt x="656908" y="540079"/>
                </a:lnTo>
                <a:lnTo>
                  <a:pt x="654051" y="540079"/>
                </a:lnTo>
                <a:lnTo>
                  <a:pt x="653733" y="540079"/>
                </a:lnTo>
                <a:lnTo>
                  <a:pt x="649288" y="551476"/>
                </a:lnTo>
                <a:lnTo>
                  <a:pt x="645161" y="562556"/>
                </a:lnTo>
                <a:lnTo>
                  <a:pt x="639763" y="573003"/>
                </a:lnTo>
                <a:lnTo>
                  <a:pt x="634365" y="583133"/>
                </a:lnTo>
                <a:lnTo>
                  <a:pt x="629920" y="590731"/>
                </a:lnTo>
                <a:lnTo>
                  <a:pt x="625475" y="597696"/>
                </a:lnTo>
                <a:lnTo>
                  <a:pt x="620713" y="604344"/>
                </a:lnTo>
                <a:lnTo>
                  <a:pt x="615950" y="610675"/>
                </a:lnTo>
                <a:lnTo>
                  <a:pt x="610871" y="617007"/>
                </a:lnTo>
                <a:lnTo>
                  <a:pt x="605790" y="622389"/>
                </a:lnTo>
                <a:lnTo>
                  <a:pt x="600076" y="628087"/>
                </a:lnTo>
                <a:lnTo>
                  <a:pt x="594995" y="632836"/>
                </a:lnTo>
                <a:lnTo>
                  <a:pt x="589280" y="636951"/>
                </a:lnTo>
                <a:lnTo>
                  <a:pt x="583565" y="641066"/>
                </a:lnTo>
                <a:lnTo>
                  <a:pt x="577850" y="644549"/>
                </a:lnTo>
                <a:lnTo>
                  <a:pt x="571818" y="647398"/>
                </a:lnTo>
                <a:lnTo>
                  <a:pt x="565785" y="649614"/>
                </a:lnTo>
                <a:lnTo>
                  <a:pt x="560070" y="651197"/>
                </a:lnTo>
                <a:lnTo>
                  <a:pt x="554038" y="651830"/>
                </a:lnTo>
                <a:lnTo>
                  <a:pt x="548323" y="652463"/>
                </a:lnTo>
                <a:lnTo>
                  <a:pt x="543878" y="652463"/>
                </a:lnTo>
                <a:lnTo>
                  <a:pt x="540068" y="651830"/>
                </a:lnTo>
                <a:lnTo>
                  <a:pt x="535623" y="650880"/>
                </a:lnTo>
                <a:lnTo>
                  <a:pt x="531813" y="649931"/>
                </a:lnTo>
                <a:lnTo>
                  <a:pt x="527368" y="648348"/>
                </a:lnTo>
                <a:lnTo>
                  <a:pt x="523240" y="646765"/>
                </a:lnTo>
                <a:lnTo>
                  <a:pt x="519430" y="644549"/>
                </a:lnTo>
                <a:lnTo>
                  <a:pt x="514985" y="642649"/>
                </a:lnTo>
                <a:lnTo>
                  <a:pt x="508000" y="637584"/>
                </a:lnTo>
                <a:lnTo>
                  <a:pt x="500698" y="631886"/>
                </a:lnTo>
                <a:lnTo>
                  <a:pt x="494030" y="625554"/>
                </a:lnTo>
                <a:lnTo>
                  <a:pt x="486728" y="618590"/>
                </a:lnTo>
                <a:lnTo>
                  <a:pt x="480378" y="610675"/>
                </a:lnTo>
                <a:lnTo>
                  <a:pt x="474345" y="602444"/>
                </a:lnTo>
                <a:lnTo>
                  <a:pt x="467995" y="593580"/>
                </a:lnTo>
                <a:lnTo>
                  <a:pt x="462280" y="584083"/>
                </a:lnTo>
                <a:lnTo>
                  <a:pt x="456565" y="573320"/>
                </a:lnTo>
                <a:lnTo>
                  <a:pt x="451485" y="562556"/>
                </a:lnTo>
                <a:lnTo>
                  <a:pt x="446723" y="551476"/>
                </a:lnTo>
                <a:lnTo>
                  <a:pt x="442278" y="539763"/>
                </a:lnTo>
                <a:lnTo>
                  <a:pt x="439420" y="539446"/>
                </a:lnTo>
                <a:lnTo>
                  <a:pt x="436563" y="538180"/>
                </a:lnTo>
                <a:lnTo>
                  <a:pt x="430530" y="535647"/>
                </a:lnTo>
                <a:lnTo>
                  <a:pt x="424498" y="532165"/>
                </a:lnTo>
                <a:lnTo>
                  <a:pt x="421323" y="530266"/>
                </a:lnTo>
                <a:lnTo>
                  <a:pt x="418783" y="528050"/>
                </a:lnTo>
                <a:lnTo>
                  <a:pt x="416243" y="525517"/>
                </a:lnTo>
                <a:lnTo>
                  <a:pt x="414020" y="523301"/>
                </a:lnTo>
                <a:lnTo>
                  <a:pt x="411480" y="520452"/>
                </a:lnTo>
                <a:lnTo>
                  <a:pt x="409893" y="517286"/>
                </a:lnTo>
                <a:lnTo>
                  <a:pt x="408305" y="514753"/>
                </a:lnTo>
                <a:lnTo>
                  <a:pt x="407353" y="511588"/>
                </a:lnTo>
                <a:lnTo>
                  <a:pt x="406400" y="507789"/>
                </a:lnTo>
                <a:lnTo>
                  <a:pt x="406400" y="504940"/>
                </a:lnTo>
                <a:lnTo>
                  <a:pt x="407035" y="497975"/>
                </a:lnTo>
                <a:lnTo>
                  <a:pt x="407988" y="492277"/>
                </a:lnTo>
                <a:lnTo>
                  <a:pt x="410528" y="486262"/>
                </a:lnTo>
                <a:lnTo>
                  <a:pt x="412750" y="481197"/>
                </a:lnTo>
                <a:lnTo>
                  <a:pt x="416243" y="476765"/>
                </a:lnTo>
                <a:lnTo>
                  <a:pt x="418148" y="475498"/>
                </a:lnTo>
                <a:lnTo>
                  <a:pt x="420370" y="473915"/>
                </a:lnTo>
                <a:lnTo>
                  <a:pt x="422275" y="472333"/>
                </a:lnTo>
                <a:lnTo>
                  <a:pt x="424498" y="471066"/>
                </a:lnTo>
                <a:lnTo>
                  <a:pt x="427038" y="470117"/>
                </a:lnTo>
                <a:lnTo>
                  <a:pt x="429260" y="469483"/>
                </a:lnTo>
                <a:lnTo>
                  <a:pt x="428943" y="463152"/>
                </a:lnTo>
                <a:lnTo>
                  <a:pt x="429260" y="454921"/>
                </a:lnTo>
                <a:lnTo>
                  <a:pt x="429578" y="446690"/>
                </a:lnTo>
                <a:lnTo>
                  <a:pt x="430530" y="439092"/>
                </a:lnTo>
                <a:lnTo>
                  <a:pt x="431800" y="431495"/>
                </a:lnTo>
                <a:lnTo>
                  <a:pt x="433388" y="424213"/>
                </a:lnTo>
                <a:lnTo>
                  <a:pt x="434975" y="417249"/>
                </a:lnTo>
                <a:lnTo>
                  <a:pt x="437198" y="410601"/>
                </a:lnTo>
                <a:lnTo>
                  <a:pt x="439420" y="403953"/>
                </a:lnTo>
                <a:lnTo>
                  <a:pt x="441960" y="397621"/>
                </a:lnTo>
                <a:lnTo>
                  <a:pt x="444818" y="391606"/>
                </a:lnTo>
                <a:lnTo>
                  <a:pt x="447675" y="385908"/>
                </a:lnTo>
                <a:lnTo>
                  <a:pt x="451485" y="380843"/>
                </a:lnTo>
                <a:lnTo>
                  <a:pt x="454978" y="375144"/>
                </a:lnTo>
                <a:lnTo>
                  <a:pt x="458470" y="370712"/>
                </a:lnTo>
                <a:lnTo>
                  <a:pt x="462280" y="365964"/>
                </a:lnTo>
                <a:lnTo>
                  <a:pt x="466725" y="361215"/>
                </a:lnTo>
                <a:lnTo>
                  <a:pt x="471170" y="357100"/>
                </a:lnTo>
                <a:lnTo>
                  <a:pt x="475298" y="353301"/>
                </a:lnTo>
                <a:lnTo>
                  <a:pt x="480060" y="349818"/>
                </a:lnTo>
                <a:lnTo>
                  <a:pt x="484823" y="346336"/>
                </a:lnTo>
                <a:lnTo>
                  <a:pt x="489585" y="343170"/>
                </a:lnTo>
                <a:lnTo>
                  <a:pt x="494665" y="340321"/>
                </a:lnTo>
                <a:lnTo>
                  <a:pt x="499745" y="338105"/>
                </a:lnTo>
                <a:lnTo>
                  <a:pt x="504825" y="335573"/>
                </a:lnTo>
                <a:lnTo>
                  <a:pt x="509905" y="333673"/>
                </a:lnTo>
                <a:lnTo>
                  <a:pt x="515620" y="331774"/>
                </a:lnTo>
                <a:lnTo>
                  <a:pt x="520700" y="330191"/>
                </a:lnTo>
                <a:lnTo>
                  <a:pt x="526098" y="328925"/>
                </a:lnTo>
                <a:lnTo>
                  <a:pt x="531813" y="328291"/>
                </a:lnTo>
                <a:lnTo>
                  <a:pt x="537210" y="327342"/>
                </a:lnTo>
                <a:lnTo>
                  <a:pt x="542608" y="327025"/>
                </a:lnTo>
                <a:close/>
                <a:moveTo>
                  <a:pt x="1372720" y="0"/>
                </a:moveTo>
                <a:lnTo>
                  <a:pt x="1378112" y="0"/>
                </a:lnTo>
                <a:lnTo>
                  <a:pt x="1383504" y="0"/>
                </a:lnTo>
                <a:lnTo>
                  <a:pt x="1389212" y="318"/>
                </a:lnTo>
                <a:lnTo>
                  <a:pt x="1394604" y="1271"/>
                </a:lnTo>
                <a:lnTo>
                  <a:pt x="1400313" y="2225"/>
                </a:lnTo>
                <a:lnTo>
                  <a:pt x="1405387" y="3496"/>
                </a:lnTo>
                <a:lnTo>
                  <a:pt x="1410778" y="5085"/>
                </a:lnTo>
                <a:lnTo>
                  <a:pt x="1416170" y="6674"/>
                </a:lnTo>
                <a:lnTo>
                  <a:pt x="1421244" y="8581"/>
                </a:lnTo>
                <a:lnTo>
                  <a:pt x="1426636" y="11123"/>
                </a:lnTo>
                <a:lnTo>
                  <a:pt x="1431710" y="13666"/>
                </a:lnTo>
                <a:lnTo>
                  <a:pt x="1436785" y="16526"/>
                </a:lnTo>
                <a:lnTo>
                  <a:pt x="1441542" y="19704"/>
                </a:lnTo>
                <a:lnTo>
                  <a:pt x="1446299" y="22882"/>
                </a:lnTo>
                <a:lnTo>
                  <a:pt x="1450739" y="26378"/>
                </a:lnTo>
                <a:lnTo>
                  <a:pt x="1455179" y="30192"/>
                </a:lnTo>
                <a:lnTo>
                  <a:pt x="1459620" y="34641"/>
                </a:lnTo>
                <a:lnTo>
                  <a:pt x="1463743" y="39091"/>
                </a:lnTo>
                <a:lnTo>
                  <a:pt x="1467866" y="43858"/>
                </a:lnTo>
                <a:lnTo>
                  <a:pt x="1471354" y="48943"/>
                </a:lnTo>
                <a:lnTo>
                  <a:pt x="1474843" y="54028"/>
                </a:lnTo>
                <a:lnTo>
                  <a:pt x="1478331" y="59430"/>
                </a:lnTo>
                <a:lnTo>
                  <a:pt x="1481186" y="64833"/>
                </a:lnTo>
                <a:lnTo>
                  <a:pt x="1484357" y="71189"/>
                </a:lnTo>
                <a:lnTo>
                  <a:pt x="1486577" y="77545"/>
                </a:lnTo>
                <a:lnTo>
                  <a:pt x="1489115" y="83902"/>
                </a:lnTo>
                <a:lnTo>
                  <a:pt x="1491335" y="90576"/>
                </a:lnTo>
                <a:lnTo>
                  <a:pt x="1492920" y="97567"/>
                </a:lnTo>
                <a:lnTo>
                  <a:pt x="1494506" y="105195"/>
                </a:lnTo>
                <a:lnTo>
                  <a:pt x="1495775" y="112504"/>
                </a:lnTo>
                <a:lnTo>
                  <a:pt x="1496409" y="120450"/>
                </a:lnTo>
                <a:lnTo>
                  <a:pt x="1497043" y="128395"/>
                </a:lnTo>
                <a:lnTo>
                  <a:pt x="1497360" y="136658"/>
                </a:lnTo>
                <a:lnTo>
                  <a:pt x="1497360" y="139836"/>
                </a:lnTo>
                <a:lnTo>
                  <a:pt x="1497043" y="142696"/>
                </a:lnTo>
                <a:lnTo>
                  <a:pt x="1497360" y="142696"/>
                </a:lnTo>
                <a:lnTo>
                  <a:pt x="1499898" y="143014"/>
                </a:lnTo>
                <a:lnTo>
                  <a:pt x="1502752" y="143332"/>
                </a:lnTo>
                <a:lnTo>
                  <a:pt x="1505289" y="144285"/>
                </a:lnTo>
                <a:lnTo>
                  <a:pt x="1507509" y="145874"/>
                </a:lnTo>
                <a:lnTo>
                  <a:pt x="1509729" y="146828"/>
                </a:lnTo>
                <a:lnTo>
                  <a:pt x="1512267" y="149052"/>
                </a:lnTo>
                <a:lnTo>
                  <a:pt x="1514169" y="150959"/>
                </a:lnTo>
                <a:lnTo>
                  <a:pt x="1516072" y="153184"/>
                </a:lnTo>
                <a:lnTo>
                  <a:pt x="1517658" y="155726"/>
                </a:lnTo>
                <a:lnTo>
                  <a:pt x="1519244" y="158269"/>
                </a:lnTo>
                <a:lnTo>
                  <a:pt x="1520830" y="161447"/>
                </a:lnTo>
                <a:lnTo>
                  <a:pt x="1521781" y="164625"/>
                </a:lnTo>
                <a:lnTo>
                  <a:pt x="1522732" y="167803"/>
                </a:lnTo>
                <a:lnTo>
                  <a:pt x="1523367" y="171299"/>
                </a:lnTo>
                <a:lnTo>
                  <a:pt x="1523684" y="174795"/>
                </a:lnTo>
                <a:lnTo>
                  <a:pt x="1524001" y="178609"/>
                </a:lnTo>
                <a:lnTo>
                  <a:pt x="1523684" y="182104"/>
                </a:lnTo>
                <a:lnTo>
                  <a:pt x="1522732" y="185600"/>
                </a:lnTo>
                <a:lnTo>
                  <a:pt x="1521781" y="189096"/>
                </a:lnTo>
                <a:lnTo>
                  <a:pt x="1519561" y="192274"/>
                </a:lnTo>
                <a:lnTo>
                  <a:pt x="1517658" y="195452"/>
                </a:lnTo>
                <a:lnTo>
                  <a:pt x="1515121" y="198630"/>
                </a:lnTo>
                <a:lnTo>
                  <a:pt x="1512584" y="201173"/>
                </a:lnTo>
                <a:lnTo>
                  <a:pt x="1509412" y="203715"/>
                </a:lnTo>
                <a:lnTo>
                  <a:pt x="1506241" y="205940"/>
                </a:lnTo>
                <a:lnTo>
                  <a:pt x="1503069" y="208165"/>
                </a:lnTo>
                <a:lnTo>
                  <a:pt x="1499581" y="210072"/>
                </a:lnTo>
                <a:lnTo>
                  <a:pt x="1496409" y="211661"/>
                </a:lnTo>
                <a:lnTo>
                  <a:pt x="1492920" y="212614"/>
                </a:lnTo>
                <a:lnTo>
                  <a:pt x="1489749" y="213567"/>
                </a:lnTo>
                <a:lnTo>
                  <a:pt x="1486577" y="213885"/>
                </a:lnTo>
                <a:lnTo>
                  <a:pt x="1484040" y="214203"/>
                </a:lnTo>
                <a:lnTo>
                  <a:pt x="1483406" y="213885"/>
                </a:lnTo>
                <a:lnTo>
                  <a:pt x="1479600" y="225326"/>
                </a:lnTo>
                <a:lnTo>
                  <a:pt x="1474843" y="236768"/>
                </a:lnTo>
                <a:lnTo>
                  <a:pt x="1469768" y="247255"/>
                </a:lnTo>
                <a:lnTo>
                  <a:pt x="1464377" y="257743"/>
                </a:lnTo>
                <a:lnTo>
                  <a:pt x="1459937" y="264735"/>
                </a:lnTo>
                <a:lnTo>
                  <a:pt x="1455179" y="271726"/>
                </a:lnTo>
                <a:lnTo>
                  <a:pt x="1450422" y="279036"/>
                </a:lnTo>
                <a:lnTo>
                  <a:pt x="1445665" y="285392"/>
                </a:lnTo>
                <a:lnTo>
                  <a:pt x="1440591" y="291113"/>
                </a:lnTo>
                <a:lnTo>
                  <a:pt x="1435516" y="297151"/>
                </a:lnTo>
                <a:lnTo>
                  <a:pt x="1430442" y="302236"/>
                </a:lnTo>
                <a:lnTo>
                  <a:pt x="1425050" y="307003"/>
                </a:lnTo>
                <a:lnTo>
                  <a:pt x="1419342" y="311770"/>
                </a:lnTo>
                <a:lnTo>
                  <a:pt x="1413633" y="315266"/>
                </a:lnTo>
                <a:lnTo>
                  <a:pt x="1407607" y="318762"/>
                </a:lnTo>
                <a:lnTo>
                  <a:pt x="1401898" y="321622"/>
                </a:lnTo>
                <a:lnTo>
                  <a:pt x="1395872" y="323847"/>
                </a:lnTo>
                <a:lnTo>
                  <a:pt x="1389847" y="325436"/>
                </a:lnTo>
                <a:lnTo>
                  <a:pt x="1384138" y="326707"/>
                </a:lnTo>
                <a:lnTo>
                  <a:pt x="1378112" y="327025"/>
                </a:lnTo>
                <a:lnTo>
                  <a:pt x="1373672" y="326707"/>
                </a:lnTo>
                <a:lnTo>
                  <a:pt x="1369866" y="326072"/>
                </a:lnTo>
                <a:lnTo>
                  <a:pt x="1365426" y="325436"/>
                </a:lnTo>
                <a:lnTo>
                  <a:pt x="1361620" y="324165"/>
                </a:lnTo>
                <a:lnTo>
                  <a:pt x="1357814" y="322576"/>
                </a:lnTo>
                <a:lnTo>
                  <a:pt x="1353374" y="320987"/>
                </a:lnTo>
                <a:lnTo>
                  <a:pt x="1349569" y="319080"/>
                </a:lnTo>
                <a:lnTo>
                  <a:pt x="1345446" y="316855"/>
                </a:lnTo>
                <a:lnTo>
                  <a:pt x="1338151" y="312088"/>
                </a:lnTo>
                <a:lnTo>
                  <a:pt x="1330857" y="306368"/>
                </a:lnTo>
                <a:lnTo>
                  <a:pt x="1323879" y="299694"/>
                </a:lnTo>
                <a:lnTo>
                  <a:pt x="1317219" y="292702"/>
                </a:lnTo>
                <a:lnTo>
                  <a:pt x="1310559" y="285392"/>
                </a:lnTo>
                <a:lnTo>
                  <a:pt x="1304216" y="276494"/>
                </a:lnTo>
                <a:lnTo>
                  <a:pt x="1298190" y="267595"/>
                </a:lnTo>
                <a:lnTo>
                  <a:pt x="1292481" y="258061"/>
                </a:lnTo>
                <a:lnTo>
                  <a:pt x="1287090" y="247891"/>
                </a:lnTo>
                <a:lnTo>
                  <a:pt x="1281381" y="236768"/>
                </a:lnTo>
                <a:lnTo>
                  <a:pt x="1276624" y="225326"/>
                </a:lnTo>
                <a:lnTo>
                  <a:pt x="1272501" y="213885"/>
                </a:lnTo>
                <a:lnTo>
                  <a:pt x="1269647" y="213250"/>
                </a:lnTo>
                <a:lnTo>
                  <a:pt x="1266792" y="212296"/>
                </a:lnTo>
                <a:lnTo>
                  <a:pt x="1260449" y="209436"/>
                </a:lnTo>
                <a:lnTo>
                  <a:pt x="1254741" y="206576"/>
                </a:lnTo>
                <a:lnTo>
                  <a:pt x="1251569" y="204351"/>
                </a:lnTo>
                <a:lnTo>
                  <a:pt x="1248715" y="202126"/>
                </a:lnTo>
                <a:lnTo>
                  <a:pt x="1246495" y="199584"/>
                </a:lnTo>
                <a:lnTo>
                  <a:pt x="1243958" y="197041"/>
                </a:lnTo>
                <a:lnTo>
                  <a:pt x="1241737" y="194181"/>
                </a:lnTo>
                <a:lnTo>
                  <a:pt x="1240152" y="191321"/>
                </a:lnTo>
                <a:lnTo>
                  <a:pt x="1238566" y="188461"/>
                </a:lnTo>
                <a:lnTo>
                  <a:pt x="1237297" y="185283"/>
                </a:lnTo>
                <a:lnTo>
                  <a:pt x="1236663" y="182104"/>
                </a:lnTo>
                <a:lnTo>
                  <a:pt x="1236663" y="178609"/>
                </a:lnTo>
                <a:lnTo>
                  <a:pt x="1236980" y="172252"/>
                </a:lnTo>
                <a:lnTo>
                  <a:pt x="1238249" y="165896"/>
                </a:lnTo>
                <a:lnTo>
                  <a:pt x="1240469" y="160493"/>
                </a:lnTo>
                <a:lnTo>
                  <a:pt x="1243323" y="155091"/>
                </a:lnTo>
                <a:lnTo>
                  <a:pt x="1246495" y="150959"/>
                </a:lnTo>
                <a:lnTo>
                  <a:pt x="1248398" y="149052"/>
                </a:lnTo>
                <a:lnTo>
                  <a:pt x="1250301" y="147463"/>
                </a:lnTo>
                <a:lnTo>
                  <a:pt x="1252203" y="145874"/>
                </a:lnTo>
                <a:lnTo>
                  <a:pt x="1254741" y="144921"/>
                </a:lnTo>
                <a:lnTo>
                  <a:pt x="1256961" y="143650"/>
                </a:lnTo>
                <a:lnTo>
                  <a:pt x="1259498" y="143332"/>
                </a:lnTo>
                <a:lnTo>
                  <a:pt x="1258864" y="136658"/>
                </a:lnTo>
                <a:lnTo>
                  <a:pt x="1259498" y="128395"/>
                </a:lnTo>
                <a:lnTo>
                  <a:pt x="1259815" y="120450"/>
                </a:lnTo>
                <a:lnTo>
                  <a:pt x="1260449" y="112504"/>
                </a:lnTo>
                <a:lnTo>
                  <a:pt x="1261718" y="105195"/>
                </a:lnTo>
                <a:lnTo>
                  <a:pt x="1263304" y="97567"/>
                </a:lnTo>
                <a:lnTo>
                  <a:pt x="1264889" y="90576"/>
                </a:lnTo>
                <a:lnTo>
                  <a:pt x="1267427" y="83902"/>
                </a:lnTo>
                <a:lnTo>
                  <a:pt x="1269647" y="77545"/>
                </a:lnTo>
                <a:lnTo>
                  <a:pt x="1271867" y="71189"/>
                </a:lnTo>
                <a:lnTo>
                  <a:pt x="1274721" y="64833"/>
                </a:lnTo>
                <a:lnTo>
                  <a:pt x="1277893" y="59430"/>
                </a:lnTo>
                <a:lnTo>
                  <a:pt x="1281381" y="54028"/>
                </a:lnTo>
                <a:lnTo>
                  <a:pt x="1284870" y="48943"/>
                </a:lnTo>
                <a:lnTo>
                  <a:pt x="1288359" y="43858"/>
                </a:lnTo>
                <a:lnTo>
                  <a:pt x="1292481" y="39091"/>
                </a:lnTo>
                <a:lnTo>
                  <a:pt x="1296922" y="34641"/>
                </a:lnTo>
                <a:lnTo>
                  <a:pt x="1301045" y="30192"/>
                </a:lnTo>
                <a:lnTo>
                  <a:pt x="1305485" y="26378"/>
                </a:lnTo>
                <a:lnTo>
                  <a:pt x="1310242" y="22882"/>
                </a:lnTo>
                <a:lnTo>
                  <a:pt x="1314999" y="19704"/>
                </a:lnTo>
                <a:lnTo>
                  <a:pt x="1319439" y="16526"/>
                </a:lnTo>
                <a:lnTo>
                  <a:pt x="1324831" y="13666"/>
                </a:lnTo>
                <a:lnTo>
                  <a:pt x="1329905" y="11123"/>
                </a:lnTo>
                <a:lnTo>
                  <a:pt x="1334980" y="8581"/>
                </a:lnTo>
                <a:lnTo>
                  <a:pt x="1340054" y="6674"/>
                </a:lnTo>
                <a:lnTo>
                  <a:pt x="1345446" y="5085"/>
                </a:lnTo>
                <a:lnTo>
                  <a:pt x="1350520" y="3496"/>
                </a:lnTo>
                <a:lnTo>
                  <a:pt x="1356229" y="2225"/>
                </a:lnTo>
                <a:lnTo>
                  <a:pt x="1361620" y="1271"/>
                </a:lnTo>
                <a:lnTo>
                  <a:pt x="1367012" y="318"/>
                </a:lnTo>
                <a:lnTo>
                  <a:pt x="1372720" y="0"/>
                </a:lnTo>
                <a:close/>
                <a:moveTo>
                  <a:pt x="819953" y="0"/>
                </a:moveTo>
                <a:lnTo>
                  <a:pt x="825662" y="0"/>
                </a:lnTo>
                <a:lnTo>
                  <a:pt x="831053" y="0"/>
                </a:lnTo>
                <a:lnTo>
                  <a:pt x="836762" y="318"/>
                </a:lnTo>
                <a:lnTo>
                  <a:pt x="842154" y="1271"/>
                </a:lnTo>
                <a:lnTo>
                  <a:pt x="847545" y="2225"/>
                </a:lnTo>
                <a:lnTo>
                  <a:pt x="852620" y="3496"/>
                </a:lnTo>
                <a:lnTo>
                  <a:pt x="858328" y="5085"/>
                </a:lnTo>
                <a:lnTo>
                  <a:pt x="863720" y="6674"/>
                </a:lnTo>
                <a:lnTo>
                  <a:pt x="868794" y="8581"/>
                </a:lnTo>
                <a:lnTo>
                  <a:pt x="873869" y="11123"/>
                </a:lnTo>
                <a:lnTo>
                  <a:pt x="878943" y="13666"/>
                </a:lnTo>
                <a:lnTo>
                  <a:pt x="884335" y="16526"/>
                </a:lnTo>
                <a:lnTo>
                  <a:pt x="888775" y="19704"/>
                </a:lnTo>
                <a:lnTo>
                  <a:pt x="893532" y="22882"/>
                </a:lnTo>
                <a:lnTo>
                  <a:pt x="898289" y="26378"/>
                </a:lnTo>
                <a:lnTo>
                  <a:pt x="902729" y="30192"/>
                </a:lnTo>
                <a:lnTo>
                  <a:pt x="906852" y="34641"/>
                </a:lnTo>
                <a:lnTo>
                  <a:pt x="910975" y="39091"/>
                </a:lnTo>
                <a:lnTo>
                  <a:pt x="915098" y="43858"/>
                </a:lnTo>
                <a:lnTo>
                  <a:pt x="918904" y="48943"/>
                </a:lnTo>
                <a:lnTo>
                  <a:pt x="922393" y="54028"/>
                </a:lnTo>
                <a:lnTo>
                  <a:pt x="925881" y="59430"/>
                </a:lnTo>
                <a:lnTo>
                  <a:pt x="928736" y="64833"/>
                </a:lnTo>
                <a:lnTo>
                  <a:pt x="931907" y="71189"/>
                </a:lnTo>
                <a:lnTo>
                  <a:pt x="934127" y="77545"/>
                </a:lnTo>
                <a:lnTo>
                  <a:pt x="936347" y="83902"/>
                </a:lnTo>
                <a:lnTo>
                  <a:pt x="938884" y="90576"/>
                </a:lnTo>
                <a:lnTo>
                  <a:pt x="940470" y="97567"/>
                </a:lnTo>
                <a:lnTo>
                  <a:pt x="942056" y="105195"/>
                </a:lnTo>
                <a:lnTo>
                  <a:pt x="943007" y="112504"/>
                </a:lnTo>
                <a:lnTo>
                  <a:pt x="943959" y="120450"/>
                </a:lnTo>
                <a:lnTo>
                  <a:pt x="944276" y="128395"/>
                </a:lnTo>
                <a:lnTo>
                  <a:pt x="944593" y="136658"/>
                </a:lnTo>
                <a:lnTo>
                  <a:pt x="944276" y="139836"/>
                </a:lnTo>
                <a:lnTo>
                  <a:pt x="944276" y="142696"/>
                </a:lnTo>
                <a:lnTo>
                  <a:pt x="944593" y="142696"/>
                </a:lnTo>
                <a:lnTo>
                  <a:pt x="947448" y="143014"/>
                </a:lnTo>
                <a:lnTo>
                  <a:pt x="949985" y="143332"/>
                </a:lnTo>
                <a:lnTo>
                  <a:pt x="952522" y="144285"/>
                </a:lnTo>
                <a:lnTo>
                  <a:pt x="955059" y="145874"/>
                </a:lnTo>
                <a:lnTo>
                  <a:pt x="957279" y="146828"/>
                </a:lnTo>
                <a:lnTo>
                  <a:pt x="959816" y="149052"/>
                </a:lnTo>
                <a:lnTo>
                  <a:pt x="961719" y="150959"/>
                </a:lnTo>
                <a:lnTo>
                  <a:pt x="963622" y="153184"/>
                </a:lnTo>
                <a:lnTo>
                  <a:pt x="965208" y="155726"/>
                </a:lnTo>
                <a:lnTo>
                  <a:pt x="966794" y="158269"/>
                </a:lnTo>
                <a:lnTo>
                  <a:pt x="968379" y="161447"/>
                </a:lnTo>
                <a:lnTo>
                  <a:pt x="969014" y="164625"/>
                </a:lnTo>
                <a:lnTo>
                  <a:pt x="970282" y="167803"/>
                </a:lnTo>
                <a:lnTo>
                  <a:pt x="970599" y="171299"/>
                </a:lnTo>
                <a:lnTo>
                  <a:pt x="971234" y="174795"/>
                </a:lnTo>
                <a:lnTo>
                  <a:pt x="971551" y="178609"/>
                </a:lnTo>
                <a:lnTo>
                  <a:pt x="971234" y="182104"/>
                </a:lnTo>
                <a:lnTo>
                  <a:pt x="970282" y="185600"/>
                </a:lnTo>
                <a:lnTo>
                  <a:pt x="969014" y="189096"/>
                </a:lnTo>
                <a:lnTo>
                  <a:pt x="967111" y="192274"/>
                </a:lnTo>
                <a:lnTo>
                  <a:pt x="965208" y="195452"/>
                </a:lnTo>
                <a:lnTo>
                  <a:pt x="962354" y="198630"/>
                </a:lnTo>
                <a:lnTo>
                  <a:pt x="959816" y="201173"/>
                </a:lnTo>
                <a:lnTo>
                  <a:pt x="956962" y="203715"/>
                </a:lnTo>
                <a:lnTo>
                  <a:pt x="953791" y="205940"/>
                </a:lnTo>
                <a:lnTo>
                  <a:pt x="950619" y="208165"/>
                </a:lnTo>
                <a:lnTo>
                  <a:pt x="947130" y="210072"/>
                </a:lnTo>
                <a:lnTo>
                  <a:pt x="943959" y="211661"/>
                </a:lnTo>
                <a:lnTo>
                  <a:pt x="940470" y="212614"/>
                </a:lnTo>
                <a:lnTo>
                  <a:pt x="937299" y="213567"/>
                </a:lnTo>
                <a:lnTo>
                  <a:pt x="934127" y="213885"/>
                </a:lnTo>
                <a:lnTo>
                  <a:pt x="931273" y="214203"/>
                </a:lnTo>
                <a:lnTo>
                  <a:pt x="930956" y="213885"/>
                </a:lnTo>
                <a:lnTo>
                  <a:pt x="927150" y="225326"/>
                </a:lnTo>
                <a:lnTo>
                  <a:pt x="922393" y="236768"/>
                </a:lnTo>
                <a:lnTo>
                  <a:pt x="917318" y="247255"/>
                </a:lnTo>
                <a:lnTo>
                  <a:pt x="911610" y="257743"/>
                </a:lnTo>
                <a:lnTo>
                  <a:pt x="907487" y="264735"/>
                </a:lnTo>
                <a:lnTo>
                  <a:pt x="902729" y="271726"/>
                </a:lnTo>
                <a:lnTo>
                  <a:pt x="897972" y="279036"/>
                </a:lnTo>
                <a:lnTo>
                  <a:pt x="893215" y="285392"/>
                </a:lnTo>
                <a:lnTo>
                  <a:pt x="888140" y="291113"/>
                </a:lnTo>
                <a:lnTo>
                  <a:pt x="883066" y="297151"/>
                </a:lnTo>
                <a:lnTo>
                  <a:pt x="877992" y="302236"/>
                </a:lnTo>
                <a:lnTo>
                  <a:pt x="872283" y="307003"/>
                </a:lnTo>
                <a:lnTo>
                  <a:pt x="866574" y="311770"/>
                </a:lnTo>
                <a:lnTo>
                  <a:pt x="860866" y="315266"/>
                </a:lnTo>
                <a:lnTo>
                  <a:pt x="855157" y="318762"/>
                </a:lnTo>
                <a:lnTo>
                  <a:pt x="849131" y="321622"/>
                </a:lnTo>
                <a:lnTo>
                  <a:pt x="843422" y="323847"/>
                </a:lnTo>
                <a:lnTo>
                  <a:pt x="837397" y="325436"/>
                </a:lnTo>
                <a:lnTo>
                  <a:pt x="831371" y="326707"/>
                </a:lnTo>
                <a:lnTo>
                  <a:pt x="825662" y="327025"/>
                </a:lnTo>
                <a:lnTo>
                  <a:pt x="821222" y="326707"/>
                </a:lnTo>
                <a:lnTo>
                  <a:pt x="817416" y="326072"/>
                </a:lnTo>
                <a:lnTo>
                  <a:pt x="812976" y="325436"/>
                </a:lnTo>
                <a:lnTo>
                  <a:pt x="809170" y="324165"/>
                </a:lnTo>
                <a:lnTo>
                  <a:pt x="805047" y="322576"/>
                </a:lnTo>
                <a:lnTo>
                  <a:pt x="800924" y="320987"/>
                </a:lnTo>
                <a:lnTo>
                  <a:pt x="796801" y="319080"/>
                </a:lnTo>
                <a:lnTo>
                  <a:pt x="792996" y="316855"/>
                </a:lnTo>
                <a:lnTo>
                  <a:pt x="785384" y="312088"/>
                </a:lnTo>
                <a:lnTo>
                  <a:pt x="778407" y="306368"/>
                </a:lnTo>
                <a:lnTo>
                  <a:pt x="771429" y="299694"/>
                </a:lnTo>
                <a:lnTo>
                  <a:pt x="764769" y="292702"/>
                </a:lnTo>
                <a:lnTo>
                  <a:pt x="758109" y="285392"/>
                </a:lnTo>
                <a:lnTo>
                  <a:pt x="751766" y="276494"/>
                </a:lnTo>
                <a:lnTo>
                  <a:pt x="745423" y="267595"/>
                </a:lnTo>
                <a:lnTo>
                  <a:pt x="740031" y="258061"/>
                </a:lnTo>
                <a:lnTo>
                  <a:pt x="734323" y="247891"/>
                </a:lnTo>
                <a:lnTo>
                  <a:pt x="728931" y="236768"/>
                </a:lnTo>
                <a:lnTo>
                  <a:pt x="724174" y="225326"/>
                </a:lnTo>
                <a:lnTo>
                  <a:pt x="719734" y="213885"/>
                </a:lnTo>
                <a:lnTo>
                  <a:pt x="717197" y="213250"/>
                </a:lnTo>
                <a:lnTo>
                  <a:pt x="714025" y="212296"/>
                </a:lnTo>
                <a:lnTo>
                  <a:pt x="707999" y="209436"/>
                </a:lnTo>
                <a:lnTo>
                  <a:pt x="702291" y="206576"/>
                </a:lnTo>
                <a:lnTo>
                  <a:pt x="699119" y="204351"/>
                </a:lnTo>
                <a:lnTo>
                  <a:pt x="696265" y="202126"/>
                </a:lnTo>
                <a:lnTo>
                  <a:pt x="694045" y="199584"/>
                </a:lnTo>
                <a:lnTo>
                  <a:pt x="691507" y="197041"/>
                </a:lnTo>
                <a:lnTo>
                  <a:pt x="689287" y="194181"/>
                </a:lnTo>
                <a:lnTo>
                  <a:pt x="687702" y="191321"/>
                </a:lnTo>
                <a:lnTo>
                  <a:pt x="686116" y="188461"/>
                </a:lnTo>
                <a:lnTo>
                  <a:pt x="684847" y="185283"/>
                </a:lnTo>
                <a:lnTo>
                  <a:pt x="684213" y="182104"/>
                </a:lnTo>
                <a:lnTo>
                  <a:pt x="684213" y="178609"/>
                </a:lnTo>
                <a:lnTo>
                  <a:pt x="684530" y="172252"/>
                </a:lnTo>
                <a:lnTo>
                  <a:pt x="685482" y="165896"/>
                </a:lnTo>
                <a:lnTo>
                  <a:pt x="688019" y="160493"/>
                </a:lnTo>
                <a:lnTo>
                  <a:pt x="690873" y="155091"/>
                </a:lnTo>
                <a:lnTo>
                  <a:pt x="694045" y="150959"/>
                </a:lnTo>
                <a:lnTo>
                  <a:pt x="695948" y="149052"/>
                </a:lnTo>
                <a:lnTo>
                  <a:pt x="697850" y="147463"/>
                </a:lnTo>
                <a:lnTo>
                  <a:pt x="699753" y="145874"/>
                </a:lnTo>
                <a:lnTo>
                  <a:pt x="702291" y="144921"/>
                </a:lnTo>
                <a:lnTo>
                  <a:pt x="704511" y="143650"/>
                </a:lnTo>
                <a:lnTo>
                  <a:pt x="706731" y="143332"/>
                </a:lnTo>
                <a:lnTo>
                  <a:pt x="706414" y="136658"/>
                </a:lnTo>
                <a:lnTo>
                  <a:pt x="706731" y="128395"/>
                </a:lnTo>
                <a:lnTo>
                  <a:pt x="707365" y="120450"/>
                </a:lnTo>
                <a:lnTo>
                  <a:pt x="707999" y="112504"/>
                </a:lnTo>
                <a:lnTo>
                  <a:pt x="709268" y="105195"/>
                </a:lnTo>
                <a:lnTo>
                  <a:pt x="710854" y="97567"/>
                </a:lnTo>
                <a:lnTo>
                  <a:pt x="712439" y="90576"/>
                </a:lnTo>
                <a:lnTo>
                  <a:pt x="714659" y="83902"/>
                </a:lnTo>
                <a:lnTo>
                  <a:pt x="716562" y="77545"/>
                </a:lnTo>
                <a:lnTo>
                  <a:pt x="719417" y="71189"/>
                </a:lnTo>
                <a:lnTo>
                  <a:pt x="722271" y="64833"/>
                </a:lnTo>
                <a:lnTo>
                  <a:pt x="725442" y="59430"/>
                </a:lnTo>
                <a:lnTo>
                  <a:pt x="728931" y="54028"/>
                </a:lnTo>
                <a:lnTo>
                  <a:pt x="732420" y="48943"/>
                </a:lnTo>
                <a:lnTo>
                  <a:pt x="735909" y="43858"/>
                </a:lnTo>
                <a:lnTo>
                  <a:pt x="740031" y="39091"/>
                </a:lnTo>
                <a:lnTo>
                  <a:pt x="744154" y="34641"/>
                </a:lnTo>
                <a:lnTo>
                  <a:pt x="748595" y="30192"/>
                </a:lnTo>
                <a:lnTo>
                  <a:pt x="752717" y="26378"/>
                </a:lnTo>
                <a:lnTo>
                  <a:pt x="757475" y="22882"/>
                </a:lnTo>
                <a:lnTo>
                  <a:pt x="762232" y="19704"/>
                </a:lnTo>
                <a:lnTo>
                  <a:pt x="766989" y="16526"/>
                </a:lnTo>
                <a:lnTo>
                  <a:pt x="772064" y="13666"/>
                </a:lnTo>
                <a:lnTo>
                  <a:pt x="777138" y="11123"/>
                </a:lnTo>
                <a:lnTo>
                  <a:pt x="782212" y="8581"/>
                </a:lnTo>
                <a:lnTo>
                  <a:pt x="787604" y="6674"/>
                </a:lnTo>
                <a:lnTo>
                  <a:pt x="792996" y="5085"/>
                </a:lnTo>
                <a:lnTo>
                  <a:pt x="798070" y="3496"/>
                </a:lnTo>
                <a:lnTo>
                  <a:pt x="803461" y="2225"/>
                </a:lnTo>
                <a:lnTo>
                  <a:pt x="809170" y="1271"/>
                </a:lnTo>
                <a:lnTo>
                  <a:pt x="814562" y="318"/>
                </a:lnTo>
                <a:lnTo>
                  <a:pt x="819953" y="0"/>
                </a:lnTo>
                <a:close/>
              </a:path>
            </a:pathLst>
          </a:custGeom>
          <a:solidFill>
            <a:srgbClr val="6B1512"/>
          </a:solidFill>
          <a:ln>
            <a:solidFill>
              <a:srgbClr val="6B1512"/>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a typeface="微软雅黑" panose="020B0503020204020204" pitchFamily="34" charset="-122"/>
            </a:endParaRPr>
          </a:p>
        </p:txBody>
      </p:sp>
      <p:grpSp>
        <p:nvGrpSpPr>
          <p:cNvPr id="29" name="组合 28"/>
          <p:cNvGrpSpPr/>
          <p:nvPr/>
        </p:nvGrpSpPr>
        <p:grpSpPr>
          <a:xfrm>
            <a:off x="5222350" y="3662362"/>
            <a:ext cx="629843" cy="365419"/>
            <a:chOff x="6257245" y="3263901"/>
            <a:chExt cx="1089026" cy="631825"/>
          </a:xfrm>
          <a:solidFill>
            <a:srgbClr val="377790"/>
          </a:solidFill>
        </p:grpSpPr>
        <p:sp>
          <p:nvSpPr>
            <p:cNvPr id="30" name="Freeform 106"/>
            <p:cNvSpPr/>
            <p:nvPr/>
          </p:nvSpPr>
          <p:spPr bwMode="auto">
            <a:xfrm>
              <a:off x="6257245" y="3321051"/>
              <a:ext cx="173038" cy="273050"/>
            </a:xfrm>
            <a:custGeom>
              <a:avLst/>
              <a:gdLst>
                <a:gd name="T0" fmla="*/ 46 w 46"/>
                <a:gd name="T1" fmla="*/ 7 h 73"/>
                <a:gd name="T2" fmla="*/ 26 w 46"/>
                <a:gd name="T3" fmla="*/ 0 h 73"/>
                <a:gd name="T4" fmla="*/ 8 w 46"/>
                <a:gd name="T5" fmla="*/ 28 h 73"/>
                <a:gd name="T6" fmla="*/ 2 w 46"/>
                <a:gd name="T7" fmla="*/ 68 h 73"/>
                <a:gd name="T8" fmla="*/ 31 w 46"/>
                <a:gd name="T9" fmla="*/ 73 h 73"/>
                <a:gd name="T10" fmla="*/ 35 w 46"/>
                <a:gd name="T11" fmla="*/ 32 h 73"/>
                <a:gd name="T12" fmla="*/ 46 w 46"/>
                <a:gd name="T13" fmla="*/ 7 h 73"/>
              </a:gdLst>
              <a:ahLst/>
              <a:cxnLst>
                <a:cxn ang="0">
                  <a:pos x="T0" y="T1"/>
                </a:cxn>
                <a:cxn ang="0">
                  <a:pos x="T2" y="T3"/>
                </a:cxn>
                <a:cxn ang="0">
                  <a:pos x="T4" y="T5"/>
                </a:cxn>
                <a:cxn ang="0">
                  <a:pos x="T6" y="T7"/>
                </a:cxn>
                <a:cxn ang="0">
                  <a:pos x="T8" y="T9"/>
                </a:cxn>
                <a:cxn ang="0">
                  <a:pos x="T10" y="T11"/>
                </a:cxn>
                <a:cxn ang="0">
                  <a:pos x="T12" y="T13"/>
                </a:cxn>
              </a:cxnLst>
              <a:rect l="0" t="0" r="r" b="b"/>
              <a:pathLst>
                <a:path w="46" h="73">
                  <a:moveTo>
                    <a:pt x="46" y="7"/>
                  </a:moveTo>
                  <a:cubicBezTo>
                    <a:pt x="26" y="0"/>
                    <a:pt x="26" y="0"/>
                    <a:pt x="26" y="0"/>
                  </a:cubicBezTo>
                  <a:cubicBezTo>
                    <a:pt x="20" y="6"/>
                    <a:pt x="11" y="17"/>
                    <a:pt x="8" y="28"/>
                  </a:cubicBezTo>
                  <a:cubicBezTo>
                    <a:pt x="6" y="35"/>
                    <a:pt x="0" y="53"/>
                    <a:pt x="2" y="68"/>
                  </a:cubicBezTo>
                  <a:cubicBezTo>
                    <a:pt x="31" y="73"/>
                    <a:pt x="31" y="73"/>
                    <a:pt x="31" y="73"/>
                  </a:cubicBezTo>
                  <a:cubicBezTo>
                    <a:pt x="28" y="59"/>
                    <a:pt x="33" y="40"/>
                    <a:pt x="35" y="32"/>
                  </a:cubicBezTo>
                  <a:cubicBezTo>
                    <a:pt x="38" y="22"/>
                    <a:pt x="42" y="14"/>
                    <a:pt x="46" y="7"/>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1" name="Freeform 107"/>
            <p:cNvSpPr/>
            <p:nvPr/>
          </p:nvSpPr>
          <p:spPr bwMode="auto">
            <a:xfrm>
              <a:off x="7173233" y="3316288"/>
              <a:ext cx="173038" cy="271463"/>
            </a:xfrm>
            <a:custGeom>
              <a:avLst/>
              <a:gdLst>
                <a:gd name="T0" fmla="*/ 20 w 46"/>
                <a:gd name="T1" fmla="*/ 0 h 72"/>
                <a:gd name="T2" fmla="*/ 0 w 46"/>
                <a:gd name="T3" fmla="*/ 7 h 72"/>
                <a:gd name="T4" fmla="*/ 11 w 46"/>
                <a:gd name="T5" fmla="*/ 32 h 72"/>
                <a:gd name="T6" fmla="*/ 15 w 46"/>
                <a:gd name="T7" fmla="*/ 72 h 72"/>
                <a:gd name="T8" fmla="*/ 44 w 46"/>
                <a:gd name="T9" fmla="*/ 68 h 72"/>
                <a:gd name="T10" fmla="*/ 38 w 46"/>
                <a:gd name="T11" fmla="*/ 27 h 72"/>
                <a:gd name="T12" fmla="*/ 20 w 46"/>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46" h="72">
                  <a:moveTo>
                    <a:pt x="20" y="0"/>
                  </a:moveTo>
                  <a:cubicBezTo>
                    <a:pt x="0" y="7"/>
                    <a:pt x="0" y="7"/>
                    <a:pt x="0" y="7"/>
                  </a:cubicBezTo>
                  <a:cubicBezTo>
                    <a:pt x="4" y="13"/>
                    <a:pt x="8" y="21"/>
                    <a:pt x="11" y="32"/>
                  </a:cubicBezTo>
                  <a:cubicBezTo>
                    <a:pt x="13" y="39"/>
                    <a:pt x="18" y="58"/>
                    <a:pt x="15" y="72"/>
                  </a:cubicBezTo>
                  <a:cubicBezTo>
                    <a:pt x="44" y="68"/>
                    <a:pt x="44" y="68"/>
                    <a:pt x="44" y="68"/>
                  </a:cubicBezTo>
                  <a:cubicBezTo>
                    <a:pt x="46" y="53"/>
                    <a:pt x="40" y="35"/>
                    <a:pt x="38" y="27"/>
                  </a:cubicBezTo>
                  <a:cubicBezTo>
                    <a:pt x="35" y="16"/>
                    <a:pt x="26" y="6"/>
                    <a:pt x="20" y="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2" name="Freeform 108"/>
            <p:cNvSpPr/>
            <p:nvPr/>
          </p:nvSpPr>
          <p:spPr bwMode="auto">
            <a:xfrm>
              <a:off x="6689045" y="3271838"/>
              <a:ext cx="503238" cy="360363"/>
            </a:xfrm>
            <a:custGeom>
              <a:avLst/>
              <a:gdLst>
                <a:gd name="T0" fmla="*/ 134 w 134"/>
                <a:gd name="T1" fmla="*/ 85 h 96"/>
                <a:gd name="T2" fmla="*/ 132 w 134"/>
                <a:gd name="T3" fmla="*/ 66 h 96"/>
                <a:gd name="T4" fmla="*/ 127 w 134"/>
                <a:gd name="T5" fmla="*/ 47 h 96"/>
                <a:gd name="T6" fmla="*/ 127 w 134"/>
                <a:gd name="T7" fmla="*/ 45 h 96"/>
                <a:gd name="T8" fmla="*/ 118 w 134"/>
                <a:gd name="T9" fmla="*/ 26 h 96"/>
                <a:gd name="T10" fmla="*/ 102 w 134"/>
                <a:gd name="T11" fmla="*/ 15 h 96"/>
                <a:gd name="T12" fmla="*/ 87 w 134"/>
                <a:gd name="T13" fmla="*/ 11 h 96"/>
                <a:gd name="T14" fmla="*/ 76 w 134"/>
                <a:gd name="T15" fmla="*/ 7 h 96"/>
                <a:gd name="T16" fmla="*/ 65 w 134"/>
                <a:gd name="T17" fmla="*/ 1 h 96"/>
                <a:gd name="T18" fmla="*/ 49 w 134"/>
                <a:gd name="T19" fmla="*/ 1 h 96"/>
                <a:gd name="T20" fmla="*/ 32 w 134"/>
                <a:gd name="T21" fmla="*/ 8 h 96"/>
                <a:gd name="T22" fmla="*/ 20 w 134"/>
                <a:gd name="T23" fmla="*/ 12 h 96"/>
                <a:gd name="T24" fmla="*/ 9 w 134"/>
                <a:gd name="T25" fmla="*/ 16 h 96"/>
                <a:gd name="T26" fmla="*/ 4 w 134"/>
                <a:gd name="T27" fmla="*/ 22 h 96"/>
                <a:gd name="T28" fmla="*/ 3 w 134"/>
                <a:gd name="T29" fmla="*/ 30 h 96"/>
                <a:gd name="T30" fmla="*/ 2 w 134"/>
                <a:gd name="T31" fmla="*/ 41 h 96"/>
                <a:gd name="T32" fmla="*/ 0 w 134"/>
                <a:gd name="T33" fmla="*/ 55 h 96"/>
                <a:gd name="T34" fmla="*/ 0 w 134"/>
                <a:gd name="T35" fmla="*/ 68 h 96"/>
                <a:gd name="T36" fmla="*/ 9 w 134"/>
                <a:gd name="T37" fmla="*/ 73 h 96"/>
                <a:gd name="T38" fmla="*/ 23 w 134"/>
                <a:gd name="T39" fmla="*/ 66 h 96"/>
                <a:gd name="T40" fmla="*/ 32 w 134"/>
                <a:gd name="T41" fmla="*/ 53 h 96"/>
                <a:gd name="T42" fmla="*/ 34 w 134"/>
                <a:gd name="T43" fmla="*/ 43 h 96"/>
                <a:gd name="T44" fmla="*/ 40 w 134"/>
                <a:gd name="T45" fmla="*/ 39 h 96"/>
                <a:gd name="T46" fmla="*/ 49 w 134"/>
                <a:gd name="T47" fmla="*/ 36 h 96"/>
                <a:gd name="T48" fmla="*/ 53 w 134"/>
                <a:gd name="T49" fmla="*/ 38 h 96"/>
                <a:gd name="T50" fmla="*/ 64 w 134"/>
                <a:gd name="T51" fmla="*/ 49 h 96"/>
                <a:gd name="T52" fmla="*/ 125 w 134"/>
                <a:gd name="T53" fmla="*/ 90 h 96"/>
                <a:gd name="T54" fmla="*/ 134 w 134"/>
                <a:gd name="T55" fmla="*/ 96 h 96"/>
                <a:gd name="T56" fmla="*/ 134 w 134"/>
                <a:gd name="T57" fmla="*/ 8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4" h="96">
                  <a:moveTo>
                    <a:pt x="134" y="85"/>
                  </a:moveTo>
                  <a:cubicBezTo>
                    <a:pt x="134" y="78"/>
                    <a:pt x="133" y="70"/>
                    <a:pt x="132" y="66"/>
                  </a:cubicBezTo>
                  <a:cubicBezTo>
                    <a:pt x="131" y="61"/>
                    <a:pt x="128" y="53"/>
                    <a:pt x="127" y="47"/>
                  </a:cubicBezTo>
                  <a:cubicBezTo>
                    <a:pt x="127" y="45"/>
                    <a:pt x="127" y="45"/>
                    <a:pt x="127" y="45"/>
                  </a:cubicBezTo>
                  <a:cubicBezTo>
                    <a:pt x="125" y="39"/>
                    <a:pt x="121" y="30"/>
                    <a:pt x="118" y="26"/>
                  </a:cubicBezTo>
                  <a:cubicBezTo>
                    <a:pt x="114" y="21"/>
                    <a:pt x="107" y="16"/>
                    <a:pt x="102" y="15"/>
                  </a:cubicBezTo>
                  <a:cubicBezTo>
                    <a:pt x="97" y="14"/>
                    <a:pt x="90" y="13"/>
                    <a:pt x="87" y="11"/>
                  </a:cubicBezTo>
                  <a:cubicBezTo>
                    <a:pt x="84" y="10"/>
                    <a:pt x="79" y="8"/>
                    <a:pt x="76" y="7"/>
                  </a:cubicBezTo>
                  <a:cubicBezTo>
                    <a:pt x="73" y="6"/>
                    <a:pt x="68" y="3"/>
                    <a:pt x="65" y="1"/>
                  </a:cubicBezTo>
                  <a:cubicBezTo>
                    <a:pt x="62" y="0"/>
                    <a:pt x="55" y="0"/>
                    <a:pt x="49" y="1"/>
                  </a:cubicBezTo>
                  <a:cubicBezTo>
                    <a:pt x="43" y="3"/>
                    <a:pt x="35" y="6"/>
                    <a:pt x="32" y="8"/>
                  </a:cubicBezTo>
                  <a:cubicBezTo>
                    <a:pt x="28" y="9"/>
                    <a:pt x="23" y="11"/>
                    <a:pt x="20" y="12"/>
                  </a:cubicBezTo>
                  <a:cubicBezTo>
                    <a:pt x="17" y="13"/>
                    <a:pt x="12" y="15"/>
                    <a:pt x="9" y="16"/>
                  </a:cubicBezTo>
                  <a:cubicBezTo>
                    <a:pt x="7" y="18"/>
                    <a:pt x="4" y="20"/>
                    <a:pt x="4" y="22"/>
                  </a:cubicBezTo>
                  <a:cubicBezTo>
                    <a:pt x="3" y="24"/>
                    <a:pt x="3" y="27"/>
                    <a:pt x="3" y="30"/>
                  </a:cubicBezTo>
                  <a:cubicBezTo>
                    <a:pt x="3" y="32"/>
                    <a:pt x="2" y="37"/>
                    <a:pt x="2" y="41"/>
                  </a:cubicBezTo>
                  <a:cubicBezTo>
                    <a:pt x="1" y="46"/>
                    <a:pt x="1" y="52"/>
                    <a:pt x="0" y="55"/>
                  </a:cubicBezTo>
                  <a:cubicBezTo>
                    <a:pt x="0" y="59"/>
                    <a:pt x="0" y="65"/>
                    <a:pt x="0" y="68"/>
                  </a:cubicBezTo>
                  <a:cubicBezTo>
                    <a:pt x="1" y="72"/>
                    <a:pt x="5" y="74"/>
                    <a:pt x="9" y="73"/>
                  </a:cubicBezTo>
                  <a:cubicBezTo>
                    <a:pt x="13" y="73"/>
                    <a:pt x="19" y="70"/>
                    <a:pt x="23" y="66"/>
                  </a:cubicBezTo>
                  <a:cubicBezTo>
                    <a:pt x="26" y="63"/>
                    <a:pt x="30" y="57"/>
                    <a:pt x="32" y="53"/>
                  </a:cubicBezTo>
                  <a:cubicBezTo>
                    <a:pt x="33" y="49"/>
                    <a:pt x="34" y="44"/>
                    <a:pt x="34" y="43"/>
                  </a:cubicBezTo>
                  <a:cubicBezTo>
                    <a:pt x="34" y="42"/>
                    <a:pt x="37" y="40"/>
                    <a:pt x="40" y="39"/>
                  </a:cubicBezTo>
                  <a:cubicBezTo>
                    <a:pt x="43" y="38"/>
                    <a:pt x="47" y="36"/>
                    <a:pt x="49" y="36"/>
                  </a:cubicBezTo>
                  <a:cubicBezTo>
                    <a:pt x="51" y="35"/>
                    <a:pt x="52" y="36"/>
                    <a:pt x="53" y="38"/>
                  </a:cubicBezTo>
                  <a:cubicBezTo>
                    <a:pt x="54" y="41"/>
                    <a:pt x="59" y="45"/>
                    <a:pt x="64" y="49"/>
                  </a:cubicBezTo>
                  <a:cubicBezTo>
                    <a:pt x="125" y="90"/>
                    <a:pt x="125" y="90"/>
                    <a:pt x="125" y="90"/>
                  </a:cubicBezTo>
                  <a:cubicBezTo>
                    <a:pt x="130" y="93"/>
                    <a:pt x="134" y="96"/>
                    <a:pt x="134" y="96"/>
                  </a:cubicBezTo>
                  <a:cubicBezTo>
                    <a:pt x="134" y="96"/>
                    <a:pt x="134" y="91"/>
                    <a:pt x="134" y="85"/>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3" name="Freeform 109"/>
            <p:cNvSpPr/>
            <p:nvPr/>
          </p:nvSpPr>
          <p:spPr bwMode="auto">
            <a:xfrm>
              <a:off x="6411234" y="3263901"/>
              <a:ext cx="769938" cy="631825"/>
            </a:xfrm>
            <a:custGeom>
              <a:avLst/>
              <a:gdLst>
                <a:gd name="T0" fmla="*/ 116 w 205"/>
                <a:gd name="T1" fmla="*/ 166 h 168"/>
                <a:gd name="T2" fmla="*/ 133 w 205"/>
                <a:gd name="T3" fmla="*/ 163 h 168"/>
                <a:gd name="T4" fmla="*/ 137 w 205"/>
                <a:gd name="T5" fmla="*/ 158 h 168"/>
                <a:gd name="T6" fmla="*/ 151 w 205"/>
                <a:gd name="T7" fmla="*/ 155 h 168"/>
                <a:gd name="T8" fmla="*/ 157 w 205"/>
                <a:gd name="T9" fmla="*/ 146 h 168"/>
                <a:gd name="T10" fmla="*/ 170 w 205"/>
                <a:gd name="T11" fmla="*/ 144 h 168"/>
                <a:gd name="T12" fmla="*/ 179 w 205"/>
                <a:gd name="T13" fmla="*/ 132 h 168"/>
                <a:gd name="T14" fmla="*/ 184 w 205"/>
                <a:gd name="T15" fmla="*/ 124 h 168"/>
                <a:gd name="T16" fmla="*/ 198 w 205"/>
                <a:gd name="T17" fmla="*/ 124 h 168"/>
                <a:gd name="T18" fmla="*/ 205 w 205"/>
                <a:gd name="T19" fmla="*/ 113 h 168"/>
                <a:gd name="T20" fmla="*/ 197 w 205"/>
                <a:gd name="T21" fmla="*/ 98 h 168"/>
                <a:gd name="T22" fmla="*/ 173 w 205"/>
                <a:gd name="T23" fmla="*/ 81 h 168"/>
                <a:gd name="T24" fmla="*/ 143 w 205"/>
                <a:gd name="T25" fmla="*/ 60 h 168"/>
                <a:gd name="T26" fmla="*/ 117 w 205"/>
                <a:gd name="T27" fmla="*/ 45 h 168"/>
                <a:gd name="T28" fmla="*/ 105 w 205"/>
                <a:gd name="T29" fmla="*/ 65 h 168"/>
                <a:gd name="T30" fmla="*/ 94 w 205"/>
                <a:gd name="T31" fmla="*/ 76 h 168"/>
                <a:gd name="T32" fmla="*/ 74 w 205"/>
                <a:gd name="T33" fmla="*/ 80 h 168"/>
                <a:gd name="T34" fmla="*/ 69 w 205"/>
                <a:gd name="T35" fmla="*/ 64 h 168"/>
                <a:gd name="T36" fmla="*/ 71 w 205"/>
                <a:gd name="T37" fmla="*/ 37 h 168"/>
                <a:gd name="T38" fmla="*/ 75 w 205"/>
                <a:gd name="T39" fmla="*/ 17 h 168"/>
                <a:gd name="T40" fmla="*/ 85 w 205"/>
                <a:gd name="T41" fmla="*/ 10 h 168"/>
                <a:gd name="T42" fmla="*/ 94 w 205"/>
                <a:gd name="T43" fmla="*/ 6 h 168"/>
                <a:gd name="T44" fmla="*/ 78 w 205"/>
                <a:gd name="T45" fmla="*/ 1 h 168"/>
                <a:gd name="T46" fmla="*/ 68 w 205"/>
                <a:gd name="T47" fmla="*/ 4 h 168"/>
                <a:gd name="T48" fmla="*/ 47 w 205"/>
                <a:gd name="T49" fmla="*/ 13 h 168"/>
                <a:gd name="T50" fmla="*/ 17 w 205"/>
                <a:gd name="T51" fmla="*/ 28 h 168"/>
                <a:gd name="T52" fmla="*/ 8 w 205"/>
                <a:gd name="T53" fmla="*/ 49 h 168"/>
                <a:gd name="T54" fmla="*/ 0 w 205"/>
                <a:gd name="T55" fmla="*/ 87 h 168"/>
                <a:gd name="T56" fmla="*/ 2 w 205"/>
                <a:gd name="T57" fmla="*/ 100 h 168"/>
                <a:gd name="T58" fmla="*/ 12 w 205"/>
                <a:gd name="T59" fmla="*/ 99 h 168"/>
                <a:gd name="T60" fmla="*/ 25 w 205"/>
                <a:gd name="T61" fmla="*/ 106 h 168"/>
                <a:gd name="T62" fmla="*/ 30 w 205"/>
                <a:gd name="T63" fmla="*/ 115 h 168"/>
                <a:gd name="T64" fmla="*/ 41 w 205"/>
                <a:gd name="T65" fmla="*/ 117 h 168"/>
                <a:gd name="T66" fmla="*/ 51 w 205"/>
                <a:gd name="T67" fmla="*/ 122 h 168"/>
                <a:gd name="T68" fmla="*/ 58 w 205"/>
                <a:gd name="T69" fmla="*/ 129 h 168"/>
                <a:gd name="T70" fmla="*/ 71 w 205"/>
                <a:gd name="T71" fmla="*/ 130 h 168"/>
                <a:gd name="T72" fmla="*/ 78 w 205"/>
                <a:gd name="T73" fmla="*/ 140 h 168"/>
                <a:gd name="T74" fmla="*/ 82 w 205"/>
                <a:gd name="T75" fmla="*/ 145 h 168"/>
                <a:gd name="T76" fmla="*/ 95 w 205"/>
                <a:gd name="T77" fmla="*/ 145 h 168"/>
                <a:gd name="T78" fmla="*/ 104 w 205"/>
                <a:gd name="T79" fmla="*/ 154 h 168"/>
                <a:gd name="T80" fmla="*/ 109 w 205"/>
                <a:gd name="T81" fmla="*/ 16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168">
                  <a:moveTo>
                    <a:pt x="109" y="163"/>
                  </a:moveTo>
                  <a:cubicBezTo>
                    <a:pt x="109" y="164"/>
                    <a:pt x="112" y="166"/>
                    <a:pt x="116" y="166"/>
                  </a:cubicBezTo>
                  <a:cubicBezTo>
                    <a:pt x="120" y="167"/>
                    <a:pt x="125" y="168"/>
                    <a:pt x="127" y="167"/>
                  </a:cubicBezTo>
                  <a:cubicBezTo>
                    <a:pt x="129" y="166"/>
                    <a:pt x="132" y="165"/>
                    <a:pt x="133" y="163"/>
                  </a:cubicBezTo>
                  <a:cubicBezTo>
                    <a:pt x="133" y="162"/>
                    <a:pt x="134" y="160"/>
                    <a:pt x="134" y="159"/>
                  </a:cubicBezTo>
                  <a:cubicBezTo>
                    <a:pt x="134" y="158"/>
                    <a:pt x="135" y="158"/>
                    <a:pt x="137" y="158"/>
                  </a:cubicBezTo>
                  <a:cubicBezTo>
                    <a:pt x="139" y="158"/>
                    <a:pt x="142" y="158"/>
                    <a:pt x="144" y="158"/>
                  </a:cubicBezTo>
                  <a:cubicBezTo>
                    <a:pt x="146" y="158"/>
                    <a:pt x="149" y="156"/>
                    <a:pt x="151" y="155"/>
                  </a:cubicBezTo>
                  <a:cubicBezTo>
                    <a:pt x="153" y="154"/>
                    <a:pt x="155" y="152"/>
                    <a:pt x="156" y="151"/>
                  </a:cubicBezTo>
                  <a:cubicBezTo>
                    <a:pt x="157" y="149"/>
                    <a:pt x="157" y="147"/>
                    <a:pt x="157" y="146"/>
                  </a:cubicBezTo>
                  <a:cubicBezTo>
                    <a:pt x="157" y="144"/>
                    <a:pt x="159" y="143"/>
                    <a:pt x="162" y="144"/>
                  </a:cubicBezTo>
                  <a:cubicBezTo>
                    <a:pt x="164" y="145"/>
                    <a:pt x="168" y="145"/>
                    <a:pt x="170" y="144"/>
                  </a:cubicBezTo>
                  <a:cubicBezTo>
                    <a:pt x="173" y="142"/>
                    <a:pt x="175" y="140"/>
                    <a:pt x="177" y="139"/>
                  </a:cubicBezTo>
                  <a:cubicBezTo>
                    <a:pt x="178" y="137"/>
                    <a:pt x="179" y="134"/>
                    <a:pt x="179" y="132"/>
                  </a:cubicBezTo>
                  <a:cubicBezTo>
                    <a:pt x="180" y="130"/>
                    <a:pt x="180" y="127"/>
                    <a:pt x="180" y="126"/>
                  </a:cubicBezTo>
                  <a:cubicBezTo>
                    <a:pt x="180" y="124"/>
                    <a:pt x="182" y="124"/>
                    <a:pt x="184" y="124"/>
                  </a:cubicBezTo>
                  <a:cubicBezTo>
                    <a:pt x="186" y="125"/>
                    <a:pt x="189" y="126"/>
                    <a:pt x="191" y="126"/>
                  </a:cubicBezTo>
                  <a:cubicBezTo>
                    <a:pt x="193" y="126"/>
                    <a:pt x="197" y="125"/>
                    <a:pt x="198" y="124"/>
                  </a:cubicBezTo>
                  <a:cubicBezTo>
                    <a:pt x="200" y="123"/>
                    <a:pt x="202" y="121"/>
                    <a:pt x="203" y="120"/>
                  </a:cubicBezTo>
                  <a:cubicBezTo>
                    <a:pt x="204" y="118"/>
                    <a:pt x="205" y="115"/>
                    <a:pt x="205" y="113"/>
                  </a:cubicBezTo>
                  <a:cubicBezTo>
                    <a:pt x="205" y="111"/>
                    <a:pt x="205" y="108"/>
                    <a:pt x="205" y="106"/>
                  </a:cubicBezTo>
                  <a:cubicBezTo>
                    <a:pt x="205" y="105"/>
                    <a:pt x="201" y="101"/>
                    <a:pt x="197" y="98"/>
                  </a:cubicBezTo>
                  <a:cubicBezTo>
                    <a:pt x="192" y="94"/>
                    <a:pt x="185" y="89"/>
                    <a:pt x="180" y="85"/>
                  </a:cubicBezTo>
                  <a:cubicBezTo>
                    <a:pt x="173" y="81"/>
                    <a:pt x="173" y="81"/>
                    <a:pt x="173" y="81"/>
                  </a:cubicBezTo>
                  <a:cubicBezTo>
                    <a:pt x="168" y="77"/>
                    <a:pt x="160" y="71"/>
                    <a:pt x="155" y="68"/>
                  </a:cubicBezTo>
                  <a:cubicBezTo>
                    <a:pt x="143" y="60"/>
                    <a:pt x="143" y="60"/>
                    <a:pt x="143" y="60"/>
                  </a:cubicBezTo>
                  <a:cubicBezTo>
                    <a:pt x="138" y="57"/>
                    <a:pt x="131" y="51"/>
                    <a:pt x="127" y="49"/>
                  </a:cubicBezTo>
                  <a:cubicBezTo>
                    <a:pt x="123" y="46"/>
                    <a:pt x="119" y="44"/>
                    <a:pt x="117" y="45"/>
                  </a:cubicBezTo>
                  <a:cubicBezTo>
                    <a:pt x="116" y="46"/>
                    <a:pt x="113" y="50"/>
                    <a:pt x="111" y="54"/>
                  </a:cubicBezTo>
                  <a:cubicBezTo>
                    <a:pt x="109" y="59"/>
                    <a:pt x="107" y="63"/>
                    <a:pt x="105" y="65"/>
                  </a:cubicBezTo>
                  <a:cubicBezTo>
                    <a:pt x="104" y="67"/>
                    <a:pt x="102" y="69"/>
                    <a:pt x="102" y="71"/>
                  </a:cubicBezTo>
                  <a:cubicBezTo>
                    <a:pt x="101" y="72"/>
                    <a:pt x="97" y="75"/>
                    <a:pt x="94" y="76"/>
                  </a:cubicBezTo>
                  <a:cubicBezTo>
                    <a:pt x="91" y="78"/>
                    <a:pt x="85" y="80"/>
                    <a:pt x="83" y="80"/>
                  </a:cubicBezTo>
                  <a:cubicBezTo>
                    <a:pt x="80" y="81"/>
                    <a:pt x="76" y="81"/>
                    <a:pt x="74" y="80"/>
                  </a:cubicBezTo>
                  <a:cubicBezTo>
                    <a:pt x="73" y="79"/>
                    <a:pt x="71" y="76"/>
                    <a:pt x="71" y="73"/>
                  </a:cubicBezTo>
                  <a:cubicBezTo>
                    <a:pt x="70" y="70"/>
                    <a:pt x="70" y="66"/>
                    <a:pt x="69" y="64"/>
                  </a:cubicBezTo>
                  <a:cubicBezTo>
                    <a:pt x="68" y="62"/>
                    <a:pt x="68" y="57"/>
                    <a:pt x="69" y="53"/>
                  </a:cubicBezTo>
                  <a:cubicBezTo>
                    <a:pt x="70" y="48"/>
                    <a:pt x="71" y="41"/>
                    <a:pt x="71" y="37"/>
                  </a:cubicBezTo>
                  <a:cubicBezTo>
                    <a:pt x="71" y="32"/>
                    <a:pt x="72" y="26"/>
                    <a:pt x="73" y="24"/>
                  </a:cubicBezTo>
                  <a:cubicBezTo>
                    <a:pt x="73" y="21"/>
                    <a:pt x="74" y="18"/>
                    <a:pt x="75" y="17"/>
                  </a:cubicBezTo>
                  <a:cubicBezTo>
                    <a:pt x="76" y="17"/>
                    <a:pt x="77" y="15"/>
                    <a:pt x="78" y="14"/>
                  </a:cubicBezTo>
                  <a:cubicBezTo>
                    <a:pt x="79" y="13"/>
                    <a:pt x="82" y="11"/>
                    <a:pt x="85" y="10"/>
                  </a:cubicBezTo>
                  <a:cubicBezTo>
                    <a:pt x="88" y="9"/>
                    <a:pt x="91" y="8"/>
                    <a:pt x="93" y="8"/>
                  </a:cubicBezTo>
                  <a:cubicBezTo>
                    <a:pt x="94" y="7"/>
                    <a:pt x="95" y="7"/>
                    <a:pt x="94" y="6"/>
                  </a:cubicBezTo>
                  <a:cubicBezTo>
                    <a:pt x="93" y="6"/>
                    <a:pt x="89" y="5"/>
                    <a:pt x="86" y="4"/>
                  </a:cubicBezTo>
                  <a:cubicBezTo>
                    <a:pt x="83" y="2"/>
                    <a:pt x="79" y="1"/>
                    <a:pt x="78" y="1"/>
                  </a:cubicBezTo>
                  <a:cubicBezTo>
                    <a:pt x="76" y="0"/>
                    <a:pt x="75" y="0"/>
                    <a:pt x="74" y="1"/>
                  </a:cubicBezTo>
                  <a:cubicBezTo>
                    <a:pt x="73" y="1"/>
                    <a:pt x="71" y="3"/>
                    <a:pt x="68" y="4"/>
                  </a:cubicBezTo>
                  <a:cubicBezTo>
                    <a:pt x="66" y="6"/>
                    <a:pt x="62" y="8"/>
                    <a:pt x="58" y="9"/>
                  </a:cubicBezTo>
                  <a:cubicBezTo>
                    <a:pt x="55" y="10"/>
                    <a:pt x="50" y="12"/>
                    <a:pt x="47" y="13"/>
                  </a:cubicBezTo>
                  <a:cubicBezTo>
                    <a:pt x="44" y="15"/>
                    <a:pt x="38" y="16"/>
                    <a:pt x="32" y="17"/>
                  </a:cubicBezTo>
                  <a:cubicBezTo>
                    <a:pt x="27" y="18"/>
                    <a:pt x="20" y="23"/>
                    <a:pt x="17" y="28"/>
                  </a:cubicBezTo>
                  <a:cubicBezTo>
                    <a:pt x="13" y="32"/>
                    <a:pt x="10" y="41"/>
                    <a:pt x="8" y="47"/>
                  </a:cubicBezTo>
                  <a:cubicBezTo>
                    <a:pt x="8" y="49"/>
                    <a:pt x="8" y="49"/>
                    <a:pt x="8" y="49"/>
                  </a:cubicBezTo>
                  <a:cubicBezTo>
                    <a:pt x="6" y="55"/>
                    <a:pt x="4" y="63"/>
                    <a:pt x="3" y="68"/>
                  </a:cubicBezTo>
                  <a:cubicBezTo>
                    <a:pt x="1" y="72"/>
                    <a:pt x="0" y="80"/>
                    <a:pt x="0" y="87"/>
                  </a:cubicBezTo>
                  <a:cubicBezTo>
                    <a:pt x="0" y="93"/>
                    <a:pt x="0" y="98"/>
                    <a:pt x="1" y="99"/>
                  </a:cubicBezTo>
                  <a:cubicBezTo>
                    <a:pt x="1" y="100"/>
                    <a:pt x="1" y="101"/>
                    <a:pt x="2" y="100"/>
                  </a:cubicBezTo>
                  <a:cubicBezTo>
                    <a:pt x="2" y="100"/>
                    <a:pt x="4" y="99"/>
                    <a:pt x="5" y="99"/>
                  </a:cubicBezTo>
                  <a:cubicBezTo>
                    <a:pt x="7" y="99"/>
                    <a:pt x="9" y="99"/>
                    <a:pt x="12" y="99"/>
                  </a:cubicBezTo>
                  <a:cubicBezTo>
                    <a:pt x="14" y="100"/>
                    <a:pt x="17" y="101"/>
                    <a:pt x="18" y="102"/>
                  </a:cubicBezTo>
                  <a:cubicBezTo>
                    <a:pt x="20" y="103"/>
                    <a:pt x="23" y="105"/>
                    <a:pt x="25" y="106"/>
                  </a:cubicBezTo>
                  <a:cubicBezTo>
                    <a:pt x="26" y="107"/>
                    <a:pt x="28" y="109"/>
                    <a:pt x="29" y="110"/>
                  </a:cubicBezTo>
                  <a:cubicBezTo>
                    <a:pt x="29" y="112"/>
                    <a:pt x="30" y="114"/>
                    <a:pt x="30" y="115"/>
                  </a:cubicBezTo>
                  <a:cubicBezTo>
                    <a:pt x="30" y="116"/>
                    <a:pt x="32" y="117"/>
                    <a:pt x="35" y="117"/>
                  </a:cubicBezTo>
                  <a:cubicBezTo>
                    <a:pt x="37" y="117"/>
                    <a:pt x="40" y="117"/>
                    <a:pt x="41" y="117"/>
                  </a:cubicBezTo>
                  <a:cubicBezTo>
                    <a:pt x="43" y="117"/>
                    <a:pt x="45" y="117"/>
                    <a:pt x="47" y="118"/>
                  </a:cubicBezTo>
                  <a:cubicBezTo>
                    <a:pt x="48" y="119"/>
                    <a:pt x="50" y="121"/>
                    <a:pt x="51" y="122"/>
                  </a:cubicBezTo>
                  <a:cubicBezTo>
                    <a:pt x="52" y="123"/>
                    <a:pt x="53" y="125"/>
                    <a:pt x="54" y="127"/>
                  </a:cubicBezTo>
                  <a:cubicBezTo>
                    <a:pt x="54" y="129"/>
                    <a:pt x="56" y="130"/>
                    <a:pt x="58" y="129"/>
                  </a:cubicBezTo>
                  <a:cubicBezTo>
                    <a:pt x="60" y="128"/>
                    <a:pt x="63" y="128"/>
                    <a:pt x="65" y="128"/>
                  </a:cubicBezTo>
                  <a:cubicBezTo>
                    <a:pt x="67" y="128"/>
                    <a:pt x="70" y="129"/>
                    <a:pt x="71" y="130"/>
                  </a:cubicBezTo>
                  <a:cubicBezTo>
                    <a:pt x="72" y="131"/>
                    <a:pt x="74" y="133"/>
                    <a:pt x="75" y="134"/>
                  </a:cubicBezTo>
                  <a:cubicBezTo>
                    <a:pt x="77" y="136"/>
                    <a:pt x="78" y="138"/>
                    <a:pt x="78" y="140"/>
                  </a:cubicBezTo>
                  <a:cubicBezTo>
                    <a:pt x="79" y="141"/>
                    <a:pt x="79" y="144"/>
                    <a:pt x="79" y="145"/>
                  </a:cubicBezTo>
                  <a:cubicBezTo>
                    <a:pt x="80" y="146"/>
                    <a:pt x="81" y="146"/>
                    <a:pt x="82" y="145"/>
                  </a:cubicBezTo>
                  <a:cubicBezTo>
                    <a:pt x="83" y="144"/>
                    <a:pt x="86" y="143"/>
                    <a:pt x="89" y="143"/>
                  </a:cubicBezTo>
                  <a:cubicBezTo>
                    <a:pt x="91" y="144"/>
                    <a:pt x="94" y="145"/>
                    <a:pt x="95" y="145"/>
                  </a:cubicBezTo>
                  <a:cubicBezTo>
                    <a:pt x="96" y="146"/>
                    <a:pt x="98" y="148"/>
                    <a:pt x="99" y="149"/>
                  </a:cubicBezTo>
                  <a:cubicBezTo>
                    <a:pt x="100" y="150"/>
                    <a:pt x="102" y="152"/>
                    <a:pt x="104" y="154"/>
                  </a:cubicBezTo>
                  <a:cubicBezTo>
                    <a:pt x="105" y="155"/>
                    <a:pt x="107" y="157"/>
                    <a:pt x="107" y="158"/>
                  </a:cubicBezTo>
                  <a:cubicBezTo>
                    <a:pt x="108" y="159"/>
                    <a:pt x="108" y="161"/>
                    <a:pt x="109" y="163"/>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sp>
          <p:nvSpPr>
            <p:cNvPr id="34" name="Freeform 110"/>
            <p:cNvSpPr/>
            <p:nvPr/>
          </p:nvSpPr>
          <p:spPr bwMode="auto">
            <a:xfrm>
              <a:off x="6422345" y="3659188"/>
              <a:ext cx="382588" cy="236538"/>
            </a:xfrm>
            <a:custGeom>
              <a:avLst/>
              <a:gdLst>
                <a:gd name="T0" fmla="*/ 101 w 102"/>
                <a:gd name="T1" fmla="*/ 57 h 63"/>
                <a:gd name="T2" fmla="*/ 99 w 102"/>
                <a:gd name="T3" fmla="*/ 54 h 63"/>
                <a:gd name="T4" fmla="*/ 94 w 102"/>
                <a:gd name="T5" fmla="*/ 49 h 63"/>
                <a:gd name="T6" fmla="*/ 90 w 102"/>
                <a:gd name="T7" fmla="*/ 46 h 63"/>
                <a:gd name="T8" fmla="*/ 84 w 102"/>
                <a:gd name="T9" fmla="*/ 45 h 63"/>
                <a:gd name="T10" fmla="*/ 78 w 102"/>
                <a:gd name="T11" fmla="*/ 47 h 63"/>
                <a:gd name="T12" fmla="*/ 73 w 102"/>
                <a:gd name="T13" fmla="*/ 45 h 63"/>
                <a:gd name="T14" fmla="*/ 72 w 102"/>
                <a:gd name="T15" fmla="*/ 40 h 63"/>
                <a:gd name="T16" fmla="*/ 70 w 102"/>
                <a:gd name="T17" fmla="*/ 35 h 63"/>
                <a:gd name="T18" fmla="*/ 66 w 102"/>
                <a:gd name="T19" fmla="*/ 31 h 63"/>
                <a:gd name="T20" fmla="*/ 60 w 102"/>
                <a:gd name="T21" fmla="*/ 29 h 63"/>
                <a:gd name="T22" fmla="*/ 53 w 102"/>
                <a:gd name="T23" fmla="*/ 30 h 63"/>
                <a:gd name="T24" fmla="*/ 48 w 102"/>
                <a:gd name="T25" fmla="*/ 28 h 63"/>
                <a:gd name="T26" fmla="*/ 46 w 102"/>
                <a:gd name="T27" fmla="*/ 22 h 63"/>
                <a:gd name="T28" fmla="*/ 42 w 102"/>
                <a:gd name="T29" fmla="*/ 19 h 63"/>
                <a:gd name="T30" fmla="*/ 36 w 102"/>
                <a:gd name="T31" fmla="*/ 17 h 63"/>
                <a:gd name="T32" fmla="*/ 28 w 102"/>
                <a:gd name="T33" fmla="*/ 18 h 63"/>
                <a:gd name="T34" fmla="*/ 23 w 102"/>
                <a:gd name="T35" fmla="*/ 16 h 63"/>
                <a:gd name="T36" fmla="*/ 22 w 102"/>
                <a:gd name="T37" fmla="*/ 11 h 63"/>
                <a:gd name="T38" fmla="*/ 20 w 102"/>
                <a:gd name="T39" fmla="*/ 6 h 63"/>
                <a:gd name="T40" fmla="*/ 15 w 102"/>
                <a:gd name="T41" fmla="*/ 3 h 63"/>
                <a:gd name="T42" fmla="*/ 8 w 102"/>
                <a:gd name="T43" fmla="*/ 0 h 63"/>
                <a:gd name="T44" fmla="*/ 2 w 102"/>
                <a:gd name="T45" fmla="*/ 0 h 63"/>
                <a:gd name="T46" fmla="*/ 0 w 102"/>
                <a:gd name="T47" fmla="*/ 2 h 63"/>
                <a:gd name="T48" fmla="*/ 0 w 102"/>
                <a:gd name="T49" fmla="*/ 8 h 63"/>
                <a:gd name="T50" fmla="*/ 3 w 102"/>
                <a:gd name="T51" fmla="*/ 15 h 63"/>
                <a:gd name="T52" fmla="*/ 7 w 102"/>
                <a:gd name="T53" fmla="*/ 19 h 63"/>
                <a:gd name="T54" fmla="*/ 14 w 102"/>
                <a:gd name="T55" fmla="*/ 21 h 63"/>
                <a:gd name="T56" fmla="*/ 22 w 102"/>
                <a:gd name="T57" fmla="*/ 19 h 63"/>
                <a:gd name="T58" fmla="*/ 26 w 102"/>
                <a:gd name="T59" fmla="*/ 21 h 63"/>
                <a:gd name="T60" fmla="*/ 26 w 102"/>
                <a:gd name="T61" fmla="*/ 27 h 63"/>
                <a:gd name="T62" fmla="*/ 29 w 102"/>
                <a:gd name="T63" fmla="*/ 34 h 63"/>
                <a:gd name="T64" fmla="*/ 35 w 102"/>
                <a:gd name="T65" fmla="*/ 39 h 63"/>
                <a:gd name="T66" fmla="*/ 44 w 102"/>
                <a:gd name="T67" fmla="*/ 39 h 63"/>
                <a:gd name="T68" fmla="*/ 48 w 102"/>
                <a:gd name="T69" fmla="*/ 41 h 63"/>
                <a:gd name="T70" fmla="*/ 50 w 102"/>
                <a:gd name="T71" fmla="*/ 46 h 63"/>
                <a:gd name="T72" fmla="*/ 55 w 102"/>
                <a:gd name="T73" fmla="*/ 50 h 63"/>
                <a:gd name="T74" fmla="*/ 62 w 102"/>
                <a:gd name="T75" fmla="*/ 53 h 63"/>
                <a:gd name="T76" fmla="*/ 68 w 102"/>
                <a:gd name="T77" fmla="*/ 53 h 63"/>
                <a:gd name="T78" fmla="*/ 71 w 102"/>
                <a:gd name="T79" fmla="*/ 54 h 63"/>
                <a:gd name="T80" fmla="*/ 73 w 102"/>
                <a:gd name="T81" fmla="*/ 58 h 63"/>
                <a:gd name="T82" fmla="*/ 79 w 102"/>
                <a:gd name="T83" fmla="*/ 62 h 63"/>
                <a:gd name="T84" fmla="*/ 90 w 102"/>
                <a:gd name="T85" fmla="*/ 61 h 63"/>
                <a:gd name="T86" fmla="*/ 100 w 102"/>
                <a:gd name="T87" fmla="*/ 59 h 63"/>
                <a:gd name="T88" fmla="*/ 101 w 102"/>
                <a:gd name="T89"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63">
                  <a:moveTo>
                    <a:pt x="101" y="57"/>
                  </a:moveTo>
                  <a:cubicBezTo>
                    <a:pt x="101" y="57"/>
                    <a:pt x="100" y="55"/>
                    <a:pt x="99" y="54"/>
                  </a:cubicBezTo>
                  <a:cubicBezTo>
                    <a:pt x="97" y="52"/>
                    <a:pt x="95" y="50"/>
                    <a:pt x="94" y="49"/>
                  </a:cubicBezTo>
                  <a:cubicBezTo>
                    <a:pt x="93" y="48"/>
                    <a:pt x="91" y="47"/>
                    <a:pt x="90" y="46"/>
                  </a:cubicBezTo>
                  <a:cubicBezTo>
                    <a:pt x="88" y="46"/>
                    <a:pt x="86" y="45"/>
                    <a:pt x="84" y="45"/>
                  </a:cubicBezTo>
                  <a:cubicBezTo>
                    <a:pt x="83" y="45"/>
                    <a:pt x="80" y="46"/>
                    <a:pt x="78" y="47"/>
                  </a:cubicBezTo>
                  <a:cubicBezTo>
                    <a:pt x="76" y="48"/>
                    <a:pt x="74" y="47"/>
                    <a:pt x="73" y="45"/>
                  </a:cubicBezTo>
                  <a:cubicBezTo>
                    <a:pt x="73" y="44"/>
                    <a:pt x="73" y="41"/>
                    <a:pt x="72" y="40"/>
                  </a:cubicBezTo>
                  <a:cubicBezTo>
                    <a:pt x="72" y="38"/>
                    <a:pt x="71" y="36"/>
                    <a:pt x="70" y="35"/>
                  </a:cubicBezTo>
                  <a:cubicBezTo>
                    <a:pt x="69" y="33"/>
                    <a:pt x="67" y="31"/>
                    <a:pt x="66" y="31"/>
                  </a:cubicBezTo>
                  <a:cubicBezTo>
                    <a:pt x="65" y="30"/>
                    <a:pt x="62" y="29"/>
                    <a:pt x="60" y="29"/>
                  </a:cubicBezTo>
                  <a:cubicBezTo>
                    <a:pt x="58" y="29"/>
                    <a:pt x="55" y="29"/>
                    <a:pt x="53" y="30"/>
                  </a:cubicBezTo>
                  <a:cubicBezTo>
                    <a:pt x="51" y="31"/>
                    <a:pt x="49" y="30"/>
                    <a:pt x="48" y="28"/>
                  </a:cubicBezTo>
                  <a:cubicBezTo>
                    <a:pt x="47" y="26"/>
                    <a:pt x="46" y="24"/>
                    <a:pt x="46" y="22"/>
                  </a:cubicBezTo>
                  <a:cubicBezTo>
                    <a:pt x="45" y="21"/>
                    <a:pt x="44" y="20"/>
                    <a:pt x="42" y="19"/>
                  </a:cubicBezTo>
                  <a:cubicBezTo>
                    <a:pt x="41" y="18"/>
                    <a:pt x="38" y="17"/>
                    <a:pt x="36" y="17"/>
                  </a:cubicBezTo>
                  <a:cubicBezTo>
                    <a:pt x="34" y="17"/>
                    <a:pt x="31" y="17"/>
                    <a:pt x="28" y="18"/>
                  </a:cubicBezTo>
                  <a:cubicBezTo>
                    <a:pt x="26" y="18"/>
                    <a:pt x="24" y="17"/>
                    <a:pt x="23" y="16"/>
                  </a:cubicBezTo>
                  <a:cubicBezTo>
                    <a:pt x="23" y="15"/>
                    <a:pt x="22" y="12"/>
                    <a:pt x="22" y="11"/>
                  </a:cubicBezTo>
                  <a:cubicBezTo>
                    <a:pt x="22" y="9"/>
                    <a:pt x="21" y="7"/>
                    <a:pt x="20" y="6"/>
                  </a:cubicBezTo>
                  <a:cubicBezTo>
                    <a:pt x="19" y="6"/>
                    <a:pt x="17" y="4"/>
                    <a:pt x="15" y="3"/>
                  </a:cubicBezTo>
                  <a:cubicBezTo>
                    <a:pt x="13" y="2"/>
                    <a:pt x="10" y="1"/>
                    <a:pt x="8" y="0"/>
                  </a:cubicBezTo>
                  <a:cubicBezTo>
                    <a:pt x="6" y="0"/>
                    <a:pt x="4" y="0"/>
                    <a:pt x="2" y="0"/>
                  </a:cubicBezTo>
                  <a:cubicBezTo>
                    <a:pt x="1" y="0"/>
                    <a:pt x="0" y="1"/>
                    <a:pt x="0" y="2"/>
                  </a:cubicBezTo>
                  <a:cubicBezTo>
                    <a:pt x="0" y="3"/>
                    <a:pt x="0" y="6"/>
                    <a:pt x="0" y="8"/>
                  </a:cubicBezTo>
                  <a:cubicBezTo>
                    <a:pt x="1" y="10"/>
                    <a:pt x="2" y="13"/>
                    <a:pt x="3" y="15"/>
                  </a:cubicBezTo>
                  <a:cubicBezTo>
                    <a:pt x="3" y="16"/>
                    <a:pt x="6" y="18"/>
                    <a:pt x="7" y="19"/>
                  </a:cubicBezTo>
                  <a:cubicBezTo>
                    <a:pt x="9" y="20"/>
                    <a:pt x="12" y="21"/>
                    <a:pt x="14" y="21"/>
                  </a:cubicBezTo>
                  <a:cubicBezTo>
                    <a:pt x="16" y="21"/>
                    <a:pt x="19" y="20"/>
                    <a:pt x="22" y="19"/>
                  </a:cubicBezTo>
                  <a:cubicBezTo>
                    <a:pt x="24" y="19"/>
                    <a:pt x="26" y="19"/>
                    <a:pt x="26" y="21"/>
                  </a:cubicBezTo>
                  <a:cubicBezTo>
                    <a:pt x="26" y="22"/>
                    <a:pt x="26" y="25"/>
                    <a:pt x="26" y="27"/>
                  </a:cubicBezTo>
                  <a:cubicBezTo>
                    <a:pt x="26" y="29"/>
                    <a:pt x="28" y="32"/>
                    <a:pt x="29" y="34"/>
                  </a:cubicBezTo>
                  <a:cubicBezTo>
                    <a:pt x="30" y="35"/>
                    <a:pt x="33" y="37"/>
                    <a:pt x="35" y="39"/>
                  </a:cubicBezTo>
                  <a:cubicBezTo>
                    <a:pt x="37" y="40"/>
                    <a:pt x="41" y="40"/>
                    <a:pt x="44" y="39"/>
                  </a:cubicBezTo>
                  <a:cubicBezTo>
                    <a:pt x="46" y="38"/>
                    <a:pt x="48" y="39"/>
                    <a:pt x="48" y="41"/>
                  </a:cubicBezTo>
                  <a:cubicBezTo>
                    <a:pt x="48" y="42"/>
                    <a:pt x="49" y="44"/>
                    <a:pt x="50" y="46"/>
                  </a:cubicBezTo>
                  <a:cubicBezTo>
                    <a:pt x="51" y="47"/>
                    <a:pt x="53" y="49"/>
                    <a:pt x="55" y="50"/>
                  </a:cubicBezTo>
                  <a:cubicBezTo>
                    <a:pt x="56" y="51"/>
                    <a:pt x="59" y="53"/>
                    <a:pt x="62" y="53"/>
                  </a:cubicBezTo>
                  <a:cubicBezTo>
                    <a:pt x="64" y="53"/>
                    <a:pt x="67" y="53"/>
                    <a:pt x="68" y="53"/>
                  </a:cubicBezTo>
                  <a:cubicBezTo>
                    <a:pt x="70" y="53"/>
                    <a:pt x="71" y="53"/>
                    <a:pt x="71" y="54"/>
                  </a:cubicBezTo>
                  <a:cubicBezTo>
                    <a:pt x="71" y="55"/>
                    <a:pt x="72" y="57"/>
                    <a:pt x="73" y="58"/>
                  </a:cubicBezTo>
                  <a:cubicBezTo>
                    <a:pt x="74" y="60"/>
                    <a:pt x="76" y="61"/>
                    <a:pt x="79" y="62"/>
                  </a:cubicBezTo>
                  <a:cubicBezTo>
                    <a:pt x="81" y="63"/>
                    <a:pt x="86" y="62"/>
                    <a:pt x="90" y="61"/>
                  </a:cubicBezTo>
                  <a:cubicBezTo>
                    <a:pt x="95" y="60"/>
                    <a:pt x="99" y="59"/>
                    <a:pt x="100" y="59"/>
                  </a:cubicBezTo>
                  <a:cubicBezTo>
                    <a:pt x="101" y="58"/>
                    <a:pt x="102" y="57"/>
                    <a:pt x="101" y="57"/>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微软雅黑" panose="020B0503020204020204" pitchFamily="34" charset="-122"/>
              </a:endParaRPr>
            </a:p>
          </p:txBody>
        </p:sp>
      </p:grpSp>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6837" y="504000"/>
            <a:ext cx="5018326" cy="471365"/>
          </a:xfrm>
        </p:spPr>
        <p:txBody>
          <a:bodyPr/>
          <a:lstStyle/>
          <a:p>
            <a:r>
              <a:rPr lang="zh-CN" altLang="en-US" sz="3000" b="0" dirty="0">
                <a:solidFill>
                  <a:schemeClr val="bg1"/>
                </a:solidFill>
                <a:ea typeface="微软雅黑" panose="020B0503020204020204" pitchFamily="34" charset="-122"/>
              </a:rPr>
              <a:t>群英汇聚  与优秀者同行</a:t>
            </a:r>
            <a:endParaRPr lang="en-US" sz="3000" b="0" dirty="0">
              <a:solidFill>
                <a:schemeClr val="bg1"/>
              </a:solidFill>
              <a:ea typeface="微软雅黑" panose="020B0503020204020204" pitchFamily="34" charset="-122"/>
            </a:endParaRPr>
          </a:p>
        </p:txBody>
      </p:sp>
      <p:sp>
        <p:nvSpPr>
          <p:cNvPr id="46" name="Slide Number Placeholder 45"/>
          <p:cNvSpPr>
            <a:spLocks noGrp="1"/>
          </p:cNvSpPr>
          <p:nvPr>
            <p:ph type="sldNum" sz="quarter" idx="4294967295"/>
          </p:nvPr>
        </p:nvSpPr>
        <p:spPr>
          <a:xfrm>
            <a:off x="11580813" y="6340475"/>
            <a:ext cx="611187" cy="366713"/>
          </a:xfrm>
          <a:prstGeom prst="rect">
            <a:avLst/>
          </a:prstGeom>
        </p:spPr>
        <p:txBody>
          <a:bodyPr/>
          <a:lstStyle/>
          <a:p>
            <a:fld id="{C136B7D2-B98C-44FD-8D04-7EC62A564975}" type="slidenum">
              <a:rPr lang="en-US" smtClean="0">
                <a:solidFill>
                  <a:srgbClr val="262626">
                    <a:lumMod val="75000"/>
                    <a:lumOff val="25000"/>
                  </a:srgbClr>
                </a:solidFill>
                <a:ea typeface="微软雅黑" panose="020B0503020204020204" pitchFamily="34" charset="-122"/>
              </a:rPr>
            </a:fld>
            <a:endParaRPr lang="en-US" dirty="0">
              <a:solidFill>
                <a:srgbClr val="262626">
                  <a:lumMod val="75000"/>
                  <a:lumOff val="25000"/>
                </a:srgbClr>
              </a:solidFill>
              <a:ea typeface="微软雅黑" panose="020B0503020204020204" pitchFamily="34" charset="-122"/>
            </a:endParaRPr>
          </a:p>
        </p:txBody>
      </p:sp>
      <p:grpSp>
        <p:nvGrpSpPr>
          <p:cNvPr id="12" name="组合 11"/>
          <p:cNvGrpSpPr/>
          <p:nvPr/>
        </p:nvGrpSpPr>
        <p:grpSpPr>
          <a:xfrm>
            <a:off x="609586" y="2108048"/>
            <a:ext cx="10972828" cy="3175881"/>
            <a:chOff x="758216" y="2108048"/>
            <a:chExt cx="10972828" cy="3175881"/>
          </a:xfrm>
        </p:grpSpPr>
        <p:grpSp>
          <p:nvGrpSpPr>
            <p:cNvPr id="8" name="组合 7"/>
            <p:cNvGrpSpPr/>
            <p:nvPr/>
          </p:nvGrpSpPr>
          <p:grpSpPr>
            <a:xfrm>
              <a:off x="758216" y="2108048"/>
              <a:ext cx="2160000" cy="3160688"/>
              <a:chOff x="1062472" y="2123241"/>
              <a:chExt cx="2160000" cy="3160688"/>
            </a:xfrm>
          </p:grpSpPr>
          <p:grpSp>
            <p:nvGrpSpPr>
              <p:cNvPr id="51" name="Group 50"/>
              <p:cNvGrpSpPr/>
              <p:nvPr/>
            </p:nvGrpSpPr>
            <p:grpSpPr>
              <a:xfrm>
                <a:off x="1278360" y="2123241"/>
                <a:ext cx="1728225" cy="1728224"/>
                <a:chOff x="1400541" y="1592431"/>
                <a:chExt cx="1296169" cy="1296168"/>
              </a:xfrm>
            </p:grpSpPr>
            <p:sp>
              <p:nvSpPr>
                <p:cNvPr id="35" name="Oval 34"/>
                <p:cNvSpPr/>
                <p:nvPr/>
              </p:nvSpPr>
              <p:spPr>
                <a:xfrm>
                  <a:off x="1533041"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FFFF"/>
                    </a:solidFill>
                    <a:ea typeface="微软雅黑" panose="020B0503020204020204" pitchFamily="34" charset="-122"/>
                  </a:endParaRPr>
                </a:p>
              </p:txBody>
            </p:sp>
            <p:sp>
              <p:nvSpPr>
                <p:cNvPr id="36" name="Pie 35"/>
                <p:cNvSpPr/>
                <p:nvPr/>
              </p:nvSpPr>
              <p:spPr>
                <a:xfrm>
                  <a:off x="1400541" y="1592431"/>
                  <a:ext cx="1296169" cy="1296168"/>
                </a:xfrm>
                <a:prstGeom prst="pie">
                  <a:avLst>
                    <a:gd name="adj1" fmla="val 17094948"/>
                    <a:gd name="adj2" fmla="val 15822583"/>
                  </a:avLst>
                </a:prstGeom>
                <a:solidFill>
                  <a:srgbClr val="44D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68" name="TextBox 67"/>
                <p:cNvSpPr txBox="1"/>
                <p:nvPr/>
              </p:nvSpPr>
              <p:spPr>
                <a:xfrm>
                  <a:off x="1520277" y="2119522"/>
                  <a:ext cx="489216" cy="215492"/>
                </a:xfrm>
                <a:prstGeom prst="rect">
                  <a:avLst/>
                </a:prstGeom>
                <a:noFill/>
              </p:spPr>
              <p:txBody>
                <a:bodyPr wrap="square" lIns="0" tIns="0" rIns="0" bIns="0" rtlCol="0">
                  <a:spAutoFit/>
                </a:bodyPr>
                <a:lstStyle/>
                <a:p>
                  <a:pPr algn="ctr"/>
                  <a:r>
                    <a:rPr lang="en-US" sz="1865" b="1" dirty="0" smtClean="0">
                      <a:solidFill>
                        <a:srgbClr val="FFFFFF"/>
                      </a:solidFill>
                      <a:ea typeface="微软雅黑" panose="020B0503020204020204" pitchFamily="34" charset="-122"/>
                    </a:rPr>
                    <a:t>95%</a:t>
                  </a:r>
                  <a:endParaRPr lang="en-US" sz="1865" b="1" dirty="0">
                    <a:solidFill>
                      <a:srgbClr val="FFFFFF"/>
                    </a:solidFill>
                    <a:ea typeface="微软雅黑" panose="020B0503020204020204" pitchFamily="34" charset="-122"/>
                  </a:endParaRPr>
                </a:p>
              </p:txBody>
            </p:sp>
          </p:grpSp>
          <p:sp>
            <p:nvSpPr>
              <p:cNvPr id="47" name="TextBox 46"/>
              <p:cNvSpPr txBox="1"/>
              <p:nvPr/>
            </p:nvSpPr>
            <p:spPr>
              <a:xfrm>
                <a:off x="1781796" y="4023933"/>
                <a:ext cx="721352" cy="287323"/>
              </a:xfrm>
              <a:prstGeom prst="rect">
                <a:avLst/>
              </a:prstGeom>
              <a:noFill/>
            </p:spPr>
            <p:txBody>
              <a:bodyPr wrap="none" lIns="0" tIns="0" rIns="0" bIns="0" rtlCol="0">
                <a:spAutoFit/>
              </a:bodyPr>
              <a:lstStyle/>
              <a:p>
                <a:pPr algn="ctr"/>
                <a:r>
                  <a:rPr lang="zh-CN" altLang="en-US" sz="1865" b="1" dirty="0" smtClean="0">
                    <a:solidFill>
                      <a:schemeClr val="bg1"/>
                    </a:solidFill>
                    <a:ea typeface="微软雅黑" panose="020B0503020204020204" pitchFamily="34" charset="-122"/>
                  </a:rPr>
                  <a:t>程序员</a:t>
                </a:r>
                <a:endParaRPr lang="en-US" sz="1865" b="1" dirty="0">
                  <a:solidFill>
                    <a:schemeClr val="bg1"/>
                  </a:solidFill>
                  <a:ea typeface="微软雅黑" panose="020B0503020204020204" pitchFamily="34" charset="-122"/>
                </a:endParaRPr>
              </a:p>
            </p:txBody>
          </p:sp>
          <p:sp>
            <p:nvSpPr>
              <p:cNvPr id="59" name="Isosceles Triangle 58"/>
              <p:cNvSpPr/>
              <p:nvPr/>
            </p:nvSpPr>
            <p:spPr>
              <a:xfrm>
                <a:off x="1950612" y="4539392"/>
                <a:ext cx="383720" cy="283681"/>
              </a:xfrm>
              <a:prstGeom prst="triangle">
                <a:avLst/>
              </a:prstGeom>
              <a:solidFill>
                <a:srgbClr val="44D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a typeface="微软雅黑" panose="020B0503020204020204" pitchFamily="34" charset="-122"/>
                </a:endParaRPr>
              </a:p>
            </p:txBody>
          </p:sp>
          <p:sp>
            <p:nvSpPr>
              <p:cNvPr id="58" name="Round Same Side Corner Rectangle 57"/>
              <p:cNvSpPr/>
              <p:nvPr/>
            </p:nvSpPr>
            <p:spPr>
              <a:xfrm>
                <a:off x="1062472" y="4722708"/>
                <a:ext cx="2160000" cy="561221"/>
              </a:xfrm>
              <a:prstGeom prst="round2SameRect">
                <a:avLst/>
              </a:prstGeom>
              <a:solidFill>
                <a:srgbClr val="44D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rgbClr val="FFFFFF"/>
                    </a:solidFill>
                    <a:ea typeface="微软雅黑" panose="020B0503020204020204" pitchFamily="34" charset="-122"/>
                  </a:rPr>
                  <a:t>研发人员占比</a:t>
                </a:r>
                <a:endParaRPr lang="en-US" sz="1600" b="1" dirty="0">
                  <a:solidFill>
                    <a:srgbClr val="FFFFFF"/>
                  </a:solidFill>
                  <a:ea typeface="微软雅黑" panose="020B0503020204020204" pitchFamily="34" charset="-122"/>
                </a:endParaRPr>
              </a:p>
            </p:txBody>
          </p:sp>
        </p:grpSp>
        <p:grpSp>
          <p:nvGrpSpPr>
            <p:cNvPr id="9" name="组合 8"/>
            <p:cNvGrpSpPr/>
            <p:nvPr/>
          </p:nvGrpSpPr>
          <p:grpSpPr>
            <a:xfrm>
              <a:off x="3695825" y="2123241"/>
              <a:ext cx="2160000" cy="3160688"/>
              <a:chOff x="3238486" y="2123241"/>
              <a:chExt cx="2160000" cy="3160688"/>
            </a:xfrm>
          </p:grpSpPr>
          <p:sp>
            <p:nvSpPr>
              <p:cNvPr id="37" name="Oval 36"/>
              <p:cNvSpPr/>
              <p:nvPr/>
            </p:nvSpPr>
            <p:spPr>
              <a:xfrm>
                <a:off x="3588664" y="2257532"/>
                <a:ext cx="1459644" cy="145964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FFFF"/>
                  </a:solidFill>
                  <a:ea typeface="微软雅黑" panose="020B0503020204020204" pitchFamily="34" charset="-122"/>
                </a:endParaRPr>
              </a:p>
            </p:txBody>
          </p:sp>
          <p:sp>
            <p:nvSpPr>
              <p:cNvPr id="38" name="Pie 37"/>
              <p:cNvSpPr/>
              <p:nvPr/>
            </p:nvSpPr>
            <p:spPr>
              <a:xfrm>
                <a:off x="3454374" y="2123241"/>
                <a:ext cx="1728225" cy="1728224"/>
              </a:xfrm>
              <a:prstGeom prst="pie">
                <a:avLst>
                  <a:gd name="adj1" fmla="val 20922521"/>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39" name="TextBox 38"/>
              <p:cNvSpPr txBox="1"/>
              <p:nvPr/>
            </p:nvSpPr>
            <p:spPr>
              <a:xfrm>
                <a:off x="3631666" y="2843691"/>
                <a:ext cx="652288" cy="287323"/>
              </a:xfrm>
              <a:prstGeom prst="rect">
                <a:avLst/>
              </a:prstGeom>
              <a:noFill/>
            </p:spPr>
            <p:txBody>
              <a:bodyPr wrap="square" lIns="0" tIns="0" rIns="0" bIns="0" rtlCol="0">
                <a:spAutoFit/>
              </a:bodyPr>
              <a:lstStyle/>
              <a:p>
                <a:pPr algn="ctr"/>
                <a:r>
                  <a:rPr lang="en-US" sz="1865" b="1" dirty="0" smtClean="0">
                    <a:solidFill>
                      <a:srgbClr val="FFFFFF"/>
                    </a:solidFill>
                    <a:ea typeface="微软雅黑" panose="020B0503020204020204" pitchFamily="34" charset="-122"/>
                  </a:rPr>
                  <a:t>77%</a:t>
                </a:r>
                <a:endParaRPr lang="en-US" sz="1865" b="1" dirty="0">
                  <a:solidFill>
                    <a:srgbClr val="FFFFFF"/>
                  </a:solidFill>
                  <a:ea typeface="微软雅黑" panose="020B0503020204020204" pitchFamily="34" charset="-122"/>
                </a:endParaRPr>
              </a:p>
            </p:txBody>
          </p:sp>
          <p:sp>
            <p:nvSpPr>
              <p:cNvPr id="48" name="TextBox 47"/>
              <p:cNvSpPr txBox="1"/>
              <p:nvPr/>
            </p:nvSpPr>
            <p:spPr>
              <a:xfrm>
                <a:off x="3957810" y="4023933"/>
                <a:ext cx="721352" cy="287323"/>
              </a:xfrm>
              <a:prstGeom prst="rect">
                <a:avLst/>
              </a:prstGeom>
              <a:noFill/>
            </p:spPr>
            <p:txBody>
              <a:bodyPr wrap="none" lIns="0" tIns="0" rIns="0" bIns="0" rtlCol="0">
                <a:spAutoFit/>
              </a:bodyPr>
              <a:lstStyle/>
              <a:p>
                <a:pPr algn="ctr"/>
                <a:r>
                  <a:rPr lang="zh-CN" altLang="en-US" sz="1865" b="1" dirty="0" smtClean="0">
                    <a:solidFill>
                      <a:schemeClr val="bg1"/>
                    </a:solidFill>
                    <a:ea typeface="微软雅黑" panose="020B0503020204020204" pitchFamily="34" charset="-122"/>
                  </a:rPr>
                  <a:t>年轻态</a:t>
                </a:r>
                <a:endParaRPr lang="en-US" sz="1865" b="1" dirty="0">
                  <a:solidFill>
                    <a:schemeClr val="bg1"/>
                  </a:solidFill>
                  <a:ea typeface="微软雅黑" panose="020B0503020204020204" pitchFamily="34" charset="-122"/>
                </a:endParaRPr>
              </a:p>
            </p:txBody>
          </p:sp>
          <p:sp>
            <p:nvSpPr>
              <p:cNvPr id="80" name="Isosceles Triangle 79"/>
              <p:cNvSpPr/>
              <p:nvPr/>
            </p:nvSpPr>
            <p:spPr>
              <a:xfrm>
                <a:off x="4126626" y="4539392"/>
                <a:ext cx="383720" cy="28368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a typeface="微软雅黑" panose="020B0503020204020204" pitchFamily="34" charset="-122"/>
                </a:endParaRPr>
              </a:p>
            </p:txBody>
          </p:sp>
          <p:sp>
            <p:nvSpPr>
              <p:cNvPr id="81" name="Round Same Side Corner Rectangle 80"/>
              <p:cNvSpPr/>
              <p:nvPr/>
            </p:nvSpPr>
            <p:spPr>
              <a:xfrm>
                <a:off x="3238486" y="4722708"/>
                <a:ext cx="2160000" cy="561221"/>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FFFF"/>
                    </a:solidFill>
                    <a:ea typeface="微软雅黑" panose="020B0503020204020204" pitchFamily="34" charset="-122"/>
                  </a:rPr>
                  <a:t>30</a:t>
                </a:r>
                <a:r>
                  <a:rPr lang="zh-CN" altLang="en-US" sz="1600" b="1" dirty="0" smtClean="0">
                    <a:solidFill>
                      <a:srgbClr val="FFFFFF"/>
                    </a:solidFill>
                    <a:ea typeface="微软雅黑" panose="020B0503020204020204" pitchFamily="34" charset="-122"/>
                  </a:rPr>
                  <a:t>岁以下员工占比</a:t>
                </a:r>
                <a:endParaRPr lang="en-US" sz="1600" b="1" dirty="0">
                  <a:solidFill>
                    <a:srgbClr val="FFFFFF"/>
                  </a:solidFill>
                  <a:ea typeface="微软雅黑" panose="020B0503020204020204" pitchFamily="34" charset="-122"/>
                </a:endParaRPr>
              </a:p>
            </p:txBody>
          </p:sp>
        </p:grpSp>
        <p:grpSp>
          <p:nvGrpSpPr>
            <p:cNvPr id="10" name="组合 9"/>
            <p:cNvGrpSpPr/>
            <p:nvPr/>
          </p:nvGrpSpPr>
          <p:grpSpPr>
            <a:xfrm>
              <a:off x="6633434" y="2123241"/>
              <a:ext cx="2160000" cy="3160688"/>
              <a:chOff x="6030622" y="2123241"/>
              <a:chExt cx="2160000" cy="3160688"/>
            </a:xfrm>
          </p:grpSpPr>
          <p:grpSp>
            <p:nvGrpSpPr>
              <p:cNvPr id="61" name="Group 60"/>
              <p:cNvGrpSpPr/>
              <p:nvPr/>
            </p:nvGrpSpPr>
            <p:grpSpPr>
              <a:xfrm>
                <a:off x="6246510" y="2123241"/>
                <a:ext cx="1728225" cy="1728224"/>
                <a:chOff x="4834295" y="1592431"/>
                <a:chExt cx="1296169" cy="1296168"/>
              </a:xfrm>
            </p:grpSpPr>
            <p:sp>
              <p:nvSpPr>
                <p:cNvPr id="40" name="Oval 39"/>
                <p:cNvSpPr/>
                <p:nvPr/>
              </p:nvSpPr>
              <p:spPr>
                <a:xfrm>
                  <a:off x="4966795"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FFFF"/>
                    </a:solidFill>
                    <a:ea typeface="微软雅黑" panose="020B0503020204020204" pitchFamily="34" charset="-122"/>
                  </a:endParaRPr>
                </a:p>
              </p:txBody>
            </p:sp>
            <p:sp>
              <p:nvSpPr>
                <p:cNvPr id="41" name="Pie 40"/>
                <p:cNvSpPr/>
                <p:nvPr/>
              </p:nvSpPr>
              <p:spPr>
                <a:xfrm>
                  <a:off x="4834295" y="1592431"/>
                  <a:ext cx="1296169" cy="1296168"/>
                </a:xfrm>
                <a:prstGeom prst="pie">
                  <a:avLst>
                    <a:gd name="adj1" fmla="val 2527852"/>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42" name="TextBox 41"/>
                <p:cNvSpPr txBox="1"/>
                <p:nvPr/>
              </p:nvSpPr>
              <p:spPr>
                <a:xfrm>
                  <a:off x="4954031" y="2085624"/>
                  <a:ext cx="489216" cy="215492"/>
                </a:xfrm>
                <a:prstGeom prst="rect">
                  <a:avLst/>
                </a:prstGeom>
                <a:noFill/>
              </p:spPr>
              <p:txBody>
                <a:bodyPr wrap="square" lIns="0" tIns="0" rIns="0" bIns="0" rtlCol="0">
                  <a:spAutoFit/>
                </a:bodyPr>
                <a:lstStyle/>
                <a:p>
                  <a:pPr algn="ctr"/>
                  <a:r>
                    <a:rPr lang="en-US" sz="1865" b="1" dirty="0" smtClean="0">
                      <a:solidFill>
                        <a:srgbClr val="FFFFFF"/>
                      </a:solidFill>
                      <a:ea typeface="微软雅黑" panose="020B0503020204020204" pitchFamily="34" charset="-122"/>
                    </a:rPr>
                    <a:t>40%</a:t>
                  </a:r>
                  <a:endParaRPr lang="en-US" sz="1865" b="1" dirty="0">
                    <a:solidFill>
                      <a:srgbClr val="FFFFFF"/>
                    </a:solidFill>
                    <a:ea typeface="微软雅黑" panose="020B0503020204020204" pitchFamily="34" charset="-122"/>
                  </a:endParaRPr>
                </a:p>
              </p:txBody>
            </p:sp>
          </p:grpSp>
          <p:sp>
            <p:nvSpPr>
              <p:cNvPr id="49" name="TextBox 48"/>
              <p:cNvSpPr txBox="1"/>
              <p:nvPr/>
            </p:nvSpPr>
            <p:spPr>
              <a:xfrm>
                <a:off x="6752351" y="4023933"/>
                <a:ext cx="716543" cy="287002"/>
              </a:xfrm>
              <a:prstGeom prst="rect">
                <a:avLst/>
              </a:prstGeom>
              <a:noFill/>
            </p:spPr>
            <p:txBody>
              <a:bodyPr wrap="none" lIns="0" tIns="0" rIns="0" bIns="0" rtlCol="0">
                <a:spAutoFit/>
              </a:bodyPr>
              <a:lstStyle/>
              <a:p>
                <a:pPr algn="ctr"/>
                <a:r>
                  <a:rPr lang="zh-CN" altLang="en-US" sz="1865" b="1" dirty="0">
                    <a:solidFill>
                      <a:schemeClr val="bg1"/>
                    </a:solidFill>
                    <a:ea typeface="微软雅黑" panose="020B0503020204020204" pitchFamily="34" charset="-122"/>
                  </a:rPr>
                  <a:t>项动力</a:t>
                </a:r>
                <a:endParaRPr lang="en-US" sz="1865" b="1" dirty="0">
                  <a:solidFill>
                    <a:schemeClr val="bg1"/>
                  </a:solidFill>
                  <a:ea typeface="微软雅黑" panose="020B0503020204020204" pitchFamily="34" charset="-122"/>
                </a:endParaRPr>
              </a:p>
            </p:txBody>
          </p:sp>
          <p:sp>
            <p:nvSpPr>
              <p:cNvPr id="83" name="Isosceles Triangle 82"/>
              <p:cNvSpPr/>
              <p:nvPr/>
            </p:nvSpPr>
            <p:spPr>
              <a:xfrm>
                <a:off x="6818725" y="4539392"/>
                <a:ext cx="583795" cy="28368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a typeface="微软雅黑" panose="020B0503020204020204" pitchFamily="34" charset="-122"/>
                </a:endParaRPr>
              </a:p>
            </p:txBody>
          </p:sp>
          <p:sp>
            <p:nvSpPr>
              <p:cNvPr id="84" name="Round Same Side Corner Rectangle 83"/>
              <p:cNvSpPr/>
              <p:nvPr/>
            </p:nvSpPr>
            <p:spPr>
              <a:xfrm>
                <a:off x="6030622" y="4722708"/>
                <a:ext cx="2160000" cy="561221"/>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rgbClr val="FFFFFF"/>
                    </a:solidFill>
                    <a:ea typeface="微软雅黑" panose="020B0503020204020204" pitchFamily="34" charset="-122"/>
                  </a:rPr>
                  <a:t>技术专家占比</a:t>
                </a:r>
                <a:endParaRPr lang="en-US" sz="1600" b="1" dirty="0">
                  <a:solidFill>
                    <a:srgbClr val="FFFFFF"/>
                  </a:solidFill>
                  <a:ea typeface="微软雅黑" panose="020B0503020204020204" pitchFamily="34" charset="-122"/>
                </a:endParaRPr>
              </a:p>
            </p:txBody>
          </p:sp>
        </p:grpSp>
        <p:grpSp>
          <p:nvGrpSpPr>
            <p:cNvPr id="11" name="组合 10"/>
            <p:cNvGrpSpPr/>
            <p:nvPr/>
          </p:nvGrpSpPr>
          <p:grpSpPr>
            <a:xfrm>
              <a:off x="9571044" y="2108048"/>
              <a:ext cx="2160000" cy="3160688"/>
              <a:chOff x="8974800" y="2123241"/>
              <a:chExt cx="2160000" cy="3160688"/>
            </a:xfrm>
          </p:grpSpPr>
          <p:grpSp>
            <p:nvGrpSpPr>
              <p:cNvPr id="62" name="Group 61"/>
              <p:cNvGrpSpPr/>
              <p:nvPr/>
            </p:nvGrpSpPr>
            <p:grpSpPr>
              <a:xfrm>
                <a:off x="9190688" y="2123241"/>
                <a:ext cx="1728225" cy="1728224"/>
                <a:chOff x="6447291" y="1592431"/>
                <a:chExt cx="1296169" cy="1296168"/>
              </a:xfrm>
            </p:grpSpPr>
            <p:sp>
              <p:nvSpPr>
                <p:cNvPr id="43" name="Oval 42"/>
                <p:cNvSpPr/>
                <p:nvPr/>
              </p:nvSpPr>
              <p:spPr>
                <a:xfrm>
                  <a:off x="6579791" y="1661368"/>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FFFF"/>
                    </a:solidFill>
                    <a:ea typeface="微软雅黑" panose="020B0503020204020204" pitchFamily="34" charset="-122"/>
                  </a:endParaRPr>
                </a:p>
              </p:txBody>
            </p:sp>
            <p:sp>
              <p:nvSpPr>
                <p:cNvPr id="44" name="Pie 43"/>
                <p:cNvSpPr/>
                <p:nvPr/>
              </p:nvSpPr>
              <p:spPr>
                <a:xfrm>
                  <a:off x="6447291" y="1592431"/>
                  <a:ext cx="1296169" cy="1296168"/>
                </a:xfrm>
                <a:prstGeom prst="pie">
                  <a:avLst>
                    <a:gd name="adj1" fmla="val 2220408"/>
                    <a:gd name="adj2" fmla="val 161228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45" name="TextBox 44"/>
                <p:cNvSpPr txBox="1"/>
                <p:nvPr/>
              </p:nvSpPr>
              <p:spPr>
                <a:xfrm>
                  <a:off x="6510856" y="2096058"/>
                  <a:ext cx="489216" cy="215492"/>
                </a:xfrm>
                <a:prstGeom prst="rect">
                  <a:avLst/>
                </a:prstGeom>
                <a:noFill/>
              </p:spPr>
              <p:txBody>
                <a:bodyPr wrap="square" lIns="0" tIns="0" rIns="0" bIns="0" rtlCol="0">
                  <a:spAutoFit/>
                </a:bodyPr>
                <a:lstStyle/>
                <a:p>
                  <a:pPr algn="ctr"/>
                  <a:r>
                    <a:rPr lang="en-US" sz="1865" b="1" dirty="0" smtClean="0">
                      <a:solidFill>
                        <a:srgbClr val="FFFFFF"/>
                      </a:solidFill>
                      <a:ea typeface="微软雅黑" panose="020B0503020204020204" pitchFamily="34" charset="-122"/>
                    </a:rPr>
                    <a:t>66%</a:t>
                  </a:r>
                  <a:endParaRPr lang="en-US" sz="1865" b="1" dirty="0">
                    <a:solidFill>
                      <a:srgbClr val="FFFFFF"/>
                    </a:solidFill>
                    <a:ea typeface="微软雅黑" panose="020B0503020204020204" pitchFamily="34" charset="-122"/>
                  </a:endParaRPr>
                </a:p>
              </p:txBody>
            </p:sp>
          </p:grpSp>
          <p:sp>
            <p:nvSpPr>
              <p:cNvPr id="50" name="TextBox 49"/>
              <p:cNvSpPr txBox="1"/>
              <p:nvPr/>
            </p:nvSpPr>
            <p:spPr>
              <a:xfrm>
                <a:off x="9696526" y="4023933"/>
                <a:ext cx="716543" cy="287002"/>
              </a:xfrm>
              <a:prstGeom prst="rect">
                <a:avLst/>
              </a:prstGeom>
              <a:noFill/>
            </p:spPr>
            <p:txBody>
              <a:bodyPr wrap="none" lIns="0" tIns="0" rIns="0" bIns="0" rtlCol="0">
                <a:spAutoFit/>
              </a:bodyPr>
              <a:lstStyle/>
              <a:p>
                <a:pPr algn="ctr"/>
                <a:r>
                  <a:rPr lang="zh-CN" altLang="en-US" sz="1865" b="1" dirty="0" smtClean="0">
                    <a:solidFill>
                      <a:schemeClr val="bg1"/>
                    </a:solidFill>
                    <a:ea typeface="微软雅黑" panose="020B0503020204020204" pitchFamily="34" charset="-122"/>
                  </a:rPr>
                  <a:t>同路人</a:t>
                </a:r>
                <a:endParaRPr lang="en-US" sz="1865" b="1" dirty="0">
                  <a:solidFill>
                    <a:schemeClr val="bg1"/>
                  </a:solidFill>
                  <a:ea typeface="微软雅黑" panose="020B0503020204020204" pitchFamily="34" charset="-122"/>
                </a:endParaRPr>
              </a:p>
            </p:txBody>
          </p:sp>
          <p:sp>
            <p:nvSpPr>
              <p:cNvPr id="86" name="Isosceles Triangle 85"/>
              <p:cNvSpPr/>
              <p:nvPr/>
            </p:nvSpPr>
            <p:spPr>
              <a:xfrm>
                <a:off x="9815591" y="4539392"/>
                <a:ext cx="478418" cy="28368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a typeface="微软雅黑" panose="020B0503020204020204" pitchFamily="34" charset="-122"/>
                </a:endParaRPr>
              </a:p>
            </p:txBody>
          </p:sp>
          <p:sp>
            <p:nvSpPr>
              <p:cNvPr id="87" name="Round Same Side Corner Rectangle 86"/>
              <p:cNvSpPr/>
              <p:nvPr/>
            </p:nvSpPr>
            <p:spPr>
              <a:xfrm>
                <a:off x="8974800" y="4722708"/>
                <a:ext cx="2160000" cy="561221"/>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rgbClr val="FFFFFF"/>
                    </a:solidFill>
                    <a:ea typeface="微软雅黑" panose="020B0503020204020204" pitchFamily="34" charset="-122"/>
                  </a:rPr>
                  <a:t>重点一本院校占比</a:t>
                </a:r>
                <a:endParaRPr lang="en-US" sz="1600" b="1" dirty="0">
                  <a:solidFill>
                    <a:srgbClr val="FFFFFF"/>
                  </a:solidFill>
                  <a:ea typeface="微软雅黑" panose="020B0503020204020204" pitchFamily="34" charset="-122"/>
                </a:endParaRPr>
              </a:p>
            </p:txBody>
          </p:sp>
        </p:grpSp>
      </p:grpSp>
      <p:cxnSp>
        <p:nvCxnSpPr>
          <p:cNvPr id="52" name="Straight Line buttom"/>
          <p:cNvCxnSpPr/>
          <p:nvPr/>
        </p:nvCxnSpPr>
        <p:spPr>
          <a:xfrm>
            <a:off x="3263397" y="1727459"/>
            <a:ext cx="29283" cy="4217626"/>
          </a:xfrm>
          <a:prstGeom prst="line">
            <a:avLst/>
          </a:prstGeom>
          <a:ln w="19050">
            <a:solidFill>
              <a:srgbClr val="44D0D4"/>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54" name="图片 5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grpSp>
        <p:nvGrpSpPr>
          <p:cNvPr id="2" name="Group 77"/>
          <p:cNvGrpSpPr/>
          <p:nvPr/>
        </p:nvGrpSpPr>
        <p:grpSpPr>
          <a:xfrm>
            <a:off x="1869839" y="3386663"/>
            <a:ext cx="1022420" cy="1028392"/>
            <a:chOff x="3362253" y="2517137"/>
            <a:chExt cx="1112458" cy="771294"/>
          </a:xfrm>
        </p:grpSpPr>
        <p:sp>
          <p:nvSpPr>
            <p:cNvPr id="79" name="Round Diagonal Corner Rectangle 78"/>
            <p:cNvSpPr/>
            <p:nvPr/>
          </p:nvSpPr>
          <p:spPr>
            <a:xfrm rot="10800000" flipH="1" flipV="1">
              <a:off x="3364530" y="2542534"/>
              <a:ext cx="1110181" cy="745897"/>
            </a:xfrm>
            <a:prstGeom prst="teardrop">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80" name="Round Diagonal Corner Rectangle 79"/>
            <p:cNvSpPr/>
            <p:nvPr/>
          </p:nvSpPr>
          <p:spPr>
            <a:xfrm rot="10800000" flipH="1" flipV="1">
              <a:off x="3362253" y="2517137"/>
              <a:ext cx="1110181" cy="745897"/>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grpSp>
        <p:nvGrpSpPr>
          <p:cNvPr id="3" name="Group 80"/>
          <p:cNvGrpSpPr/>
          <p:nvPr/>
        </p:nvGrpSpPr>
        <p:grpSpPr>
          <a:xfrm>
            <a:off x="3111310" y="3402990"/>
            <a:ext cx="1216431" cy="1252669"/>
            <a:chOff x="4638997" y="2552242"/>
            <a:chExt cx="1314128" cy="939502"/>
          </a:xfrm>
        </p:grpSpPr>
        <p:sp>
          <p:nvSpPr>
            <p:cNvPr id="82" name="Round Diagonal Corner Rectangle 81"/>
            <p:cNvSpPr/>
            <p:nvPr/>
          </p:nvSpPr>
          <p:spPr>
            <a:xfrm rot="10800000" flipV="1">
              <a:off x="4638997" y="2577119"/>
              <a:ext cx="1314124" cy="914625"/>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83" name="Round Diagonal Corner Rectangle 82"/>
            <p:cNvSpPr/>
            <p:nvPr/>
          </p:nvSpPr>
          <p:spPr>
            <a:xfrm rot="10800000" flipV="1">
              <a:off x="4639001" y="2552242"/>
              <a:ext cx="1314124" cy="914625"/>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grpSp>
        <p:nvGrpSpPr>
          <p:cNvPr id="4" name="Group 83"/>
          <p:cNvGrpSpPr/>
          <p:nvPr/>
        </p:nvGrpSpPr>
        <p:grpSpPr>
          <a:xfrm>
            <a:off x="2993868" y="2016843"/>
            <a:ext cx="1333872" cy="1326647"/>
            <a:chOff x="4550915" y="1512632"/>
            <a:chExt cx="1402210" cy="994985"/>
          </a:xfrm>
        </p:grpSpPr>
        <p:sp>
          <p:nvSpPr>
            <p:cNvPr id="85" name="Round Diagonal Corner Rectangle 84"/>
            <p:cNvSpPr/>
            <p:nvPr/>
          </p:nvSpPr>
          <p:spPr>
            <a:xfrm rot="10800000">
              <a:off x="4550915" y="1531687"/>
              <a:ext cx="1402206" cy="975930"/>
            </a:xfrm>
            <a:prstGeom prst="teardrop">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86" name="Round Diagonal Corner Rectangle 85"/>
            <p:cNvSpPr/>
            <p:nvPr/>
          </p:nvSpPr>
          <p:spPr>
            <a:xfrm rot="10800000">
              <a:off x="4550919" y="1512632"/>
              <a:ext cx="1402206" cy="97593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grpSp>
        <p:nvGrpSpPr>
          <p:cNvPr id="5" name="Group 86"/>
          <p:cNvGrpSpPr/>
          <p:nvPr/>
        </p:nvGrpSpPr>
        <p:grpSpPr>
          <a:xfrm>
            <a:off x="949776" y="1414523"/>
            <a:ext cx="1907697" cy="1813136"/>
            <a:chOff x="2607467" y="1060892"/>
            <a:chExt cx="1841153" cy="1359852"/>
          </a:xfrm>
          <a:solidFill>
            <a:srgbClr val="44D0D4"/>
          </a:solidFill>
        </p:grpSpPr>
        <p:sp>
          <p:nvSpPr>
            <p:cNvPr id="88" name="Round Diagonal Corner Rectangle 87"/>
            <p:cNvSpPr/>
            <p:nvPr/>
          </p:nvSpPr>
          <p:spPr>
            <a:xfrm rot="10800000" flipH="1">
              <a:off x="2609055" y="1082809"/>
              <a:ext cx="1839565" cy="1337935"/>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89" name="Round Diagonal Corner Rectangle 88"/>
            <p:cNvSpPr/>
            <p:nvPr/>
          </p:nvSpPr>
          <p:spPr>
            <a:xfrm rot="10800000" flipH="1">
              <a:off x="2607467" y="1060892"/>
              <a:ext cx="1839565" cy="1337935"/>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sp>
        <p:nvSpPr>
          <p:cNvPr id="77" name="Oval 76"/>
          <p:cNvSpPr/>
          <p:nvPr/>
        </p:nvSpPr>
        <p:spPr>
          <a:xfrm>
            <a:off x="2411195" y="2746585"/>
            <a:ext cx="1165355" cy="1165347"/>
          </a:xfrm>
          <a:prstGeom prst="ellipse">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7" name="Title 6"/>
          <p:cNvSpPr>
            <a:spLocks noGrp="1"/>
          </p:cNvSpPr>
          <p:nvPr>
            <p:ph type="title"/>
          </p:nvPr>
        </p:nvSpPr>
        <p:spPr>
          <a:xfrm>
            <a:off x="4009036" y="504000"/>
            <a:ext cx="4173928" cy="471365"/>
          </a:xfrm>
        </p:spPr>
        <p:txBody>
          <a:bodyPr>
            <a:noAutofit/>
          </a:bodyPr>
          <a:lstStyle/>
          <a:p>
            <a:r>
              <a:rPr lang="zh-CN" altLang="en-US" sz="3000" b="0" dirty="0">
                <a:solidFill>
                  <a:schemeClr val="bg1"/>
                </a:solidFill>
                <a:ea typeface="微软雅黑" panose="020B0503020204020204" pitchFamily="34" charset="-122"/>
              </a:rPr>
              <a:t>身边的学习型组织</a:t>
            </a:r>
            <a:endParaRPr lang="zh-CN" altLang="en-US" sz="3000" b="0" dirty="0">
              <a:solidFill>
                <a:schemeClr val="bg1"/>
              </a:solidFill>
              <a:ea typeface="微软雅黑" panose="020B0503020204020204" pitchFamily="34" charset="-122"/>
            </a:endParaRPr>
          </a:p>
        </p:txBody>
      </p:sp>
      <p:sp>
        <p:nvSpPr>
          <p:cNvPr id="30" name="Slide Number Placeholder 29"/>
          <p:cNvSpPr>
            <a:spLocks noGrp="1"/>
          </p:cNvSpPr>
          <p:nvPr>
            <p:ph type="sldNum" sz="quarter" idx="4294967295"/>
          </p:nvPr>
        </p:nvSpPr>
        <p:spPr>
          <a:xfrm>
            <a:off x="11580813" y="6340475"/>
            <a:ext cx="611187" cy="366713"/>
          </a:xfrm>
          <a:prstGeom prst="rect">
            <a:avLst/>
          </a:prstGeom>
        </p:spPr>
        <p:txBody>
          <a:bodyPr/>
          <a:lstStyle/>
          <a:p>
            <a:fld id="{C136B7D2-B98C-44FD-8D04-7EC62A564975}" type="slidenum">
              <a:rPr lang="en-US" smtClean="0">
                <a:solidFill>
                  <a:srgbClr val="262626">
                    <a:lumMod val="75000"/>
                    <a:lumOff val="25000"/>
                  </a:srgbClr>
                </a:solidFill>
                <a:ea typeface="微软雅黑" panose="020B0503020204020204" pitchFamily="34" charset="-122"/>
              </a:rPr>
            </a:fld>
            <a:endParaRPr lang="en-US" dirty="0">
              <a:solidFill>
                <a:srgbClr val="262626">
                  <a:lumMod val="75000"/>
                  <a:lumOff val="25000"/>
                </a:srgbClr>
              </a:solidFill>
              <a:ea typeface="微软雅黑" panose="020B0503020204020204" pitchFamily="34" charset="-122"/>
            </a:endParaRPr>
          </a:p>
        </p:txBody>
      </p:sp>
      <p:sp>
        <p:nvSpPr>
          <p:cNvPr id="2053" name="Freeform 5"/>
          <p:cNvSpPr/>
          <p:nvPr/>
        </p:nvSpPr>
        <p:spPr bwMode="auto">
          <a:xfrm>
            <a:off x="2467415" y="3318083"/>
            <a:ext cx="1109133" cy="2686901"/>
          </a:xfrm>
          <a:custGeom>
            <a:avLst/>
            <a:gdLst/>
            <a:ahLst/>
            <a:cxnLst>
              <a:cxn ang="0">
                <a:pos x="109" y="0"/>
              </a:cxn>
              <a:cxn ang="0">
                <a:pos x="110" y="585"/>
              </a:cxn>
              <a:cxn ang="0">
                <a:pos x="110" y="586"/>
              </a:cxn>
              <a:cxn ang="0">
                <a:pos x="116" y="619"/>
              </a:cxn>
              <a:cxn ang="0">
                <a:pos x="121" y="629"/>
              </a:cxn>
              <a:cxn ang="0">
                <a:pos x="147" y="656"/>
              </a:cxn>
              <a:cxn ang="0">
                <a:pos x="203" y="676"/>
              </a:cxn>
              <a:cxn ang="0">
                <a:pos x="0" y="676"/>
              </a:cxn>
              <a:cxn ang="0">
                <a:pos x="62" y="650"/>
              </a:cxn>
              <a:cxn ang="0">
                <a:pos x="78" y="629"/>
              </a:cxn>
              <a:cxn ang="0">
                <a:pos x="82" y="619"/>
              </a:cxn>
              <a:cxn ang="0">
                <a:pos x="88" y="586"/>
              </a:cxn>
              <a:cxn ang="0">
                <a:pos x="88" y="585"/>
              </a:cxn>
              <a:cxn ang="0">
                <a:pos x="88" y="0"/>
              </a:cxn>
              <a:cxn ang="0">
                <a:pos x="109" y="0"/>
              </a:cxn>
            </a:cxnLst>
            <a:rect l="0" t="0" r="r" b="b"/>
            <a:pathLst>
              <a:path w="203" h="676">
                <a:moveTo>
                  <a:pt x="109" y="0"/>
                </a:moveTo>
                <a:cubicBezTo>
                  <a:pt x="110" y="585"/>
                  <a:pt x="110" y="585"/>
                  <a:pt x="110" y="585"/>
                </a:cubicBezTo>
                <a:cubicBezTo>
                  <a:pt x="110" y="586"/>
                  <a:pt x="110" y="586"/>
                  <a:pt x="110" y="586"/>
                </a:cubicBezTo>
                <a:cubicBezTo>
                  <a:pt x="110" y="598"/>
                  <a:pt x="112" y="609"/>
                  <a:pt x="116" y="619"/>
                </a:cubicBezTo>
                <a:cubicBezTo>
                  <a:pt x="117" y="622"/>
                  <a:pt x="119" y="626"/>
                  <a:pt x="121" y="629"/>
                </a:cubicBezTo>
                <a:cubicBezTo>
                  <a:pt x="127" y="637"/>
                  <a:pt x="136" y="646"/>
                  <a:pt x="147" y="656"/>
                </a:cubicBezTo>
                <a:cubicBezTo>
                  <a:pt x="164" y="669"/>
                  <a:pt x="182" y="676"/>
                  <a:pt x="203" y="676"/>
                </a:cubicBezTo>
                <a:cubicBezTo>
                  <a:pt x="0" y="676"/>
                  <a:pt x="0" y="676"/>
                  <a:pt x="0" y="676"/>
                </a:cubicBezTo>
                <a:cubicBezTo>
                  <a:pt x="24" y="676"/>
                  <a:pt x="45" y="667"/>
                  <a:pt x="62" y="650"/>
                </a:cubicBezTo>
                <a:cubicBezTo>
                  <a:pt x="68" y="643"/>
                  <a:pt x="74" y="636"/>
                  <a:pt x="78" y="629"/>
                </a:cubicBezTo>
                <a:cubicBezTo>
                  <a:pt x="79" y="626"/>
                  <a:pt x="81" y="622"/>
                  <a:pt x="82" y="619"/>
                </a:cubicBezTo>
                <a:cubicBezTo>
                  <a:pt x="86" y="609"/>
                  <a:pt x="88" y="598"/>
                  <a:pt x="88" y="586"/>
                </a:cubicBezTo>
                <a:cubicBezTo>
                  <a:pt x="88" y="586"/>
                  <a:pt x="88" y="586"/>
                  <a:pt x="88" y="585"/>
                </a:cubicBezTo>
                <a:cubicBezTo>
                  <a:pt x="88" y="0"/>
                  <a:pt x="88" y="0"/>
                  <a:pt x="88" y="0"/>
                </a:cubicBezTo>
                <a:lnTo>
                  <a:pt x="109" y="0"/>
                </a:lnTo>
                <a:close/>
              </a:path>
            </a:pathLst>
          </a:custGeom>
          <a:solidFill>
            <a:schemeClr val="bg1">
              <a:lumMod val="65000"/>
            </a:schemeClr>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63" name="Oval 62"/>
          <p:cNvSpPr/>
          <p:nvPr/>
        </p:nvSpPr>
        <p:spPr>
          <a:xfrm>
            <a:off x="2813026" y="3126059"/>
            <a:ext cx="384047" cy="384047"/>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68" name="Rectangle 67"/>
          <p:cNvSpPr/>
          <p:nvPr/>
        </p:nvSpPr>
        <p:spPr>
          <a:xfrm>
            <a:off x="0" y="6004985"/>
            <a:ext cx="12192000" cy="1123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nvGrpSpPr>
          <p:cNvPr id="6" name="Group 89"/>
          <p:cNvGrpSpPr/>
          <p:nvPr/>
        </p:nvGrpSpPr>
        <p:grpSpPr>
          <a:xfrm>
            <a:off x="2100269" y="4581141"/>
            <a:ext cx="801588" cy="786239"/>
            <a:chOff x="3360240" y="2517137"/>
            <a:chExt cx="1112194" cy="774844"/>
          </a:xfrm>
          <a:solidFill>
            <a:srgbClr val="564266"/>
          </a:solidFill>
        </p:grpSpPr>
        <p:sp>
          <p:nvSpPr>
            <p:cNvPr id="91" name="Round Diagonal Corner Rectangle 90"/>
            <p:cNvSpPr/>
            <p:nvPr/>
          </p:nvSpPr>
          <p:spPr>
            <a:xfrm rot="10800000" flipH="1" flipV="1">
              <a:off x="3360240" y="2546083"/>
              <a:ext cx="1110180" cy="74589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92" name="Round Diagonal Corner Rectangle 91"/>
            <p:cNvSpPr/>
            <p:nvPr/>
          </p:nvSpPr>
          <p:spPr>
            <a:xfrm rot="10800000" flipH="1" flipV="1">
              <a:off x="3362253" y="2517137"/>
              <a:ext cx="1110181" cy="745897"/>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sp>
        <p:nvSpPr>
          <p:cNvPr id="121" name="Oval 120"/>
          <p:cNvSpPr/>
          <p:nvPr/>
        </p:nvSpPr>
        <p:spPr>
          <a:xfrm>
            <a:off x="2884837" y="4493802"/>
            <a:ext cx="240424" cy="240421"/>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72" name="Freeform 103"/>
          <p:cNvSpPr>
            <a:spLocks noEditPoints="1"/>
          </p:cNvSpPr>
          <p:nvPr/>
        </p:nvSpPr>
        <p:spPr bwMode="auto">
          <a:xfrm>
            <a:off x="2351320" y="4774511"/>
            <a:ext cx="324745" cy="478193"/>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74" name="Freeform 145"/>
          <p:cNvSpPr/>
          <p:nvPr/>
        </p:nvSpPr>
        <p:spPr bwMode="auto">
          <a:xfrm>
            <a:off x="1693311" y="2474768"/>
            <a:ext cx="668017" cy="576045"/>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pic>
        <p:nvPicPr>
          <p:cNvPr id="84" name="图片 83"/>
          <p:cNvPicPr>
            <a:picLocks noChangeAspect="1"/>
          </p:cNvPicPr>
          <p:nvPr/>
        </p:nvPicPr>
        <p:blipFill>
          <a:blip r:embed="rId1" cstate="email"/>
          <a:stretch>
            <a:fillRect/>
          </a:stretch>
        </p:blipFill>
        <p:spPr>
          <a:xfrm>
            <a:off x="7315200" y="4205704"/>
            <a:ext cx="4001245" cy="1464768"/>
          </a:xfrm>
          <a:prstGeom prst="rect">
            <a:avLst/>
          </a:prstGeom>
        </p:spPr>
      </p:pic>
      <p:pic>
        <p:nvPicPr>
          <p:cNvPr id="10" name="图片 9"/>
          <p:cNvPicPr>
            <a:picLocks noChangeAspect="1"/>
          </p:cNvPicPr>
          <p:nvPr/>
        </p:nvPicPr>
        <p:blipFill>
          <a:blip r:embed="rId2" cstate="email"/>
          <a:stretch>
            <a:fillRect/>
          </a:stretch>
        </p:blipFill>
        <p:spPr>
          <a:xfrm>
            <a:off x="4612803" y="4205704"/>
            <a:ext cx="2595327" cy="1458574"/>
          </a:xfrm>
          <a:prstGeom prst="rect">
            <a:avLst/>
          </a:prstGeom>
        </p:spPr>
      </p:pic>
      <p:pic>
        <p:nvPicPr>
          <p:cNvPr id="11" name="图片 10"/>
          <p:cNvPicPr>
            <a:picLocks noChangeAspect="1"/>
          </p:cNvPicPr>
          <p:nvPr/>
        </p:nvPicPr>
        <p:blipFill>
          <a:blip r:embed="rId3" cstate="email"/>
          <a:stretch>
            <a:fillRect/>
          </a:stretch>
        </p:blipFill>
        <p:spPr>
          <a:xfrm>
            <a:off x="8532901" y="2860433"/>
            <a:ext cx="2783544" cy="1201617"/>
          </a:xfrm>
          <a:prstGeom prst="rect">
            <a:avLst/>
          </a:prstGeom>
        </p:spPr>
      </p:pic>
      <p:pic>
        <p:nvPicPr>
          <p:cNvPr id="8" name="图片 7"/>
          <p:cNvPicPr>
            <a:picLocks noChangeAspect="1"/>
          </p:cNvPicPr>
          <p:nvPr/>
        </p:nvPicPr>
        <p:blipFill>
          <a:blip r:embed="rId4" cstate="email"/>
          <a:stretch>
            <a:fillRect/>
          </a:stretch>
        </p:blipFill>
        <p:spPr>
          <a:xfrm>
            <a:off x="4608662" y="2843684"/>
            <a:ext cx="3357600" cy="1196801"/>
          </a:xfrm>
          <a:prstGeom prst="rect">
            <a:avLst/>
          </a:prstGeom>
        </p:spPr>
      </p:pic>
      <p:pic>
        <p:nvPicPr>
          <p:cNvPr id="14" name="图片 13"/>
          <p:cNvPicPr>
            <a:picLocks noChangeAspect="1"/>
          </p:cNvPicPr>
          <p:nvPr/>
        </p:nvPicPr>
        <p:blipFill>
          <a:blip r:embed="rId5" cstate="email"/>
          <a:stretch>
            <a:fillRect/>
          </a:stretch>
        </p:blipFill>
        <p:spPr>
          <a:xfrm>
            <a:off x="4608662" y="1233312"/>
            <a:ext cx="3335243" cy="1426743"/>
          </a:xfrm>
          <a:prstGeom prst="rect">
            <a:avLst/>
          </a:prstGeom>
        </p:spPr>
      </p:pic>
      <p:sp>
        <p:nvSpPr>
          <p:cNvPr id="15" name="文本框 14"/>
          <p:cNvSpPr txBox="1"/>
          <p:nvPr/>
        </p:nvSpPr>
        <p:spPr>
          <a:xfrm>
            <a:off x="2033053" y="3583313"/>
            <a:ext cx="697542" cy="646331"/>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读书协会</a:t>
            </a:r>
            <a:endParaRPr lang="zh-CN" altLang="en-US" dirty="0">
              <a:solidFill>
                <a:schemeClr val="bg1"/>
              </a:solidFill>
              <a:ea typeface="微软雅黑" panose="020B0503020204020204" pitchFamily="34" charset="-122"/>
            </a:endParaRPr>
          </a:p>
        </p:txBody>
      </p:sp>
      <p:sp>
        <p:nvSpPr>
          <p:cNvPr id="16" name="文本框 15"/>
          <p:cNvSpPr txBox="1"/>
          <p:nvPr/>
        </p:nvSpPr>
        <p:spPr>
          <a:xfrm>
            <a:off x="3257557" y="2398840"/>
            <a:ext cx="894735" cy="646331"/>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专业知识竞技</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1465794" y="1707822"/>
            <a:ext cx="903307" cy="646331"/>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管理经验分享</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3296585" y="3687303"/>
            <a:ext cx="1071455" cy="646331"/>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工作技能培训</a:t>
            </a:r>
            <a:endParaRPr lang="zh-CN" altLang="en-US" dirty="0">
              <a:solidFill>
                <a:schemeClr val="bg1"/>
              </a:solidFill>
              <a:ea typeface="微软雅黑" panose="020B0503020204020204" pitchFamily="34" charset="-122"/>
            </a:endParaRPr>
          </a:p>
        </p:txBody>
      </p:sp>
      <p:pic>
        <p:nvPicPr>
          <p:cNvPr id="19" name="图片 18"/>
          <p:cNvPicPr>
            <a:picLocks noChangeAspect="1"/>
          </p:cNvPicPr>
          <p:nvPr/>
        </p:nvPicPr>
        <p:blipFill rotWithShape="1">
          <a:blip r:embed="rId6" cstate="email"/>
          <a:srcRect t="26398" b="7606"/>
          <a:stretch>
            <a:fillRect/>
          </a:stretch>
        </p:blipFill>
        <p:spPr>
          <a:xfrm>
            <a:off x="8073743" y="1236866"/>
            <a:ext cx="3242702" cy="1426697"/>
          </a:xfrm>
          <a:prstGeom prst="rect">
            <a:avLst/>
          </a:prstGeom>
        </p:spPr>
      </p:pic>
      <p:pic>
        <p:nvPicPr>
          <p:cNvPr id="38" name="图片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23000">
              <a:schemeClr val="accent5">
                <a:lumMod val="75000"/>
              </a:schemeClr>
            </a:gs>
            <a:gs pos="55000">
              <a:schemeClr val="accent5">
                <a:lumMod val="50000"/>
              </a:schemeClr>
            </a:gs>
            <a:gs pos="97000">
              <a:schemeClr val="tx2">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805180" y="1929935"/>
            <a:ext cx="7376614" cy="2950645"/>
          </a:xfrm>
          <a:prstGeom prst="rect">
            <a:avLst/>
          </a:prstGeom>
        </p:spPr>
      </p:pic>
      <p:sp>
        <p:nvSpPr>
          <p:cNvPr id="133" name="任意多边形 19"/>
          <p:cNvSpPr>
            <a:spLocks noChangeArrowheads="1"/>
          </p:cNvSpPr>
          <p:nvPr/>
        </p:nvSpPr>
        <p:spPr bwMode="auto">
          <a:xfrm>
            <a:off x="2168" y="1625670"/>
            <a:ext cx="4670425" cy="889000"/>
          </a:xfrm>
          <a:custGeom>
            <a:avLst/>
            <a:gdLst>
              <a:gd name="T0" fmla="*/ 0 w 4639235"/>
              <a:gd name="T1" fmla="*/ 0 h 1086405"/>
              <a:gd name="T2" fmla="*/ 4259949 w 4639235"/>
              <a:gd name="T3" fmla="*/ 0 h 1086405"/>
              <a:gd name="T4" fmla="*/ 4639235 w 4639235"/>
              <a:gd name="T5" fmla="*/ 379286 h 1086405"/>
              <a:gd name="T6" fmla="*/ 4639235 w 4639235"/>
              <a:gd name="T7" fmla="*/ 1086405 h 1086405"/>
              <a:gd name="T8" fmla="*/ 0 w 4639235"/>
              <a:gd name="T9" fmla="*/ 1086405 h 1086405"/>
              <a:gd name="T10" fmla="*/ 0 60000 65536"/>
              <a:gd name="T11" fmla="*/ 0 60000 65536"/>
              <a:gd name="T12" fmla="*/ 0 60000 65536"/>
              <a:gd name="T13" fmla="*/ 0 60000 65536"/>
              <a:gd name="T14" fmla="*/ 0 60000 65536"/>
              <a:gd name="T15" fmla="*/ 0 w 4639235"/>
              <a:gd name="T16" fmla="*/ 0 h 1086405"/>
              <a:gd name="T17" fmla="*/ 4639235 w 4639235"/>
              <a:gd name="T18" fmla="*/ 1086405 h 1086405"/>
            </a:gdLst>
            <a:ahLst/>
            <a:cxnLst>
              <a:cxn ang="T10">
                <a:pos x="T0" y="T1"/>
              </a:cxn>
              <a:cxn ang="T11">
                <a:pos x="T2" y="T3"/>
              </a:cxn>
              <a:cxn ang="T12">
                <a:pos x="T4" y="T5"/>
              </a:cxn>
              <a:cxn ang="T13">
                <a:pos x="T6" y="T7"/>
              </a:cxn>
              <a:cxn ang="T14">
                <a:pos x="T8" y="T9"/>
              </a:cxn>
            </a:cxnLst>
            <a:rect l="T15" t="T16" r="T17" b="T18"/>
            <a:pathLst>
              <a:path w="4639235" h="1086405">
                <a:moveTo>
                  <a:pt x="0" y="0"/>
                </a:moveTo>
                <a:lnTo>
                  <a:pt x="4259949" y="0"/>
                </a:lnTo>
                <a:cubicBezTo>
                  <a:pt x="4469423" y="0"/>
                  <a:pt x="4639235" y="169812"/>
                  <a:pt x="4639235" y="379286"/>
                </a:cubicBezTo>
                <a:lnTo>
                  <a:pt x="4639235" y="1086405"/>
                </a:lnTo>
                <a:lnTo>
                  <a:pt x="0" y="1086405"/>
                </a:lnTo>
                <a:close/>
              </a:path>
            </a:pathLst>
          </a:custGeom>
          <a:solidFill>
            <a:srgbClr val="44D0D4">
              <a:alpha val="69804"/>
            </a:srgbClr>
          </a:solidFill>
          <a:ln>
            <a:noFill/>
          </a:ln>
        </p:spPr>
        <p:txBody>
          <a:bodyPr anchor="ctr"/>
          <a:lstStyle/>
          <a:p>
            <a:pPr algn="ctr"/>
            <a:endParaRPr lang="zh-CN" altLang="zh-CN">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34" name="任意多边形 20"/>
          <p:cNvSpPr>
            <a:spLocks noChangeArrowheads="1"/>
          </p:cNvSpPr>
          <p:nvPr/>
        </p:nvSpPr>
        <p:spPr bwMode="auto">
          <a:xfrm>
            <a:off x="2168" y="3405258"/>
            <a:ext cx="4670425" cy="889000"/>
          </a:xfrm>
          <a:custGeom>
            <a:avLst/>
            <a:gdLst>
              <a:gd name="T0" fmla="*/ 0 w 4639235"/>
              <a:gd name="T1" fmla="*/ 0 h 1086407"/>
              <a:gd name="T2" fmla="*/ 4639235 w 4639235"/>
              <a:gd name="T3" fmla="*/ 0 h 1086407"/>
              <a:gd name="T4" fmla="*/ 4639235 w 4639235"/>
              <a:gd name="T5" fmla="*/ 1086407 h 1086407"/>
              <a:gd name="T6" fmla="*/ 0 w 4639235"/>
              <a:gd name="T7" fmla="*/ 1086407 h 1086407"/>
              <a:gd name="T8" fmla="*/ 0 60000 65536"/>
              <a:gd name="T9" fmla="*/ 0 60000 65536"/>
              <a:gd name="T10" fmla="*/ 0 60000 65536"/>
              <a:gd name="T11" fmla="*/ 0 60000 65536"/>
              <a:gd name="T12" fmla="*/ 0 w 4639235"/>
              <a:gd name="T13" fmla="*/ 0 h 1086407"/>
              <a:gd name="T14" fmla="*/ 4639235 w 4639235"/>
              <a:gd name="T15" fmla="*/ 1086407 h 1086407"/>
            </a:gdLst>
            <a:ahLst/>
            <a:cxnLst>
              <a:cxn ang="T8">
                <a:pos x="T0" y="T1"/>
              </a:cxn>
              <a:cxn ang="T9">
                <a:pos x="T2" y="T3"/>
              </a:cxn>
              <a:cxn ang="T10">
                <a:pos x="T4" y="T5"/>
              </a:cxn>
              <a:cxn ang="T11">
                <a:pos x="T6" y="T7"/>
              </a:cxn>
            </a:cxnLst>
            <a:rect l="T12" t="T13" r="T14" b="T15"/>
            <a:pathLst>
              <a:path w="4639235" h="1086407">
                <a:moveTo>
                  <a:pt x="0" y="0"/>
                </a:moveTo>
                <a:lnTo>
                  <a:pt x="4639235" y="0"/>
                </a:lnTo>
                <a:lnTo>
                  <a:pt x="4639235" y="1086407"/>
                </a:lnTo>
                <a:lnTo>
                  <a:pt x="0" y="1086407"/>
                </a:lnTo>
                <a:close/>
              </a:path>
            </a:pathLst>
          </a:custGeom>
          <a:solidFill>
            <a:srgbClr val="44D0D4">
              <a:alpha val="69804"/>
            </a:srgbClr>
          </a:solidFill>
          <a:ln>
            <a:noFill/>
          </a:ln>
        </p:spPr>
        <p:txBody>
          <a:bodyPr anchor="ctr"/>
          <a:lstStyle/>
          <a:p>
            <a:pPr algn="ctr"/>
            <a:endParaRPr lang="zh-CN" altLang="zh-CN">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35" name="任意多边形 22"/>
          <p:cNvSpPr>
            <a:spLocks noChangeArrowheads="1"/>
          </p:cNvSpPr>
          <p:nvPr/>
        </p:nvSpPr>
        <p:spPr bwMode="auto">
          <a:xfrm>
            <a:off x="2168" y="4287908"/>
            <a:ext cx="4670425" cy="889000"/>
          </a:xfrm>
          <a:custGeom>
            <a:avLst/>
            <a:gdLst>
              <a:gd name="T0" fmla="*/ 0 w 4639235"/>
              <a:gd name="T1" fmla="*/ 0 h 1086407"/>
              <a:gd name="T2" fmla="*/ 4639235 w 4639235"/>
              <a:gd name="T3" fmla="*/ 0 h 1086407"/>
              <a:gd name="T4" fmla="*/ 4639235 w 4639235"/>
              <a:gd name="T5" fmla="*/ 707122 h 1086407"/>
              <a:gd name="T6" fmla="*/ 4336389 w 4639235"/>
              <a:gd name="T7" fmla="*/ 1078702 h 1086407"/>
              <a:gd name="T8" fmla="*/ 4259959 w 4639235"/>
              <a:gd name="T9" fmla="*/ 1086407 h 1086407"/>
              <a:gd name="T10" fmla="*/ 0 w 4639235"/>
              <a:gd name="T11" fmla="*/ 1086407 h 1086407"/>
              <a:gd name="T12" fmla="*/ 0 60000 65536"/>
              <a:gd name="T13" fmla="*/ 0 60000 65536"/>
              <a:gd name="T14" fmla="*/ 0 60000 65536"/>
              <a:gd name="T15" fmla="*/ 0 60000 65536"/>
              <a:gd name="T16" fmla="*/ 0 60000 65536"/>
              <a:gd name="T17" fmla="*/ 0 60000 65536"/>
              <a:gd name="T18" fmla="*/ 0 w 4639235"/>
              <a:gd name="T19" fmla="*/ 0 h 1086407"/>
              <a:gd name="T20" fmla="*/ 4639235 w 4639235"/>
              <a:gd name="T21" fmla="*/ 1086407 h 1086407"/>
            </a:gdLst>
            <a:ahLst/>
            <a:cxnLst>
              <a:cxn ang="T12">
                <a:pos x="T0" y="T1"/>
              </a:cxn>
              <a:cxn ang="T13">
                <a:pos x="T2" y="T3"/>
              </a:cxn>
              <a:cxn ang="T14">
                <a:pos x="T4" y="T5"/>
              </a:cxn>
              <a:cxn ang="T15">
                <a:pos x="T6" y="T7"/>
              </a:cxn>
              <a:cxn ang="T16">
                <a:pos x="T8" y="T9"/>
              </a:cxn>
              <a:cxn ang="T17">
                <a:pos x="T10" y="T11"/>
              </a:cxn>
            </a:cxnLst>
            <a:rect l="T18" t="T19" r="T20" b="T21"/>
            <a:pathLst>
              <a:path w="4639235" h="1086407">
                <a:moveTo>
                  <a:pt x="0" y="0"/>
                </a:moveTo>
                <a:lnTo>
                  <a:pt x="4639235" y="0"/>
                </a:lnTo>
                <a:lnTo>
                  <a:pt x="4639235" y="707122"/>
                </a:lnTo>
                <a:cubicBezTo>
                  <a:pt x="4639235" y="890412"/>
                  <a:pt x="4509223" y="1043336"/>
                  <a:pt x="4336389" y="1078702"/>
                </a:cubicBezTo>
                <a:lnTo>
                  <a:pt x="4259959" y="1086407"/>
                </a:lnTo>
                <a:lnTo>
                  <a:pt x="0" y="1086407"/>
                </a:lnTo>
                <a:close/>
              </a:path>
            </a:pathLst>
          </a:custGeom>
          <a:solidFill>
            <a:srgbClr val="064B8A">
              <a:alpha val="69804"/>
            </a:srgbClr>
          </a:solidFill>
          <a:ln>
            <a:noFill/>
          </a:ln>
        </p:spPr>
        <p:txBody>
          <a:bodyPr anchor="ctr"/>
          <a:lstStyle/>
          <a:p>
            <a:pPr algn="ctr"/>
            <a:endParaRPr lang="zh-CN" altLang="zh-CN">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36" name="矩形 24"/>
          <p:cNvSpPr>
            <a:spLocks noChangeArrowheads="1"/>
          </p:cNvSpPr>
          <p:nvPr/>
        </p:nvSpPr>
        <p:spPr bwMode="auto">
          <a:xfrm>
            <a:off x="2168" y="1625670"/>
            <a:ext cx="1055688" cy="889000"/>
          </a:xfrm>
          <a:prstGeom prst="rect">
            <a:avLst/>
          </a:prstGeom>
          <a:solidFill>
            <a:srgbClr val="44D0D4"/>
          </a:solidFill>
          <a:ln>
            <a:noFill/>
          </a:ln>
        </p:spPr>
        <p:txBody>
          <a:bodyPr anchor="ctr"/>
          <a:lstStyle/>
          <a:p>
            <a:pPr algn="ctr"/>
            <a:endParaRPr lang="zh-CN" altLang="zh-CN">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37" name="矩形 25"/>
          <p:cNvSpPr>
            <a:spLocks noChangeArrowheads="1"/>
          </p:cNvSpPr>
          <p:nvPr/>
        </p:nvSpPr>
        <p:spPr bwMode="auto">
          <a:xfrm>
            <a:off x="2168" y="3405258"/>
            <a:ext cx="1055688" cy="889000"/>
          </a:xfrm>
          <a:prstGeom prst="rect">
            <a:avLst/>
          </a:prstGeom>
          <a:solidFill>
            <a:srgbClr val="44D0D4"/>
          </a:solidFill>
          <a:ln>
            <a:noFill/>
          </a:ln>
        </p:spPr>
        <p:txBody>
          <a:bodyPr anchor="ctr"/>
          <a:lstStyle/>
          <a:p>
            <a:pPr algn="ctr"/>
            <a:endParaRPr lang="zh-CN" altLang="zh-CN">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38" name="矩形 27"/>
          <p:cNvSpPr>
            <a:spLocks noChangeArrowheads="1"/>
          </p:cNvSpPr>
          <p:nvPr/>
        </p:nvSpPr>
        <p:spPr bwMode="auto">
          <a:xfrm>
            <a:off x="2168" y="4287908"/>
            <a:ext cx="1055688" cy="889000"/>
          </a:xfrm>
          <a:prstGeom prst="rect">
            <a:avLst/>
          </a:prstGeom>
          <a:solidFill>
            <a:srgbClr val="064B8A"/>
          </a:solidFill>
          <a:ln>
            <a:noFill/>
          </a:ln>
        </p:spPr>
        <p:txBody>
          <a:bodyPr anchor="ctr"/>
          <a:lstStyle/>
          <a:p>
            <a:pPr algn="ctr"/>
            <a:endParaRPr lang="zh-CN" altLang="zh-CN">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39" name="任意多边形 48"/>
          <p:cNvSpPr>
            <a:spLocks noChangeArrowheads="1"/>
          </p:cNvSpPr>
          <p:nvPr/>
        </p:nvSpPr>
        <p:spPr bwMode="auto">
          <a:xfrm>
            <a:off x="2168" y="2516258"/>
            <a:ext cx="4670425" cy="889000"/>
          </a:xfrm>
          <a:custGeom>
            <a:avLst/>
            <a:gdLst>
              <a:gd name="T0" fmla="*/ 0 w 4639235"/>
              <a:gd name="T1" fmla="*/ 0 h 1086407"/>
              <a:gd name="T2" fmla="*/ 4639235 w 4639235"/>
              <a:gd name="T3" fmla="*/ 0 h 1086407"/>
              <a:gd name="T4" fmla="*/ 4639235 w 4639235"/>
              <a:gd name="T5" fmla="*/ 1086407 h 1086407"/>
              <a:gd name="T6" fmla="*/ 0 w 4639235"/>
              <a:gd name="T7" fmla="*/ 1086407 h 1086407"/>
              <a:gd name="T8" fmla="*/ 0 60000 65536"/>
              <a:gd name="T9" fmla="*/ 0 60000 65536"/>
              <a:gd name="T10" fmla="*/ 0 60000 65536"/>
              <a:gd name="T11" fmla="*/ 0 60000 65536"/>
              <a:gd name="T12" fmla="*/ 0 w 4639235"/>
              <a:gd name="T13" fmla="*/ 0 h 1086407"/>
              <a:gd name="T14" fmla="*/ 4639235 w 4639235"/>
              <a:gd name="T15" fmla="*/ 1086407 h 1086407"/>
            </a:gdLst>
            <a:ahLst/>
            <a:cxnLst>
              <a:cxn ang="T8">
                <a:pos x="T0" y="T1"/>
              </a:cxn>
              <a:cxn ang="T9">
                <a:pos x="T2" y="T3"/>
              </a:cxn>
              <a:cxn ang="T10">
                <a:pos x="T4" y="T5"/>
              </a:cxn>
              <a:cxn ang="T11">
                <a:pos x="T6" y="T7"/>
              </a:cxn>
            </a:cxnLst>
            <a:rect l="T12" t="T13" r="T14" b="T15"/>
            <a:pathLst>
              <a:path w="4639235" h="1086407">
                <a:moveTo>
                  <a:pt x="0" y="0"/>
                </a:moveTo>
                <a:lnTo>
                  <a:pt x="4639235" y="0"/>
                </a:lnTo>
                <a:lnTo>
                  <a:pt x="4639235" y="1086407"/>
                </a:lnTo>
                <a:lnTo>
                  <a:pt x="0" y="1086407"/>
                </a:lnTo>
                <a:close/>
              </a:path>
            </a:pathLst>
          </a:custGeom>
          <a:solidFill>
            <a:srgbClr val="064B8A">
              <a:alpha val="69804"/>
            </a:srgbClr>
          </a:solidFill>
          <a:ln>
            <a:noFill/>
          </a:ln>
        </p:spPr>
        <p:txBody>
          <a:bodyPr anchor="ctr"/>
          <a:lstStyle/>
          <a:p>
            <a:pPr algn="ctr"/>
            <a:endParaRPr lang="zh-CN" altLang="zh-CN">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40" name="矩形 49"/>
          <p:cNvSpPr>
            <a:spLocks noChangeArrowheads="1"/>
          </p:cNvSpPr>
          <p:nvPr/>
        </p:nvSpPr>
        <p:spPr bwMode="auto">
          <a:xfrm>
            <a:off x="2168" y="2516258"/>
            <a:ext cx="1055688" cy="889000"/>
          </a:xfrm>
          <a:prstGeom prst="rect">
            <a:avLst/>
          </a:prstGeom>
          <a:solidFill>
            <a:srgbClr val="064B8A"/>
          </a:solidFill>
          <a:ln>
            <a:noFill/>
          </a:ln>
        </p:spPr>
        <p:txBody>
          <a:bodyPr anchor="ctr"/>
          <a:lstStyle/>
          <a:p>
            <a:pPr algn="ctr"/>
            <a:endParaRPr lang="zh-CN" altLang="zh-CN">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grpSp>
        <p:nvGrpSpPr>
          <p:cNvPr id="141" name="组合 61"/>
          <p:cNvGrpSpPr/>
          <p:nvPr/>
        </p:nvGrpSpPr>
        <p:grpSpPr bwMode="auto">
          <a:xfrm>
            <a:off x="291093" y="3689420"/>
            <a:ext cx="504825" cy="384175"/>
            <a:chOff x="0" y="0"/>
            <a:chExt cx="509646" cy="387231"/>
          </a:xfrm>
        </p:grpSpPr>
        <p:sp>
          <p:nvSpPr>
            <p:cNvPr id="142" name="Freeform 20"/>
            <p:cNvSpPr>
              <a:spLocks noEditPoints="1" noChangeArrowheads="1"/>
            </p:cNvSpPr>
            <p:nvPr/>
          </p:nvSpPr>
          <p:spPr bwMode="auto">
            <a:xfrm>
              <a:off x="0" y="51839"/>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000">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43" name="Freeform 21"/>
            <p:cNvSpPr>
              <a:spLocks noEditPoints="1" noChangeArrowheads="1"/>
            </p:cNvSpPr>
            <p:nvPr/>
          </p:nvSpPr>
          <p:spPr bwMode="auto">
            <a:xfrm>
              <a:off x="309785" y="0"/>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sz="2000">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grpSp>
      <p:grpSp>
        <p:nvGrpSpPr>
          <p:cNvPr id="144" name="组合 67"/>
          <p:cNvGrpSpPr/>
          <p:nvPr/>
        </p:nvGrpSpPr>
        <p:grpSpPr bwMode="auto">
          <a:xfrm>
            <a:off x="299899" y="1857924"/>
            <a:ext cx="355600" cy="457200"/>
            <a:chOff x="0" y="0"/>
            <a:chExt cx="563562" cy="720725"/>
          </a:xfrm>
        </p:grpSpPr>
        <p:sp>
          <p:nvSpPr>
            <p:cNvPr id="145" name="Freeform 32"/>
            <p:cNvSpPr>
              <a:spLocks noChangeArrowheads="1"/>
            </p:cNvSpPr>
            <p:nvPr/>
          </p:nvSpPr>
          <p:spPr bwMode="auto">
            <a:xfrm>
              <a:off x="209550" y="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46" name="Freeform 33"/>
            <p:cNvSpPr>
              <a:spLocks noChangeArrowheads="1"/>
            </p:cNvSpPr>
            <p:nvPr/>
          </p:nvSpPr>
          <p:spPr bwMode="auto">
            <a:xfrm>
              <a:off x="0" y="43973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47" name="Freeform 34"/>
            <p:cNvSpPr>
              <a:spLocks noChangeArrowheads="1"/>
            </p:cNvSpPr>
            <p:nvPr/>
          </p:nvSpPr>
          <p:spPr bwMode="auto">
            <a:xfrm>
              <a:off x="420687" y="23177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grpSp>
      <p:grpSp>
        <p:nvGrpSpPr>
          <p:cNvPr id="148" name="组合 71"/>
          <p:cNvGrpSpPr/>
          <p:nvPr/>
        </p:nvGrpSpPr>
        <p:grpSpPr bwMode="auto">
          <a:xfrm>
            <a:off x="346656" y="4526033"/>
            <a:ext cx="395287" cy="441325"/>
            <a:chOff x="0" y="0"/>
            <a:chExt cx="402656" cy="450303"/>
          </a:xfrm>
        </p:grpSpPr>
        <p:sp>
          <p:nvSpPr>
            <p:cNvPr id="149" name="Freeform 108"/>
            <p:cNvSpPr>
              <a:spLocks noEditPoints="1" noChangeArrowheads="1"/>
            </p:cNvSpPr>
            <p:nvPr/>
          </p:nvSpPr>
          <p:spPr bwMode="auto">
            <a:xfrm>
              <a:off x="69134" y="167228"/>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50" name="Freeform 109"/>
            <p:cNvSpPr>
              <a:spLocks noEditPoints="1" noChangeArrowheads="1"/>
            </p:cNvSpPr>
            <p:nvPr/>
          </p:nvSpPr>
          <p:spPr bwMode="auto">
            <a:xfrm>
              <a:off x="197125" y="129859"/>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51" name="Freeform 110"/>
            <p:cNvSpPr>
              <a:spLocks noEditPoints="1" noChangeArrowheads="1"/>
            </p:cNvSpPr>
            <p:nvPr/>
          </p:nvSpPr>
          <p:spPr bwMode="auto">
            <a:xfrm>
              <a:off x="82213" y="181242"/>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52" name="Freeform 111"/>
            <p:cNvSpPr>
              <a:spLocks noEditPoints="1" noChangeArrowheads="1"/>
            </p:cNvSpPr>
            <p:nvPr/>
          </p:nvSpPr>
          <p:spPr bwMode="auto">
            <a:xfrm>
              <a:off x="172834" y="105568"/>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53" name="Freeform 112"/>
            <p:cNvSpPr>
              <a:spLocks noEditPoints="1" noChangeArrowheads="1"/>
            </p:cNvSpPr>
            <p:nvPr/>
          </p:nvSpPr>
          <p:spPr bwMode="auto">
            <a:xfrm>
              <a:off x="0" y="0"/>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grpSp>
      <p:sp>
        <p:nvSpPr>
          <p:cNvPr id="154" name="文本框 77"/>
          <p:cNvSpPr>
            <a:spLocks noChangeArrowheads="1"/>
          </p:cNvSpPr>
          <p:nvPr/>
        </p:nvSpPr>
        <p:spPr bwMode="auto">
          <a:xfrm>
            <a:off x="1922806" y="1839338"/>
            <a:ext cx="20409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sym typeface="方正姚体" panose="02010601030101010101" pitchFamily="2" charset="-122"/>
              </a:rPr>
              <a:t>认识中软国际</a:t>
            </a:r>
            <a:endParaRPr lang="zh-CN" altLang="en-US" sz="2400" b="1"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55" name="文本框 78"/>
          <p:cNvSpPr>
            <a:spLocks noChangeArrowheads="1"/>
          </p:cNvSpPr>
          <p:nvPr/>
        </p:nvSpPr>
        <p:spPr bwMode="auto">
          <a:xfrm>
            <a:off x="1768116" y="2711520"/>
            <a:ext cx="2350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sym typeface="方正姚体" panose="02010601030101010101" pitchFamily="2" charset="-122"/>
              </a:rPr>
              <a:t>工作在中软国际</a:t>
            </a:r>
            <a:endParaRPr lang="zh-CN" altLang="en-US" sz="2400" b="1"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56" name="文本框 79"/>
          <p:cNvSpPr>
            <a:spLocks noChangeArrowheads="1"/>
          </p:cNvSpPr>
          <p:nvPr/>
        </p:nvSpPr>
        <p:spPr bwMode="auto">
          <a:xfrm>
            <a:off x="1773726" y="3611930"/>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sym typeface="方正姚体" panose="02010601030101010101" pitchFamily="2" charset="-122"/>
              </a:rPr>
              <a:t>成长在中软国际</a:t>
            </a:r>
            <a:endParaRPr lang="zh-CN" altLang="en-US" sz="2400" b="1"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57" name="文本框 81"/>
          <p:cNvSpPr>
            <a:spLocks noChangeArrowheads="1"/>
          </p:cNvSpPr>
          <p:nvPr/>
        </p:nvSpPr>
        <p:spPr bwMode="auto">
          <a:xfrm>
            <a:off x="1857082" y="4505395"/>
            <a:ext cx="215392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dirty="0" smtClean="0">
                <a:solidFill>
                  <a:srgbClr val="FEFEFE"/>
                </a:solidFill>
                <a:latin typeface="微软雅黑" panose="020B0503020204020204" pitchFamily="34" charset="-122"/>
                <a:ea typeface="微软雅黑" panose="020B0503020204020204" pitchFamily="34" charset="-122"/>
                <a:sym typeface="方正姚体" panose="02010601030101010101" pitchFamily="2" charset="-122"/>
              </a:rPr>
              <a:t>2020</a:t>
            </a:r>
            <a:r>
              <a:rPr lang="zh-CN" altLang="en-US" sz="2400" b="1" dirty="0" smtClean="0">
                <a:solidFill>
                  <a:srgbClr val="FEFEFE"/>
                </a:solidFill>
                <a:latin typeface="微软雅黑" panose="020B0503020204020204" pitchFamily="34" charset="-122"/>
                <a:ea typeface="微软雅黑" panose="020B0503020204020204" pitchFamily="34" charset="-122"/>
                <a:sym typeface="方正姚体" panose="02010601030101010101" pitchFamily="2" charset="-122"/>
              </a:rPr>
              <a:t>校招计划</a:t>
            </a:r>
            <a:endParaRPr lang="zh-CN" altLang="en-US" sz="2400" b="1" dirty="0">
              <a:solidFill>
                <a:srgbClr val="FEFEFE"/>
              </a:solidFill>
              <a:latin typeface="微软雅黑" panose="020B0503020204020204" pitchFamily="34" charset="-122"/>
              <a:ea typeface="微软雅黑" panose="020B0503020204020204" pitchFamily="34" charset="-122"/>
              <a:sym typeface="方正姚体" panose="02010601030101010101" pitchFamily="2" charset="-122"/>
            </a:endParaRPr>
          </a:p>
        </p:txBody>
      </p:sp>
      <p:grpSp>
        <p:nvGrpSpPr>
          <p:cNvPr id="158" name="组合 82"/>
          <p:cNvGrpSpPr/>
          <p:nvPr/>
        </p:nvGrpSpPr>
        <p:grpSpPr bwMode="auto">
          <a:xfrm>
            <a:off x="373643" y="2711520"/>
            <a:ext cx="438150" cy="473075"/>
            <a:chOff x="0" y="0"/>
            <a:chExt cx="466184" cy="501686"/>
          </a:xfrm>
        </p:grpSpPr>
        <p:sp>
          <p:nvSpPr>
            <p:cNvPr id="159" name="Freeform 154"/>
            <p:cNvSpPr>
              <a:spLocks noChangeArrowheads="1"/>
            </p:cNvSpPr>
            <p:nvPr/>
          </p:nvSpPr>
          <p:spPr bwMode="auto">
            <a:xfrm>
              <a:off x="141070" y="426012"/>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solidFill>
              <a:srgbClr val="FDFDF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60" name="Rectangle 155"/>
            <p:cNvSpPr>
              <a:spLocks noChangeArrowheads="1"/>
            </p:cNvSpPr>
            <p:nvPr/>
          </p:nvSpPr>
          <p:spPr bwMode="auto">
            <a:xfrm>
              <a:off x="160689" y="419472"/>
              <a:ext cx="9342" cy="32698"/>
            </a:xfrm>
            <a:prstGeom prst="rect">
              <a:avLst/>
            </a:prstGeom>
            <a:solidFill>
              <a:srgbClr val="FDFDF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61" name="Freeform 156"/>
            <p:cNvSpPr>
              <a:spLocks noEditPoints="1" noChangeArrowheads="1"/>
            </p:cNvSpPr>
            <p:nvPr/>
          </p:nvSpPr>
          <p:spPr bwMode="auto">
            <a:xfrm>
              <a:off x="39238" y="81278"/>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FDFDF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62" name="Freeform 157"/>
            <p:cNvSpPr>
              <a:spLocks noEditPoints="1" noChangeArrowheads="1"/>
            </p:cNvSpPr>
            <p:nvPr/>
          </p:nvSpPr>
          <p:spPr bwMode="auto">
            <a:xfrm>
              <a:off x="0" y="0"/>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FDFDF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sp>
          <p:nvSpPr>
            <p:cNvPr id="163" name="Freeform 158"/>
            <p:cNvSpPr>
              <a:spLocks noEditPoints="1" noChangeArrowheads="1"/>
            </p:cNvSpPr>
            <p:nvPr/>
          </p:nvSpPr>
          <p:spPr bwMode="auto">
            <a:xfrm>
              <a:off x="275600" y="202729"/>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FDFDFD"/>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pitchFamily="34" charset="0"/>
                <a:ea typeface="微软雅黑" panose="020B0503020204020204" pitchFamily="34" charset="-122"/>
                <a:sym typeface="宋体" panose="02010600030101010101" pitchFamily="2" charset="-122"/>
              </a:endParaRPr>
            </a:p>
          </p:txBody>
        </p:sp>
      </p:grpSp>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36" name="矩形 35"/>
          <p:cNvSpPr/>
          <p:nvPr/>
        </p:nvSpPr>
        <p:spPr>
          <a:xfrm>
            <a:off x="491243" y="5998729"/>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104" name="Title 2"/>
          <p:cNvSpPr txBox="1"/>
          <p:nvPr/>
        </p:nvSpPr>
        <p:spPr>
          <a:xfrm>
            <a:off x="3431290" y="504000"/>
            <a:ext cx="5329420" cy="471365"/>
          </a:xfrm>
          <a:prstGeom prst="rect">
            <a:avLst/>
          </a:prstGeom>
        </p:spPr>
        <p:txBody>
          <a:bodyPr wrap="none" lIns="0" tIns="0" rIns="0" bIns="0" anchor="ctr">
            <a:noAutofit/>
          </a:bodyPr>
          <a:lstStyle>
            <a:lvl1pPr algn="ctr" defTabSz="1218565">
              <a:spcBef>
                <a:spcPct val="0"/>
              </a:spcBef>
              <a:buNone/>
              <a:defRPr sz="3200" b="1" baseline="0">
                <a:solidFill>
                  <a:schemeClr val="tx1">
                    <a:lumMod val="90000"/>
                    <a:lumOff val="10000"/>
                  </a:schemeClr>
                </a:solidFill>
                <a:latin typeface="+mj-lt"/>
                <a:ea typeface="+mj-ea"/>
                <a:cs typeface="+mj-cs"/>
              </a:defRPr>
            </a:lvl1pPr>
          </a:lstStyle>
          <a:p>
            <a:pPr defTabSz="914400">
              <a:lnSpc>
                <a:spcPct val="90000"/>
              </a:lnSpc>
            </a:pPr>
            <a:r>
              <a:rPr lang="zh-CN" altLang="en-US" sz="3000" b="0" dirty="0">
                <a:solidFill>
                  <a:schemeClr val="bg1"/>
                </a:solidFill>
                <a:ea typeface="微软雅黑" panose="020B0503020204020204" pitchFamily="34" charset="-122"/>
              </a:rPr>
              <a:t>强大的“交流分享平台”</a:t>
            </a:r>
            <a:endParaRPr lang="en-US" sz="3000" b="0" dirty="0">
              <a:solidFill>
                <a:schemeClr val="bg1"/>
              </a:solidFill>
              <a:ea typeface="微软雅黑" panose="020B0503020204020204" pitchFamily="34" charset="-122"/>
            </a:endParaRPr>
          </a:p>
        </p:txBody>
      </p:sp>
      <p:pic>
        <p:nvPicPr>
          <p:cNvPr id="11" name="图片 10"/>
          <p:cNvPicPr>
            <a:picLocks noChangeAspect="1"/>
          </p:cNvPicPr>
          <p:nvPr/>
        </p:nvPicPr>
        <p:blipFill>
          <a:blip r:embed="rId1"/>
          <a:stretch>
            <a:fillRect/>
          </a:stretch>
        </p:blipFill>
        <p:spPr>
          <a:xfrm>
            <a:off x="872193" y="2393578"/>
            <a:ext cx="8553429" cy="39017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图片 4"/>
          <p:cNvPicPr>
            <a:picLocks noChangeAspect="1"/>
          </p:cNvPicPr>
          <p:nvPr/>
        </p:nvPicPr>
        <p:blipFill>
          <a:blip r:embed="rId2"/>
          <a:stretch>
            <a:fillRect/>
          </a:stretch>
        </p:blipFill>
        <p:spPr>
          <a:xfrm>
            <a:off x="6058570" y="3578895"/>
            <a:ext cx="3762375" cy="1504950"/>
          </a:xfrm>
          <a:prstGeom prst="rect">
            <a:avLst/>
          </a:prstGeom>
          <a:ln>
            <a:noFill/>
          </a:ln>
          <a:effectLst>
            <a:reflection blurRad="12700" stA="30000" endPos="30000" dist="5000" dir="5400000" sy="-100000" algn="bl" rotWithShape="0"/>
          </a:effectLst>
          <a:scene3d>
            <a:camera prst="perspectiveContrastingLeftFacing">
              <a:rot lat="171928" lon="1506154" rev="245948"/>
            </a:camera>
            <a:lightRig rig="threePt" dir="t">
              <a:rot lat="0" lon="0" rev="2700000"/>
            </a:lightRig>
          </a:scene3d>
          <a:sp3d>
            <a:bevelT w="63500" h="50800"/>
          </a:sp3d>
        </p:spPr>
      </p:pic>
      <p:pic>
        <p:nvPicPr>
          <p:cNvPr id="6" name="图片 5"/>
          <p:cNvPicPr>
            <a:picLocks noChangeAspect="1"/>
          </p:cNvPicPr>
          <p:nvPr/>
        </p:nvPicPr>
        <p:blipFill>
          <a:blip r:embed="rId3"/>
          <a:stretch>
            <a:fillRect/>
          </a:stretch>
        </p:blipFill>
        <p:spPr>
          <a:xfrm>
            <a:off x="6457753" y="1435075"/>
            <a:ext cx="3758516" cy="1937792"/>
          </a:xfrm>
          <a:prstGeom prst="rect">
            <a:avLst/>
          </a:prstGeom>
          <a:ln>
            <a:noFill/>
          </a:ln>
          <a:effectLst>
            <a:reflection blurRad="12700" stA="30000" endPos="30000" dist="5000" dir="5400000" sy="-100000" algn="bl" rotWithShape="0"/>
          </a:effectLst>
          <a:scene3d>
            <a:camera prst="perspectiveContrastingLeftFacing">
              <a:rot lat="192694" lon="1206451" rev="230052"/>
            </a:camera>
            <a:lightRig rig="threePt" dir="t">
              <a:rot lat="0" lon="0" rev="2700000"/>
            </a:lightRig>
          </a:scene3d>
          <a:sp3d>
            <a:bevelT w="63500" h="50800"/>
          </a:sp3d>
        </p:spPr>
      </p:pic>
      <p:pic>
        <p:nvPicPr>
          <p:cNvPr id="7" name="图片 6"/>
          <p:cNvPicPr>
            <a:picLocks noChangeAspect="1"/>
          </p:cNvPicPr>
          <p:nvPr/>
        </p:nvPicPr>
        <p:blipFill>
          <a:blip r:embed="rId4"/>
          <a:stretch>
            <a:fillRect/>
          </a:stretch>
        </p:blipFill>
        <p:spPr>
          <a:xfrm>
            <a:off x="7311486" y="5031201"/>
            <a:ext cx="4228272" cy="1555367"/>
          </a:xfrm>
          <a:prstGeom prst="rect">
            <a:avLst/>
          </a:prstGeom>
          <a:ln>
            <a:noFill/>
          </a:ln>
          <a:effectLst>
            <a:reflection blurRad="12700" stA="30000" endPos="30000" dist="5000" dir="5400000" sy="-100000" algn="bl" rotWithShape="0"/>
          </a:effectLst>
          <a:scene3d>
            <a:camera prst="perspectiveContrastingLeftFacing">
              <a:rot lat="192694" lon="1206451" rev="230052"/>
            </a:camera>
            <a:lightRig rig="threePt" dir="t">
              <a:rot lat="0" lon="0" rev="2700000"/>
            </a:lightRig>
          </a:scene3d>
          <a:sp3d>
            <a:bevelT w="63500" h="50800"/>
          </a:sp3d>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68874" y="504000"/>
            <a:ext cx="4854251" cy="471365"/>
          </a:xfrm>
        </p:spPr>
        <p:txBody>
          <a:bodyPr>
            <a:noAutofit/>
          </a:bodyPr>
          <a:lstStyle/>
          <a:p>
            <a:r>
              <a:rPr lang="zh-CN" altLang="en-US" sz="3000" b="0" dirty="0">
                <a:solidFill>
                  <a:schemeClr val="bg1"/>
                </a:solidFill>
                <a:ea typeface="微软雅黑" panose="020B0503020204020204" pitchFamily="34" charset="-122"/>
              </a:rPr>
              <a:t>丰富多彩的闲暇生活</a:t>
            </a:r>
            <a:endParaRPr lang="en-US" sz="3000" b="0" dirty="0">
              <a:solidFill>
                <a:schemeClr val="bg1"/>
              </a:solidFill>
              <a:ea typeface="微软雅黑" panose="020B0503020204020204" pitchFamily="34" charset="-122"/>
            </a:endParaRPr>
          </a:p>
        </p:txBody>
      </p:sp>
      <p:sp>
        <p:nvSpPr>
          <p:cNvPr id="24" name="Slide Number Placeholder 23"/>
          <p:cNvSpPr>
            <a:spLocks noGrp="1"/>
          </p:cNvSpPr>
          <p:nvPr>
            <p:ph type="sldNum" sz="quarter" idx="4294967295"/>
          </p:nvPr>
        </p:nvSpPr>
        <p:spPr>
          <a:xfrm>
            <a:off x="11580813" y="6340475"/>
            <a:ext cx="611187" cy="366713"/>
          </a:xfrm>
          <a:prstGeom prst="rect">
            <a:avLst/>
          </a:prstGeom>
        </p:spPr>
        <p:txBody>
          <a:bodyPr/>
          <a:lstStyle/>
          <a:p>
            <a:fld id="{C136B7D2-B98C-44FD-8D04-7EC62A564975}" type="slidenum">
              <a:rPr lang="en-US" smtClean="0">
                <a:solidFill>
                  <a:srgbClr val="262626">
                    <a:lumMod val="75000"/>
                    <a:lumOff val="25000"/>
                  </a:srgbClr>
                </a:solidFill>
                <a:ea typeface="微软雅黑" panose="020B0503020204020204" pitchFamily="34" charset="-122"/>
              </a:rPr>
            </a:fld>
            <a:endParaRPr lang="en-US" dirty="0">
              <a:solidFill>
                <a:srgbClr val="262626">
                  <a:lumMod val="75000"/>
                  <a:lumOff val="25000"/>
                </a:srgbClr>
              </a:solidFill>
              <a:ea typeface="微软雅黑" panose="020B0503020204020204" pitchFamily="34" charset="-122"/>
            </a:endParaRPr>
          </a:p>
        </p:txBody>
      </p:sp>
      <p:sp>
        <p:nvSpPr>
          <p:cNvPr id="43" name="Freeform 59"/>
          <p:cNvSpPr/>
          <p:nvPr/>
        </p:nvSpPr>
        <p:spPr bwMode="auto">
          <a:xfrm>
            <a:off x="6154677" y="1992985"/>
            <a:ext cx="1488968" cy="1354496"/>
          </a:xfrm>
          <a:custGeom>
            <a:avLst/>
            <a:gdLst/>
            <a:ahLst/>
            <a:cxnLst>
              <a:cxn ang="0">
                <a:pos x="174" y="281"/>
              </a:cxn>
              <a:cxn ang="0">
                <a:pos x="305" y="204"/>
              </a:cxn>
              <a:cxn ang="0">
                <a:pos x="280" y="133"/>
              </a:cxn>
              <a:cxn ang="0">
                <a:pos x="49" y="9"/>
              </a:cxn>
              <a:cxn ang="0">
                <a:pos x="1" y="33"/>
              </a:cxn>
              <a:cxn ang="0">
                <a:pos x="3" y="194"/>
              </a:cxn>
              <a:cxn ang="0">
                <a:pos x="23" y="226"/>
              </a:cxn>
              <a:cxn ang="0">
                <a:pos x="110" y="271"/>
              </a:cxn>
              <a:cxn ang="0">
                <a:pos x="174" y="281"/>
              </a:cxn>
            </a:cxnLst>
            <a:rect l="0" t="0" r="r" b="b"/>
            <a:pathLst>
              <a:path w="335" h="304">
                <a:moveTo>
                  <a:pt x="174" y="281"/>
                </a:moveTo>
                <a:cubicBezTo>
                  <a:pt x="195" y="268"/>
                  <a:pt x="305" y="204"/>
                  <a:pt x="305" y="204"/>
                </a:cubicBezTo>
                <a:cubicBezTo>
                  <a:pt x="305" y="204"/>
                  <a:pt x="335" y="192"/>
                  <a:pt x="280" y="133"/>
                </a:cubicBezTo>
                <a:cubicBezTo>
                  <a:pt x="225" y="76"/>
                  <a:pt x="149" y="24"/>
                  <a:pt x="49" y="9"/>
                </a:cubicBezTo>
                <a:cubicBezTo>
                  <a:pt x="36" y="7"/>
                  <a:pt x="0" y="0"/>
                  <a:pt x="1" y="33"/>
                </a:cubicBezTo>
                <a:cubicBezTo>
                  <a:pt x="2" y="65"/>
                  <a:pt x="3" y="194"/>
                  <a:pt x="3" y="194"/>
                </a:cubicBezTo>
                <a:cubicBezTo>
                  <a:pt x="3" y="194"/>
                  <a:pt x="3" y="219"/>
                  <a:pt x="23" y="226"/>
                </a:cubicBezTo>
                <a:cubicBezTo>
                  <a:pt x="43" y="233"/>
                  <a:pt x="85" y="249"/>
                  <a:pt x="110" y="271"/>
                </a:cubicBezTo>
                <a:cubicBezTo>
                  <a:pt x="133" y="292"/>
                  <a:pt x="138" y="304"/>
                  <a:pt x="174" y="281"/>
                </a:cubicBezTo>
              </a:path>
            </a:pathLst>
          </a:custGeom>
          <a:solidFill>
            <a:schemeClr val="accent3"/>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46" name="Freeform 62"/>
          <p:cNvSpPr/>
          <p:nvPr/>
        </p:nvSpPr>
        <p:spPr bwMode="auto">
          <a:xfrm>
            <a:off x="4291635" y="2926952"/>
            <a:ext cx="1092888" cy="1716347"/>
          </a:xfrm>
          <a:custGeom>
            <a:avLst/>
            <a:gdLst/>
            <a:ahLst/>
            <a:cxnLst>
              <a:cxn ang="0">
                <a:pos x="209" y="93"/>
              </a:cxn>
              <a:cxn ang="0">
                <a:pos x="75" y="20"/>
              </a:cxn>
              <a:cxn ang="0">
                <a:pos x="27" y="77"/>
              </a:cxn>
              <a:cxn ang="0">
                <a:pos x="38" y="338"/>
              </a:cxn>
              <a:cxn ang="0">
                <a:pos x="83" y="368"/>
              </a:cxn>
              <a:cxn ang="0">
                <a:pos x="221" y="284"/>
              </a:cxn>
              <a:cxn ang="0">
                <a:pos x="238" y="250"/>
              </a:cxn>
              <a:cxn ang="0">
                <a:pos x="232" y="152"/>
              </a:cxn>
              <a:cxn ang="0">
                <a:pos x="209" y="93"/>
              </a:cxn>
            </a:cxnLst>
            <a:rect l="0" t="0" r="r" b="b"/>
            <a:pathLst>
              <a:path w="246" h="385">
                <a:moveTo>
                  <a:pt x="209" y="93"/>
                </a:moveTo>
                <a:cubicBezTo>
                  <a:pt x="187" y="81"/>
                  <a:pt x="75" y="20"/>
                  <a:pt x="75" y="20"/>
                </a:cubicBezTo>
                <a:cubicBezTo>
                  <a:pt x="75" y="20"/>
                  <a:pt x="49" y="0"/>
                  <a:pt x="27" y="77"/>
                </a:cubicBezTo>
                <a:cubicBezTo>
                  <a:pt x="6" y="153"/>
                  <a:pt x="0" y="245"/>
                  <a:pt x="38" y="338"/>
                </a:cubicBezTo>
                <a:cubicBezTo>
                  <a:pt x="43" y="350"/>
                  <a:pt x="56" y="385"/>
                  <a:pt x="83" y="368"/>
                </a:cubicBezTo>
                <a:cubicBezTo>
                  <a:pt x="110" y="351"/>
                  <a:pt x="221" y="284"/>
                  <a:pt x="221" y="284"/>
                </a:cubicBezTo>
                <a:cubicBezTo>
                  <a:pt x="221" y="284"/>
                  <a:pt x="242" y="271"/>
                  <a:pt x="238" y="250"/>
                </a:cubicBezTo>
                <a:cubicBezTo>
                  <a:pt x="234" y="229"/>
                  <a:pt x="226" y="186"/>
                  <a:pt x="232" y="152"/>
                </a:cubicBezTo>
                <a:cubicBezTo>
                  <a:pt x="238" y="122"/>
                  <a:pt x="246" y="112"/>
                  <a:pt x="209" y="93"/>
                </a:cubicBezTo>
              </a:path>
            </a:pathLst>
          </a:custGeom>
          <a:solidFill>
            <a:srgbClr val="44D0D4"/>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48" name="Freeform 64"/>
          <p:cNvSpPr/>
          <p:nvPr/>
        </p:nvSpPr>
        <p:spPr bwMode="auto">
          <a:xfrm>
            <a:off x="4567913" y="1988097"/>
            <a:ext cx="1488968" cy="1332492"/>
          </a:xfrm>
          <a:custGeom>
            <a:avLst/>
            <a:gdLst/>
            <a:ahLst/>
            <a:cxnLst>
              <a:cxn ang="0">
                <a:pos x="330" y="184"/>
              </a:cxn>
              <a:cxn ang="0">
                <a:pos x="330" y="32"/>
              </a:cxn>
              <a:cxn ang="0">
                <a:pos x="257" y="18"/>
              </a:cxn>
              <a:cxn ang="0">
                <a:pos x="33" y="152"/>
              </a:cxn>
              <a:cxn ang="0">
                <a:pos x="28" y="206"/>
              </a:cxn>
              <a:cxn ang="0">
                <a:pos x="168" y="287"/>
              </a:cxn>
              <a:cxn ang="0">
                <a:pos x="206" y="286"/>
              </a:cxn>
              <a:cxn ang="0">
                <a:pos x="289" y="233"/>
              </a:cxn>
              <a:cxn ang="0">
                <a:pos x="330" y="184"/>
              </a:cxn>
            </a:cxnLst>
            <a:rect l="0" t="0" r="r" b="b"/>
            <a:pathLst>
              <a:path w="335" h="299">
                <a:moveTo>
                  <a:pt x="330" y="184"/>
                </a:moveTo>
                <a:cubicBezTo>
                  <a:pt x="330" y="159"/>
                  <a:pt x="330" y="32"/>
                  <a:pt x="330" y="32"/>
                </a:cubicBezTo>
                <a:cubicBezTo>
                  <a:pt x="330" y="32"/>
                  <a:pt x="335" y="0"/>
                  <a:pt x="257" y="18"/>
                </a:cubicBezTo>
                <a:cubicBezTo>
                  <a:pt x="180" y="35"/>
                  <a:pt x="96" y="74"/>
                  <a:pt x="33" y="152"/>
                </a:cubicBezTo>
                <a:cubicBezTo>
                  <a:pt x="25" y="163"/>
                  <a:pt x="0" y="190"/>
                  <a:pt x="28" y="206"/>
                </a:cubicBezTo>
                <a:cubicBezTo>
                  <a:pt x="57" y="222"/>
                  <a:pt x="168" y="287"/>
                  <a:pt x="168" y="287"/>
                </a:cubicBezTo>
                <a:cubicBezTo>
                  <a:pt x="168" y="287"/>
                  <a:pt x="189" y="299"/>
                  <a:pt x="206" y="286"/>
                </a:cubicBezTo>
                <a:cubicBezTo>
                  <a:pt x="222" y="272"/>
                  <a:pt x="257" y="244"/>
                  <a:pt x="289" y="233"/>
                </a:cubicBezTo>
                <a:cubicBezTo>
                  <a:pt x="319" y="224"/>
                  <a:pt x="331" y="226"/>
                  <a:pt x="330" y="184"/>
                </a:cubicBezTo>
              </a:path>
            </a:pathLst>
          </a:custGeom>
          <a:solidFill>
            <a:schemeClr val="accent2"/>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45" name="Freeform 61"/>
          <p:cNvSpPr/>
          <p:nvPr/>
        </p:nvSpPr>
        <p:spPr bwMode="auto">
          <a:xfrm>
            <a:off x="4553244" y="4237441"/>
            <a:ext cx="1493859" cy="1344716"/>
          </a:xfrm>
          <a:custGeom>
            <a:avLst/>
            <a:gdLst/>
            <a:ahLst/>
            <a:cxnLst>
              <a:cxn ang="0">
                <a:pos x="161" y="22"/>
              </a:cxn>
              <a:cxn ang="0">
                <a:pos x="31" y="100"/>
              </a:cxn>
              <a:cxn ang="0">
                <a:pos x="56" y="171"/>
              </a:cxn>
              <a:cxn ang="0">
                <a:pos x="287" y="293"/>
              </a:cxn>
              <a:cxn ang="0">
                <a:pos x="335" y="270"/>
              </a:cxn>
              <a:cxn ang="0">
                <a:pos x="332" y="108"/>
              </a:cxn>
              <a:cxn ang="0">
                <a:pos x="312" y="77"/>
              </a:cxn>
              <a:cxn ang="0">
                <a:pos x="224" y="32"/>
              </a:cxn>
              <a:cxn ang="0">
                <a:pos x="161" y="22"/>
              </a:cxn>
            </a:cxnLst>
            <a:rect l="0" t="0" r="r" b="b"/>
            <a:pathLst>
              <a:path w="336" h="302">
                <a:moveTo>
                  <a:pt x="161" y="22"/>
                </a:moveTo>
                <a:cubicBezTo>
                  <a:pt x="140" y="35"/>
                  <a:pt x="31" y="100"/>
                  <a:pt x="31" y="100"/>
                </a:cubicBezTo>
                <a:cubicBezTo>
                  <a:pt x="31" y="100"/>
                  <a:pt x="0" y="113"/>
                  <a:pt x="56" y="171"/>
                </a:cubicBezTo>
                <a:cubicBezTo>
                  <a:pt x="111" y="228"/>
                  <a:pt x="187" y="280"/>
                  <a:pt x="287" y="293"/>
                </a:cubicBezTo>
                <a:cubicBezTo>
                  <a:pt x="300" y="295"/>
                  <a:pt x="336" y="302"/>
                  <a:pt x="335" y="270"/>
                </a:cubicBezTo>
                <a:cubicBezTo>
                  <a:pt x="334" y="237"/>
                  <a:pt x="332" y="108"/>
                  <a:pt x="332" y="108"/>
                </a:cubicBezTo>
                <a:cubicBezTo>
                  <a:pt x="332" y="108"/>
                  <a:pt x="332" y="84"/>
                  <a:pt x="312" y="77"/>
                </a:cubicBezTo>
                <a:cubicBezTo>
                  <a:pt x="292" y="70"/>
                  <a:pt x="250" y="54"/>
                  <a:pt x="224" y="32"/>
                </a:cubicBezTo>
                <a:cubicBezTo>
                  <a:pt x="201" y="12"/>
                  <a:pt x="196" y="0"/>
                  <a:pt x="161" y="22"/>
                </a:cubicBezTo>
              </a:path>
            </a:pathLst>
          </a:custGeom>
          <a:solidFill>
            <a:schemeClr val="accent6"/>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nvGrpSpPr>
          <p:cNvPr id="103" name="Group 102"/>
          <p:cNvGrpSpPr/>
          <p:nvPr/>
        </p:nvGrpSpPr>
        <p:grpSpPr>
          <a:xfrm>
            <a:off x="6144898" y="4254553"/>
            <a:ext cx="1476743" cy="1354496"/>
            <a:chOff x="4608673" y="3160093"/>
            <a:chExt cx="1107557" cy="1015872"/>
          </a:xfrm>
        </p:grpSpPr>
        <p:sp>
          <p:nvSpPr>
            <p:cNvPr id="44" name="Freeform 60"/>
            <p:cNvSpPr/>
            <p:nvPr/>
          </p:nvSpPr>
          <p:spPr bwMode="auto">
            <a:xfrm>
              <a:off x="4608673" y="3160093"/>
              <a:ext cx="1107557" cy="1015872"/>
            </a:xfrm>
            <a:custGeom>
              <a:avLst/>
              <a:gdLst/>
              <a:ahLst/>
              <a:cxnLst>
                <a:cxn ang="0">
                  <a:pos x="2" y="120"/>
                </a:cxn>
                <a:cxn ang="0">
                  <a:pos x="7" y="272"/>
                </a:cxn>
                <a:cxn ang="0">
                  <a:pos x="81" y="284"/>
                </a:cxn>
                <a:cxn ang="0">
                  <a:pos x="300" y="141"/>
                </a:cxn>
                <a:cxn ang="0">
                  <a:pos x="303" y="88"/>
                </a:cxn>
                <a:cxn ang="0">
                  <a:pos x="160" y="12"/>
                </a:cxn>
                <a:cxn ang="0">
                  <a:pos x="123" y="14"/>
                </a:cxn>
                <a:cxn ang="0">
                  <a:pos x="41" y="69"/>
                </a:cxn>
                <a:cxn ang="0">
                  <a:pos x="2" y="120"/>
                </a:cxn>
              </a:cxnLst>
              <a:rect l="0" t="0" r="r" b="b"/>
              <a:pathLst>
                <a:path w="332" h="304">
                  <a:moveTo>
                    <a:pt x="2" y="120"/>
                  </a:moveTo>
                  <a:cubicBezTo>
                    <a:pt x="3" y="145"/>
                    <a:pt x="7" y="272"/>
                    <a:pt x="7" y="272"/>
                  </a:cubicBezTo>
                  <a:cubicBezTo>
                    <a:pt x="7" y="272"/>
                    <a:pt x="4" y="304"/>
                    <a:pt x="81" y="284"/>
                  </a:cubicBezTo>
                  <a:cubicBezTo>
                    <a:pt x="158" y="264"/>
                    <a:pt x="240" y="222"/>
                    <a:pt x="300" y="141"/>
                  </a:cubicBezTo>
                  <a:cubicBezTo>
                    <a:pt x="308" y="131"/>
                    <a:pt x="332" y="102"/>
                    <a:pt x="303" y="88"/>
                  </a:cubicBezTo>
                  <a:cubicBezTo>
                    <a:pt x="274" y="73"/>
                    <a:pt x="160" y="12"/>
                    <a:pt x="160" y="12"/>
                  </a:cubicBezTo>
                  <a:cubicBezTo>
                    <a:pt x="160" y="12"/>
                    <a:pt x="139" y="0"/>
                    <a:pt x="123" y="14"/>
                  </a:cubicBezTo>
                  <a:cubicBezTo>
                    <a:pt x="107" y="29"/>
                    <a:pt x="73" y="58"/>
                    <a:pt x="41" y="69"/>
                  </a:cubicBezTo>
                  <a:cubicBezTo>
                    <a:pt x="12" y="80"/>
                    <a:pt x="0" y="78"/>
                    <a:pt x="2" y="120"/>
                  </a:cubicBezTo>
                </a:path>
              </a:pathLst>
            </a:custGeom>
            <a:solidFill>
              <a:schemeClr val="accent5"/>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85" name="Freeform 114"/>
            <p:cNvSpPr>
              <a:spLocks noEditPoints="1"/>
            </p:cNvSpPr>
            <p:nvPr/>
          </p:nvSpPr>
          <p:spPr bwMode="auto">
            <a:xfrm>
              <a:off x="5031536" y="3567880"/>
              <a:ext cx="102370" cy="102370"/>
            </a:xfrm>
            <a:custGeom>
              <a:avLst/>
              <a:gdLst/>
              <a:ahLst/>
              <a:cxnLst>
                <a:cxn ang="0">
                  <a:pos x="44" y="124"/>
                </a:cxn>
                <a:cxn ang="0">
                  <a:pos x="81" y="124"/>
                </a:cxn>
                <a:cxn ang="0">
                  <a:pos x="81" y="78"/>
                </a:cxn>
                <a:cxn ang="0">
                  <a:pos x="124" y="78"/>
                </a:cxn>
                <a:cxn ang="0">
                  <a:pos x="124" y="44"/>
                </a:cxn>
                <a:cxn ang="0">
                  <a:pos x="81" y="44"/>
                </a:cxn>
                <a:cxn ang="0">
                  <a:pos x="81" y="0"/>
                </a:cxn>
                <a:cxn ang="0">
                  <a:pos x="44" y="0"/>
                </a:cxn>
                <a:cxn ang="0">
                  <a:pos x="44" y="44"/>
                </a:cxn>
                <a:cxn ang="0">
                  <a:pos x="0" y="44"/>
                </a:cxn>
                <a:cxn ang="0">
                  <a:pos x="0" y="78"/>
                </a:cxn>
                <a:cxn ang="0">
                  <a:pos x="44" y="78"/>
                </a:cxn>
                <a:cxn ang="0">
                  <a:pos x="44" y="124"/>
                </a:cxn>
                <a:cxn ang="0">
                  <a:pos x="44" y="124"/>
                </a:cxn>
                <a:cxn ang="0">
                  <a:pos x="44" y="124"/>
                </a:cxn>
              </a:cxnLst>
              <a:rect l="0" t="0" r="r" b="b"/>
              <a:pathLst>
                <a:path w="124" h="124">
                  <a:moveTo>
                    <a:pt x="44" y="124"/>
                  </a:moveTo>
                  <a:lnTo>
                    <a:pt x="81" y="124"/>
                  </a:lnTo>
                  <a:lnTo>
                    <a:pt x="81" y="78"/>
                  </a:lnTo>
                  <a:lnTo>
                    <a:pt x="124" y="78"/>
                  </a:lnTo>
                  <a:lnTo>
                    <a:pt x="124" y="44"/>
                  </a:lnTo>
                  <a:lnTo>
                    <a:pt x="81" y="44"/>
                  </a:lnTo>
                  <a:lnTo>
                    <a:pt x="81" y="0"/>
                  </a:lnTo>
                  <a:lnTo>
                    <a:pt x="44" y="0"/>
                  </a:lnTo>
                  <a:lnTo>
                    <a:pt x="44" y="44"/>
                  </a:lnTo>
                  <a:lnTo>
                    <a:pt x="0" y="44"/>
                  </a:lnTo>
                  <a:lnTo>
                    <a:pt x="0" y="78"/>
                  </a:lnTo>
                  <a:lnTo>
                    <a:pt x="44" y="78"/>
                  </a:lnTo>
                  <a:lnTo>
                    <a:pt x="44" y="124"/>
                  </a:lnTo>
                  <a:close/>
                  <a:moveTo>
                    <a:pt x="44" y="124"/>
                  </a:moveTo>
                  <a:lnTo>
                    <a:pt x="44" y="124"/>
                  </a:lnTo>
                  <a:close/>
                </a:path>
              </a:pathLst>
            </a:custGeom>
            <a:solidFill>
              <a:schemeClr val="accent5">
                <a:lumMod val="50000"/>
              </a:schemeClr>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42" name="Freeform 58"/>
          <p:cNvSpPr/>
          <p:nvPr/>
        </p:nvSpPr>
        <p:spPr bwMode="auto">
          <a:xfrm>
            <a:off x="6807477" y="2924507"/>
            <a:ext cx="1092888" cy="1713903"/>
          </a:xfrm>
          <a:custGeom>
            <a:avLst/>
            <a:gdLst/>
            <a:ahLst/>
            <a:cxnLst>
              <a:cxn ang="0">
                <a:pos x="38" y="293"/>
              </a:cxn>
              <a:cxn ang="0">
                <a:pos x="171" y="365"/>
              </a:cxn>
              <a:cxn ang="0">
                <a:pos x="219" y="308"/>
              </a:cxn>
              <a:cxn ang="0">
                <a:pos x="208" y="47"/>
              </a:cxn>
              <a:cxn ang="0">
                <a:pos x="163" y="17"/>
              </a:cxn>
              <a:cxn ang="0">
                <a:pos x="26" y="101"/>
              </a:cxn>
              <a:cxn ang="0">
                <a:pos x="8" y="135"/>
              </a:cxn>
              <a:cxn ang="0">
                <a:pos x="14" y="233"/>
              </a:cxn>
              <a:cxn ang="0">
                <a:pos x="38" y="293"/>
              </a:cxn>
            </a:cxnLst>
            <a:rect l="0" t="0" r="r" b="b"/>
            <a:pathLst>
              <a:path w="246" h="385">
                <a:moveTo>
                  <a:pt x="38" y="293"/>
                </a:moveTo>
                <a:cubicBezTo>
                  <a:pt x="60" y="304"/>
                  <a:pt x="171" y="365"/>
                  <a:pt x="171" y="365"/>
                </a:cubicBezTo>
                <a:cubicBezTo>
                  <a:pt x="171" y="365"/>
                  <a:pt x="197" y="385"/>
                  <a:pt x="219" y="308"/>
                </a:cubicBezTo>
                <a:cubicBezTo>
                  <a:pt x="241" y="232"/>
                  <a:pt x="246" y="140"/>
                  <a:pt x="208" y="47"/>
                </a:cubicBezTo>
                <a:cubicBezTo>
                  <a:pt x="203" y="35"/>
                  <a:pt x="191" y="0"/>
                  <a:pt x="163" y="17"/>
                </a:cubicBezTo>
                <a:cubicBezTo>
                  <a:pt x="136" y="35"/>
                  <a:pt x="26" y="101"/>
                  <a:pt x="26" y="101"/>
                </a:cubicBezTo>
                <a:cubicBezTo>
                  <a:pt x="26" y="101"/>
                  <a:pt x="4" y="114"/>
                  <a:pt x="8" y="135"/>
                </a:cubicBezTo>
                <a:cubicBezTo>
                  <a:pt x="13" y="156"/>
                  <a:pt x="21" y="200"/>
                  <a:pt x="14" y="233"/>
                </a:cubicBezTo>
                <a:cubicBezTo>
                  <a:pt x="8" y="263"/>
                  <a:pt x="0" y="273"/>
                  <a:pt x="38" y="293"/>
                </a:cubicBezTo>
              </a:path>
            </a:pathLst>
          </a:custGeom>
          <a:solidFill>
            <a:schemeClr val="accent4"/>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nvGrpSpPr>
          <p:cNvPr id="78" name="Group 48"/>
          <p:cNvGrpSpPr/>
          <p:nvPr/>
        </p:nvGrpSpPr>
        <p:grpSpPr>
          <a:xfrm rot="12835857">
            <a:off x="5651491" y="3116531"/>
            <a:ext cx="970276" cy="1179408"/>
            <a:chOff x="1208671" y="1659213"/>
            <a:chExt cx="2151201" cy="2614869"/>
          </a:xfrm>
          <a:solidFill>
            <a:schemeClr val="accent4"/>
          </a:solidFill>
        </p:grpSpPr>
        <p:sp>
          <p:nvSpPr>
            <p:cNvPr id="98" name="Oval 49"/>
            <p:cNvSpPr/>
            <p:nvPr/>
          </p:nvSpPr>
          <p:spPr>
            <a:xfrm>
              <a:off x="1208671" y="1659213"/>
              <a:ext cx="2151201" cy="21512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sp>
          <p:nvSpPr>
            <p:cNvPr id="105" name="Isosceles Triangle 50"/>
            <p:cNvSpPr/>
            <p:nvPr/>
          </p:nvSpPr>
          <p:spPr>
            <a:xfrm rot="10800000">
              <a:off x="2007871" y="3719631"/>
              <a:ext cx="552799" cy="5544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grpSp>
      <p:sp>
        <p:nvSpPr>
          <p:cNvPr id="10" name="文本框 9"/>
          <p:cNvSpPr txBox="1"/>
          <p:nvPr/>
        </p:nvSpPr>
        <p:spPr>
          <a:xfrm rot="19897873">
            <a:off x="5044837" y="2498316"/>
            <a:ext cx="1054973" cy="369332"/>
          </a:xfrm>
          <a:prstGeom prst="rect">
            <a:avLst/>
          </a:prstGeom>
          <a:noFill/>
        </p:spPr>
        <p:txBody>
          <a:bodyPr wrap="square" rtlCol="0">
            <a:spAutoFit/>
          </a:bodyPr>
          <a:lstStyle/>
          <a:p>
            <a:r>
              <a:rPr lang="zh-CN" altLang="en-US" dirty="0">
                <a:solidFill>
                  <a:schemeClr val="bg1"/>
                </a:solidFill>
                <a:ea typeface="微软雅黑" panose="020B0503020204020204" pitchFamily="34" charset="-122"/>
              </a:rPr>
              <a:t>运动会</a:t>
            </a:r>
            <a:endParaRPr lang="zh-CN" altLang="en-US" dirty="0">
              <a:solidFill>
                <a:schemeClr val="bg1"/>
              </a:solidFill>
              <a:ea typeface="微软雅黑" panose="020B0503020204020204" pitchFamily="34" charset="-122"/>
            </a:endParaRPr>
          </a:p>
        </p:txBody>
      </p:sp>
      <p:sp>
        <p:nvSpPr>
          <p:cNvPr id="106" name="文本框 105"/>
          <p:cNvSpPr txBox="1"/>
          <p:nvPr/>
        </p:nvSpPr>
        <p:spPr>
          <a:xfrm rot="1842834">
            <a:off x="6303020" y="2565047"/>
            <a:ext cx="1054973"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才艺秀</a:t>
            </a:r>
            <a:endParaRPr lang="zh-CN" altLang="en-US" dirty="0">
              <a:solidFill>
                <a:schemeClr val="bg1"/>
              </a:solidFill>
              <a:ea typeface="微软雅黑" panose="020B0503020204020204" pitchFamily="34" charset="-122"/>
            </a:endParaRPr>
          </a:p>
        </p:txBody>
      </p:sp>
      <p:sp>
        <p:nvSpPr>
          <p:cNvPr id="107" name="文本框 106"/>
          <p:cNvSpPr txBox="1"/>
          <p:nvPr/>
        </p:nvSpPr>
        <p:spPr>
          <a:xfrm rot="5400000">
            <a:off x="6873511" y="3616350"/>
            <a:ext cx="1054973"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下午茶</a:t>
            </a:r>
            <a:endParaRPr lang="zh-CN" altLang="en-US" dirty="0">
              <a:solidFill>
                <a:schemeClr val="bg1"/>
              </a:solidFill>
              <a:ea typeface="微软雅黑" panose="020B0503020204020204" pitchFamily="34" charset="-122"/>
            </a:endParaRPr>
          </a:p>
        </p:txBody>
      </p:sp>
      <p:sp>
        <p:nvSpPr>
          <p:cNvPr id="108" name="文本框 107"/>
          <p:cNvSpPr txBox="1"/>
          <p:nvPr/>
        </p:nvSpPr>
        <p:spPr>
          <a:xfrm rot="8938534">
            <a:off x="6174396" y="4784630"/>
            <a:ext cx="1054973"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游园会</a:t>
            </a:r>
            <a:endParaRPr lang="zh-CN" altLang="en-US" dirty="0">
              <a:solidFill>
                <a:schemeClr val="bg1"/>
              </a:solidFill>
              <a:ea typeface="微软雅黑" panose="020B0503020204020204" pitchFamily="34" charset="-122"/>
            </a:endParaRPr>
          </a:p>
        </p:txBody>
      </p:sp>
      <p:sp>
        <p:nvSpPr>
          <p:cNvPr id="109" name="文本框 108"/>
          <p:cNvSpPr txBox="1"/>
          <p:nvPr/>
        </p:nvSpPr>
        <p:spPr>
          <a:xfrm rot="12793234">
            <a:off x="4818752" y="4725131"/>
            <a:ext cx="1054973"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单身趴</a:t>
            </a:r>
            <a:endParaRPr lang="zh-CN" altLang="en-US" dirty="0">
              <a:solidFill>
                <a:schemeClr val="bg1"/>
              </a:solidFill>
              <a:ea typeface="微软雅黑" panose="020B0503020204020204" pitchFamily="34" charset="-122"/>
            </a:endParaRPr>
          </a:p>
        </p:txBody>
      </p:sp>
      <p:sp>
        <p:nvSpPr>
          <p:cNvPr id="110" name="文本框 109"/>
          <p:cNvSpPr txBox="1"/>
          <p:nvPr/>
        </p:nvSpPr>
        <p:spPr>
          <a:xfrm rot="16200000">
            <a:off x="4231742" y="3520711"/>
            <a:ext cx="1054973"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加个班</a:t>
            </a:r>
            <a:endParaRPr lang="zh-CN" altLang="en-US" dirty="0">
              <a:solidFill>
                <a:schemeClr val="bg1"/>
              </a:solidFill>
              <a:ea typeface="微软雅黑" panose="020B0503020204020204" pitchFamily="34" charset="-122"/>
            </a:endParaRPr>
          </a:p>
        </p:txBody>
      </p:sp>
      <p:pic>
        <p:nvPicPr>
          <p:cNvPr id="111" name="Picture 2"/>
          <p:cNvPicPr>
            <a:picLocks noChangeAspect="1" noChangeArrowheads="1"/>
          </p:cNvPicPr>
          <p:nvPr/>
        </p:nvPicPr>
        <p:blipFill>
          <a:blip r:embed="rId1" cstate="email"/>
          <a:srcRect/>
          <a:stretch>
            <a:fillRect/>
          </a:stretch>
        </p:blipFill>
        <p:spPr bwMode="auto">
          <a:xfrm>
            <a:off x="292919" y="4874290"/>
            <a:ext cx="3376465" cy="16638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图片 111"/>
          <p:cNvPicPr>
            <a:picLocks noChangeAspect="1"/>
          </p:cNvPicPr>
          <p:nvPr/>
        </p:nvPicPr>
        <p:blipFill>
          <a:blip r:embed="rId2" cstate="email"/>
          <a:stretch>
            <a:fillRect/>
          </a:stretch>
        </p:blipFill>
        <p:spPr>
          <a:xfrm>
            <a:off x="8224863" y="1477252"/>
            <a:ext cx="3303516" cy="1670111"/>
          </a:xfrm>
          <a:prstGeom prst="rect">
            <a:avLst/>
          </a:prstGeom>
          <a:ln>
            <a:noFill/>
          </a:ln>
          <a:effectLst>
            <a:softEdge rad="112500"/>
          </a:effectLst>
        </p:spPr>
      </p:pic>
      <p:pic>
        <p:nvPicPr>
          <p:cNvPr id="12" name="图片 11"/>
          <p:cNvPicPr>
            <a:picLocks noChangeAspect="1"/>
          </p:cNvPicPr>
          <p:nvPr/>
        </p:nvPicPr>
        <p:blipFill rotWithShape="1">
          <a:blip r:embed="rId3" cstate="email"/>
          <a:srcRect t="31424"/>
          <a:stretch>
            <a:fillRect/>
          </a:stretch>
        </p:blipFill>
        <p:spPr>
          <a:xfrm>
            <a:off x="8214152" y="3164825"/>
            <a:ext cx="3303516" cy="1699052"/>
          </a:xfrm>
          <a:prstGeom prst="rect">
            <a:avLst/>
          </a:prstGeom>
          <a:ln>
            <a:noFill/>
          </a:ln>
          <a:effectLst>
            <a:softEdge rad="112500"/>
          </a:effectLst>
        </p:spPr>
      </p:pic>
      <p:pic>
        <p:nvPicPr>
          <p:cNvPr id="13" name="图片 12"/>
          <p:cNvPicPr>
            <a:picLocks noChangeAspect="1"/>
          </p:cNvPicPr>
          <p:nvPr/>
        </p:nvPicPr>
        <p:blipFill rotWithShape="1">
          <a:blip r:embed="rId4" cstate="email"/>
          <a:srcRect t="21612"/>
          <a:stretch>
            <a:fillRect/>
          </a:stretch>
        </p:blipFill>
        <p:spPr>
          <a:xfrm>
            <a:off x="328342" y="3119669"/>
            <a:ext cx="3360071" cy="1812132"/>
          </a:xfrm>
          <a:prstGeom prst="rect">
            <a:avLst/>
          </a:prstGeom>
          <a:ln>
            <a:noFill/>
          </a:ln>
          <a:effectLst>
            <a:softEdge rad="112500"/>
          </a:effectLst>
        </p:spPr>
      </p:pic>
      <p:pic>
        <p:nvPicPr>
          <p:cNvPr id="15" name="图片 14"/>
          <p:cNvPicPr>
            <a:picLocks noChangeAspect="1"/>
          </p:cNvPicPr>
          <p:nvPr/>
        </p:nvPicPr>
        <p:blipFill rotWithShape="1">
          <a:blip r:embed="rId5" cstate="email"/>
          <a:srcRect t="16758" b="9863"/>
          <a:stretch>
            <a:fillRect/>
          </a:stretch>
        </p:blipFill>
        <p:spPr>
          <a:xfrm>
            <a:off x="8224863" y="4931801"/>
            <a:ext cx="3282095" cy="1606379"/>
          </a:xfrm>
          <a:prstGeom prst="rect">
            <a:avLst/>
          </a:prstGeom>
          <a:ln>
            <a:noFill/>
          </a:ln>
          <a:effectLst>
            <a:softEdge rad="112500"/>
          </a:effectLst>
        </p:spPr>
      </p:pic>
      <p:pic>
        <p:nvPicPr>
          <p:cNvPr id="22" name="图片 21"/>
          <p:cNvPicPr>
            <a:picLocks noChangeAspect="1"/>
          </p:cNvPicPr>
          <p:nvPr/>
        </p:nvPicPr>
        <p:blipFill rotWithShape="1">
          <a:blip r:embed="rId6" cstate="email"/>
          <a:srcRect t="34666"/>
          <a:stretch>
            <a:fillRect/>
          </a:stretch>
        </p:blipFill>
        <p:spPr>
          <a:xfrm>
            <a:off x="363619" y="1647242"/>
            <a:ext cx="3324794" cy="1448862"/>
          </a:xfrm>
          <a:prstGeom prst="rect">
            <a:avLst/>
          </a:prstGeom>
          <a:ln>
            <a:noFill/>
          </a:ln>
          <a:effectLst>
            <a:softEdge rad="112500"/>
          </a:effectLst>
        </p:spPr>
      </p:pic>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986551" y="504000"/>
            <a:ext cx="4218898" cy="471365"/>
          </a:xfrm>
        </p:spPr>
        <p:txBody>
          <a:bodyPr/>
          <a:lstStyle/>
          <a:p>
            <a:r>
              <a:rPr lang="zh-CN" altLang="en-US" sz="3000" b="0" dirty="0">
                <a:solidFill>
                  <a:schemeClr val="bg1"/>
                </a:solidFill>
                <a:ea typeface="微软雅黑" panose="020B0503020204020204" pitchFamily="34" charset="-122"/>
              </a:rPr>
              <a:t>健康舒适绿色的办公环境</a:t>
            </a:r>
            <a:endParaRPr lang="en-US" sz="3000" b="0" dirty="0">
              <a:solidFill>
                <a:schemeClr val="bg1"/>
              </a:solidFill>
              <a:ea typeface="微软雅黑" panose="020B0503020204020204" pitchFamily="34" charset="-122"/>
            </a:endParaRPr>
          </a:p>
        </p:txBody>
      </p:sp>
      <p:sp>
        <p:nvSpPr>
          <p:cNvPr id="30" name="Slide Number Placeholder 29"/>
          <p:cNvSpPr>
            <a:spLocks noGrp="1"/>
          </p:cNvSpPr>
          <p:nvPr>
            <p:ph type="sldNum" sz="quarter" idx="4294967295"/>
          </p:nvPr>
        </p:nvSpPr>
        <p:spPr>
          <a:xfrm>
            <a:off x="11580813" y="6340475"/>
            <a:ext cx="611187" cy="366713"/>
          </a:xfrm>
          <a:prstGeom prst="rect">
            <a:avLst/>
          </a:prstGeom>
        </p:spPr>
        <p:txBody>
          <a:bodyPr/>
          <a:lstStyle/>
          <a:p>
            <a:fld id="{C136B7D2-B98C-44FD-8D04-7EC62A564975}" type="slidenum">
              <a:rPr lang="en-US" smtClean="0">
                <a:ea typeface="微软雅黑" panose="020B0503020204020204" pitchFamily="34" charset="-122"/>
              </a:rPr>
            </a:fld>
            <a:endParaRPr lang="en-US" dirty="0">
              <a:ea typeface="微软雅黑" panose="020B0503020204020204" pitchFamily="34" charset="-122"/>
            </a:endParaRPr>
          </a:p>
        </p:txBody>
      </p:sp>
      <p:pic>
        <p:nvPicPr>
          <p:cNvPr id="45" name="图片 44"/>
          <p:cNvPicPr>
            <a:picLocks noChangeAspect="1"/>
          </p:cNvPicPr>
          <p:nvPr/>
        </p:nvPicPr>
        <p:blipFill rotWithShape="1">
          <a:blip r:embed="rId1" cstate="email"/>
          <a:srcRect l="13179"/>
          <a:stretch>
            <a:fillRect/>
          </a:stretch>
        </p:blipFill>
        <p:spPr>
          <a:xfrm>
            <a:off x="4206000" y="4073163"/>
            <a:ext cx="3780000" cy="1940701"/>
          </a:xfrm>
          <a:prstGeom prst="rect">
            <a:avLst/>
          </a:prstGeom>
          <a:ln>
            <a:noFill/>
          </a:ln>
          <a:effectLst>
            <a:outerShdw blurRad="292100" dist="139700" dir="2700000" algn="tl" rotWithShape="0">
              <a:srgbClr val="333333">
                <a:alpha val="65000"/>
              </a:srgbClr>
            </a:outerShdw>
          </a:effectLst>
        </p:spPr>
      </p:pic>
      <p:pic>
        <p:nvPicPr>
          <p:cNvPr id="46" name="图片 45"/>
          <p:cNvPicPr>
            <a:picLocks noChangeAspect="1"/>
          </p:cNvPicPr>
          <p:nvPr/>
        </p:nvPicPr>
        <p:blipFill>
          <a:blip r:embed="rId2" cstate="email"/>
          <a:stretch>
            <a:fillRect/>
          </a:stretch>
        </p:blipFill>
        <p:spPr>
          <a:xfrm>
            <a:off x="332275" y="4113894"/>
            <a:ext cx="3753027" cy="1899970"/>
          </a:xfrm>
          <a:prstGeom prst="rect">
            <a:avLst/>
          </a:prstGeom>
          <a:ln>
            <a:noFill/>
          </a:ln>
          <a:effectLst>
            <a:outerShdw blurRad="292100" dist="139700" dir="2700000" algn="tl" rotWithShape="0">
              <a:srgbClr val="333333">
                <a:alpha val="65000"/>
              </a:srgbClr>
            </a:outerShdw>
          </a:effectLst>
        </p:spPr>
      </p:pic>
      <p:pic>
        <p:nvPicPr>
          <p:cNvPr id="48" name="图片 47"/>
          <p:cNvPicPr/>
          <p:nvPr/>
        </p:nvPicPr>
        <p:blipFill>
          <a:blip r:embed="rId3" cstate="email"/>
          <a:stretch>
            <a:fillRect/>
          </a:stretch>
        </p:blipFill>
        <p:spPr>
          <a:xfrm>
            <a:off x="305303" y="1682577"/>
            <a:ext cx="3780000" cy="1970339"/>
          </a:xfrm>
          <a:prstGeom prst="rect">
            <a:avLst/>
          </a:prstGeom>
          <a:ln>
            <a:noFill/>
          </a:ln>
          <a:effectLst>
            <a:outerShdw blurRad="292100" dist="139700" dir="2700000" algn="tl" rotWithShape="0">
              <a:srgbClr val="333333">
                <a:alpha val="65000"/>
              </a:srgbClr>
            </a:outerShdw>
          </a:effectLst>
        </p:spPr>
      </p:pic>
      <p:pic>
        <p:nvPicPr>
          <p:cNvPr id="50" name="图片 49"/>
          <p:cNvPicPr>
            <a:picLocks noChangeAspect="1"/>
          </p:cNvPicPr>
          <p:nvPr/>
        </p:nvPicPr>
        <p:blipFill rotWithShape="1">
          <a:blip r:embed="rId4" cstate="email"/>
          <a:srcRect t="5019" b="17476"/>
          <a:stretch>
            <a:fillRect/>
          </a:stretch>
        </p:blipFill>
        <p:spPr>
          <a:xfrm>
            <a:off x="8168326" y="4102766"/>
            <a:ext cx="3780000" cy="1904321"/>
          </a:xfrm>
          <a:prstGeom prst="rect">
            <a:avLst/>
          </a:prstGeom>
          <a:ln>
            <a:noFill/>
          </a:ln>
          <a:effectLst>
            <a:outerShdw blurRad="292100" dist="139700" dir="2700000" algn="tl" rotWithShape="0">
              <a:srgbClr val="333333">
                <a:alpha val="65000"/>
              </a:srgbClr>
            </a:outerShdw>
          </a:effectLst>
        </p:spPr>
      </p:pic>
      <p:pic>
        <p:nvPicPr>
          <p:cNvPr id="2" name="图片 1"/>
          <p:cNvPicPr/>
          <p:nvPr/>
        </p:nvPicPr>
        <p:blipFill>
          <a:blip r:embed="rId5" cstate="email"/>
          <a:stretch>
            <a:fillRect/>
          </a:stretch>
        </p:blipFill>
        <p:spPr>
          <a:xfrm>
            <a:off x="4206000" y="1682577"/>
            <a:ext cx="3780000" cy="1970339"/>
          </a:xfrm>
          <a:prstGeom prst="rect">
            <a:avLst/>
          </a:prstGeom>
        </p:spPr>
      </p:pic>
      <p:pic>
        <p:nvPicPr>
          <p:cNvPr id="12" name="图片 11"/>
          <p:cNvPicPr/>
          <p:nvPr/>
        </p:nvPicPr>
        <p:blipFill>
          <a:blip r:embed="rId6" cstate="email">
            <a:extLst>
              <a:ext uri="{28A0092B-C50C-407E-A947-70E740481C1C}">
                <a14:useLocalDpi xmlns:a14="http://schemas.microsoft.com/office/drawing/2010/main" val="0"/>
              </a:ext>
            </a:extLst>
          </a:blip>
          <a:stretch>
            <a:fillRect/>
          </a:stretch>
        </p:blipFill>
        <p:spPr>
          <a:xfrm>
            <a:off x="8168326" y="1682577"/>
            <a:ext cx="3780000" cy="1970339"/>
          </a:xfrm>
          <a:prstGeom prst="rect">
            <a:avLst/>
          </a:prstGeom>
        </p:spPr>
      </p:pic>
      <p:sp>
        <p:nvSpPr>
          <p:cNvPr id="3" name="文本框 2"/>
          <p:cNvSpPr txBox="1"/>
          <p:nvPr/>
        </p:nvSpPr>
        <p:spPr>
          <a:xfrm>
            <a:off x="1731753" y="3649186"/>
            <a:ext cx="927100"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南京</a:t>
            </a:r>
            <a:endParaRPr lang="zh-CN" altLang="en-US" dirty="0">
              <a:solidFill>
                <a:schemeClr val="bg1"/>
              </a:solidFill>
              <a:ea typeface="微软雅黑" panose="020B0503020204020204" pitchFamily="34" charset="-122"/>
            </a:endParaRPr>
          </a:p>
        </p:txBody>
      </p:sp>
      <p:sp>
        <p:nvSpPr>
          <p:cNvPr id="13" name="文本框 12"/>
          <p:cNvSpPr txBox="1"/>
          <p:nvPr/>
        </p:nvSpPr>
        <p:spPr>
          <a:xfrm>
            <a:off x="5873750" y="3652339"/>
            <a:ext cx="927100"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武汉</a:t>
            </a:r>
            <a:endParaRPr lang="zh-CN" altLang="en-US" dirty="0">
              <a:solidFill>
                <a:schemeClr val="bg1"/>
              </a:solidFill>
              <a:ea typeface="微软雅黑" panose="020B0503020204020204" pitchFamily="34" charset="-122"/>
            </a:endParaRPr>
          </a:p>
        </p:txBody>
      </p:sp>
      <p:sp>
        <p:nvSpPr>
          <p:cNvPr id="14" name="文本框 13"/>
          <p:cNvSpPr txBox="1"/>
          <p:nvPr/>
        </p:nvSpPr>
        <p:spPr>
          <a:xfrm>
            <a:off x="9931856" y="3635119"/>
            <a:ext cx="927100"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西安</a:t>
            </a:r>
            <a:endParaRPr lang="zh-CN" altLang="en-US" dirty="0">
              <a:solidFill>
                <a:schemeClr val="bg1"/>
              </a:solidFill>
              <a:ea typeface="微软雅黑" panose="020B0503020204020204" pitchFamily="34" charset="-122"/>
            </a:endParaRPr>
          </a:p>
        </p:txBody>
      </p:sp>
      <p:sp>
        <p:nvSpPr>
          <p:cNvPr id="17" name="文本框 16"/>
          <p:cNvSpPr txBox="1"/>
          <p:nvPr/>
        </p:nvSpPr>
        <p:spPr>
          <a:xfrm>
            <a:off x="1485900" y="6025251"/>
            <a:ext cx="1172953"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南京食堂</a:t>
            </a:r>
            <a:endParaRPr lang="zh-CN" altLang="en-US" dirty="0">
              <a:solidFill>
                <a:schemeClr val="bg1"/>
              </a:solidFill>
              <a:ea typeface="微软雅黑" panose="020B0503020204020204" pitchFamily="34" charset="-122"/>
            </a:endParaRPr>
          </a:p>
        </p:txBody>
      </p:sp>
      <p:sp>
        <p:nvSpPr>
          <p:cNvPr id="18" name="文本框 17"/>
          <p:cNvSpPr txBox="1"/>
          <p:nvPr/>
        </p:nvSpPr>
        <p:spPr>
          <a:xfrm>
            <a:off x="5581650" y="6028404"/>
            <a:ext cx="1219200"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西安食堂</a:t>
            </a:r>
            <a:endParaRPr lang="zh-CN" altLang="en-US" dirty="0">
              <a:solidFill>
                <a:schemeClr val="bg1"/>
              </a:solidFill>
              <a:ea typeface="微软雅黑" panose="020B0503020204020204" pitchFamily="34" charset="-122"/>
            </a:endParaRPr>
          </a:p>
        </p:txBody>
      </p:sp>
      <p:sp>
        <p:nvSpPr>
          <p:cNvPr id="19" name="文本框 18"/>
          <p:cNvSpPr txBox="1"/>
          <p:nvPr/>
        </p:nvSpPr>
        <p:spPr>
          <a:xfrm>
            <a:off x="9296400" y="6011184"/>
            <a:ext cx="1638756" cy="369332"/>
          </a:xfrm>
          <a:prstGeom prst="rect">
            <a:avLst/>
          </a:prstGeom>
          <a:noFill/>
        </p:spPr>
        <p:txBody>
          <a:bodyPr wrap="square" rtlCol="0">
            <a:spAutoFit/>
          </a:bodyPr>
          <a:lstStyle/>
          <a:p>
            <a:r>
              <a:rPr lang="zh-CN" altLang="en-US" dirty="0" smtClean="0">
                <a:solidFill>
                  <a:schemeClr val="bg1"/>
                </a:solidFill>
                <a:ea typeface="微软雅黑" panose="020B0503020204020204" pitchFamily="34" charset="-122"/>
              </a:rPr>
              <a:t>大数据展示台</a:t>
            </a:r>
            <a:endParaRPr lang="zh-CN" altLang="en-US" dirty="0">
              <a:solidFill>
                <a:schemeClr val="bg1"/>
              </a:solidFill>
              <a:ea typeface="微软雅黑" panose="020B0503020204020204" pitchFamily="34" charset="-122"/>
            </a:endParaRPr>
          </a:p>
        </p:txBody>
      </p:sp>
      <p:pic>
        <p:nvPicPr>
          <p:cNvPr id="20" name="图片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cxnSp>
        <p:nvCxnSpPr>
          <p:cNvPr id="61" name="Straight Connector 60"/>
          <p:cNvCxnSpPr>
            <a:stCxn id="37" idx="5"/>
            <a:endCxn id="38" idx="1"/>
          </p:cNvCxnSpPr>
          <p:nvPr/>
        </p:nvCxnSpPr>
        <p:spPr>
          <a:xfrm>
            <a:off x="3625685" y="4080403"/>
            <a:ext cx="645792" cy="88832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31" idx="3"/>
            <a:endCxn id="37" idx="7"/>
          </p:cNvCxnSpPr>
          <p:nvPr/>
        </p:nvCxnSpPr>
        <p:spPr>
          <a:xfrm flipH="1">
            <a:off x="3625685" y="2634549"/>
            <a:ext cx="653248" cy="93375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7" idx="6"/>
            <a:endCxn id="40" idx="2"/>
          </p:cNvCxnSpPr>
          <p:nvPr/>
        </p:nvCxnSpPr>
        <p:spPr>
          <a:xfrm flipV="1">
            <a:off x="3731746" y="3478157"/>
            <a:ext cx="1540857" cy="34619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31" idx="5"/>
            <a:endCxn id="40" idx="1"/>
          </p:cNvCxnSpPr>
          <p:nvPr/>
        </p:nvCxnSpPr>
        <p:spPr>
          <a:xfrm>
            <a:off x="5147932" y="2634550"/>
            <a:ext cx="290249" cy="4438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31" idx="6"/>
            <a:endCxn id="45" idx="2"/>
          </p:cNvCxnSpPr>
          <p:nvPr/>
        </p:nvCxnSpPr>
        <p:spPr>
          <a:xfrm>
            <a:off x="5327907" y="2200051"/>
            <a:ext cx="1788180" cy="2485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40" idx="7"/>
          </p:cNvCxnSpPr>
          <p:nvPr/>
        </p:nvCxnSpPr>
        <p:spPr>
          <a:xfrm flipH="1">
            <a:off x="6237660" y="2814526"/>
            <a:ext cx="938200" cy="26389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6629586" y="3765283"/>
            <a:ext cx="711405" cy="711403"/>
          </a:xfrm>
          <a:prstGeom prst="ellipse">
            <a:avLst/>
          </a:prstGeom>
          <a:solidFill>
            <a:srgbClr val="064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134" name="Freeform 131"/>
          <p:cNvSpPr/>
          <p:nvPr/>
        </p:nvSpPr>
        <p:spPr bwMode="auto">
          <a:xfrm>
            <a:off x="6826527" y="3976329"/>
            <a:ext cx="279400" cy="283633"/>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2" name="Title 1"/>
          <p:cNvSpPr>
            <a:spLocks noGrp="1"/>
          </p:cNvSpPr>
          <p:nvPr>
            <p:ph type="title"/>
          </p:nvPr>
        </p:nvSpPr>
        <p:spPr>
          <a:xfrm>
            <a:off x="4087360" y="504000"/>
            <a:ext cx="4017280" cy="471365"/>
          </a:xfrm>
        </p:spPr>
        <p:txBody>
          <a:bodyPr/>
          <a:lstStyle/>
          <a:p>
            <a:r>
              <a:rPr lang="zh-CN" altLang="en-US" sz="3000" b="0" dirty="0">
                <a:solidFill>
                  <a:schemeClr val="bg1"/>
                </a:solidFill>
                <a:ea typeface="微软雅黑" panose="020B0503020204020204" pitchFamily="34" charset="-122"/>
              </a:rPr>
              <a:t>完善的福利保障</a:t>
            </a:r>
            <a:endParaRPr lang="en-US" sz="3000" b="0" dirty="0">
              <a:solidFill>
                <a:schemeClr val="bg1"/>
              </a:solidFill>
              <a:ea typeface="微软雅黑" panose="020B0503020204020204" pitchFamily="34" charset="-122"/>
            </a:endParaRPr>
          </a:p>
        </p:txBody>
      </p:sp>
      <p:sp>
        <p:nvSpPr>
          <p:cNvPr id="4" name="Slide Number Placeholder 3"/>
          <p:cNvSpPr>
            <a:spLocks noGrp="1"/>
          </p:cNvSpPr>
          <p:nvPr>
            <p:ph type="sldNum" sz="quarter" idx="4294967295"/>
          </p:nvPr>
        </p:nvSpPr>
        <p:spPr>
          <a:xfrm>
            <a:off x="11580813" y="6340475"/>
            <a:ext cx="611187" cy="366713"/>
          </a:xfrm>
          <a:prstGeom prst="rect">
            <a:avLst/>
          </a:prstGeom>
        </p:spPr>
        <p:txBody>
          <a:bodyPr/>
          <a:lstStyle/>
          <a:p>
            <a:fld id="{C136B7D2-B98C-44FD-8D04-7EC62A564975}" type="slidenum">
              <a:rPr lang="en-US" smtClean="0">
                <a:solidFill>
                  <a:srgbClr val="262626">
                    <a:lumMod val="75000"/>
                    <a:lumOff val="25000"/>
                  </a:srgbClr>
                </a:solidFill>
                <a:ea typeface="微软雅黑" panose="020B0503020204020204" pitchFamily="34" charset="-122"/>
              </a:rPr>
            </a:fld>
            <a:endParaRPr lang="en-US" dirty="0">
              <a:solidFill>
                <a:srgbClr val="262626">
                  <a:lumMod val="75000"/>
                  <a:lumOff val="25000"/>
                </a:srgbClr>
              </a:solidFill>
              <a:ea typeface="微软雅黑" panose="020B0503020204020204" pitchFamily="34" charset="-122"/>
            </a:endParaRPr>
          </a:p>
        </p:txBody>
      </p:sp>
      <p:sp>
        <p:nvSpPr>
          <p:cNvPr id="37" name="Oval 36"/>
          <p:cNvSpPr/>
          <p:nvPr/>
        </p:nvSpPr>
        <p:spPr>
          <a:xfrm>
            <a:off x="3007524" y="3462242"/>
            <a:ext cx="724221" cy="7242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nvGrpSpPr>
          <p:cNvPr id="127" name="Group 126"/>
          <p:cNvGrpSpPr/>
          <p:nvPr/>
        </p:nvGrpSpPr>
        <p:grpSpPr>
          <a:xfrm>
            <a:off x="4037509" y="4734759"/>
            <a:ext cx="1597635" cy="1597635"/>
            <a:chOff x="2740097" y="3551069"/>
            <a:chExt cx="1198226" cy="1198226"/>
          </a:xfrm>
        </p:grpSpPr>
        <p:sp>
          <p:nvSpPr>
            <p:cNvPr id="38" name="Oval 37"/>
            <p:cNvSpPr/>
            <p:nvPr/>
          </p:nvSpPr>
          <p:spPr>
            <a:xfrm>
              <a:off x="2740097" y="3551069"/>
              <a:ext cx="1198226" cy="119822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39" name="Oval 38"/>
            <p:cNvSpPr/>
            <p:nvPr/>
          </p:nvSpPr>
          <p:spPr>
            <a:xfrm>
              <a:off x="2859919" y="3670891"/>
              <a:ext cx="958582" cy="9585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grpSp>
        <p:nvGrpSpPr>
          <p:cNvPr id="125" name="Group 124"/>
          <p:cNvGrpSpPr/>
          <p:nvPr/>
        </p:nvGrpSpPr>
        <p:grpSpPr>
          <a:xfrm>
            <a:off x="5272603" y="2912840"/>
            <a:ext cx="1130635" cy="1130635"/>
            <a:chOff x="3666417" y="2184630"/>
            <a:chExt cx="847976" cy="847976"/>
          </a:xfrm>
        </p:grpSpPr>
        <p:sp>
          <p:nvSpPr>
            <p:cNvPr id="40" name="Oval 39"/>
            <p:cNvSpPr/>
            <p:nvPr/>
          </p:nvSpPr>
          <p:spPr>
            <a:xfrm>
              <a:off x="3666417" y="2184630"/>
              <a:ext cx="847976" cy="84797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44" name="Oval 43"/>
            <p:cNvSpPr/>
            <p:nvPr/>
          </p:nvSpPr>
          <p:spPr>
            <a:xfrm>
              <a:off x="3751215" y="2269428"/>
              <a:ext cx="678381" cy="67838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grpSp>
        <p:nvGrpSpPr>
          <p:cNvPr id="123" name="Group 122"/>
          <p:cNvGrpSpPr/>
          <p:nvPr/>
        </p:nvGrpSpPr>
        <p:grpSpPr>
          <a:xfrm>
            <a:off x="7116087" y="1585577"/>
            <a:ext cx="1726060" cy="1726060"/>
            <a:chOff x="5049030" y="1189182"/>
            <a:chExt cx="1294545" cy="1294545"/>
          </a:xfrm>
        </p:grpSpPr>
        <p:sp>
          <p:nvSpPr>
            <p:cNvPr id="45" name="Oval 44"/>
            <p:cNvSpPr/>
            <p:nvPr/>
          </p:nvSpPr>
          <p:spPr>
            <a:xfrm>
              <a:off x="5049030" y="1189182"/>
              <a:ext cx="1294545" cy="1294545"/>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46" name="Oval 45"/>
            <p:cNvSpPr/>
            <p:nvPr/>
          </p:nvSpPr>
          <p:spPr>
            <a:xfrm>
              <a:off x="5178484" y="1318636"/>
              <a:ext cx="1035636" cy="10356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grpSp>
        <p:nvGrpSpPr>
          <p:cNvPr id="126" name="Group 125"/>
          <p:cNvGrpSpPr/>
          <p:nvPr/>
        </p:nvGrpSpPr>
        <p:grpSpPr>
          <a:xfrm>
            <a:off x="7563486" y="4836824"/>
            <a:ext cx="1228949" cy="1228949"/>
            <a:chOff x="5384579" y="3627618"/>
            <a:chExt cx="921712" cy="921712"/>
          </a:xfrm>
        </p:grpSpPr>
        <p:sp>
          <p:nvSpPr>
            <p:cNvPr id="48" name="Oval 47"/>
            <p:cNvSpPr/>
            <p:nvPr/>
          </p:nvSpPr>
          <p:spPr>
            <a:xfrm>
              <a:off x="5384579" y="3627618"/>
              <a:ext cx="921712" cy="92171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49" name="Oval 48"/>
            <p:cNvSpPr/>
            <p:nvPr/>
          </p:nvSpPr>
          <p:spPr>
            <a:xfrm>
              <a:off x="5476750" y="3719789"/>
              <a:ext cx="737370" cy="737370"/>
            </a:xfrm>
            <a:prstGeom prst="ellipse">
              <a:avLst/>
            </a:prstGeom>
            <a:solidFill>
              <a:srgbClr val="6B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cxnSp>
        <p:nvCxnSpPr>
          <p:cNvPr id="77" name="Straight Connector 76"/>
          <p:cNvCxnSpPr>
            <a:stCxn id="45" idx="4"/>
            <a:endCxn id="48" idx="0"/>
          </p:cNvCxnSpPr>
          <p:nvPr/>
        </p:nvCxnSpPr>
        <p:spPr>
          <a:xfrm>
            <a:off x="7979117" y="3311637"/>
            <a:ext cx="198843" cy="152518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48" idx="2"/>
            <a:endCxn id="38" idx="6"/>
          </p:cNvCxnSpPr>
          <p:nvPr/>
        </p:nvCxnSpPr>
        <p:spPr>
          <a:xfrm flipH="1">
            <a:off x="5635144" y="5451299"/>
            <a:ext cx="1928341" cy="8227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47" idx="1"/>
          </p:cNvCxnSpPr>
          <p:nvPr/>
        </p:nvCxnSpPr>
        <p:spPr>
          <a:xfrm>
            <a:off x="6326429" y="3736238"/>
            <a:ext cx="407340" cy="13322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40" idx="4"/>
            <a:endCxn id="38" idx="7"/>
          </p:cNvCxnSpPr>
          <p:nvPr/>
        </p:nvCxnSpPr>
        <p:spPr>
          <a:xfrm flipH="1">
            <a:off x="5401176" y="4043475"/>
            <a:ext cx="436744" cy="92525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47" idx="7"/>
          </p:cNvCxnSpPr>
          <p:nvPr/>
        </p:nvCxnSpPr>
        <p:spPr>
          <a:xfrm flipV="1">
            <a:off x="7236808" y="3198575"/>
            <a:ext cx="326677" cy="67089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47" idx="5"/>
            <a:endCxn id="48" idx="1"/>
          </p:cNvCxnSpPr>
          <p:nvPr/>
        </p:nvCxnSpPr>
        <p:spPr>
          <a:xfrm>
            <a:off x="7236808" y="4372504"/>
            <a:ext cx="506653" cy="6442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47" idx="3"/>
          </p:cNvCxnSpPr>
          <p:nvPr/>
        </p:nvCxnSpPr>
        <p:spPr>
          <a:xfrm flipH="1">
            <a:off x="5556208" y="4372503"/>
            <a:ext cx="1177560" cy="82098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4098958" y="1585576"/>
            <a:ext cx="1228949" cy="1228949"/>
            <a:chOff x="2786183" y="1189182"/>
            <a:chExt cx="921712" cy="921712"/>
          </a:xfrm>
          <a:solidFill>
            <a:srgbClr val="44D0D4"/>
          </a:solidFill>
        </p:grpSpPr>
        <p:sp>
          <p:nvSpPr>
            <p:cNvPr id="31" name="Oval 30"/>
            <p:cNvSpPr/>
            <p:nvPr/>
          </p:nvSpPr>
          <p:spPr>
            <a:xfrm>
              <a:off x="2786183" y="1189182"/>
              <a:ext cx="921712" cy="921712"/>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sp>
          <p:nvSpPr>
            <p:cNvPr id="35" name="Oval 34"/>
            <p:cNvSpPr/>
            <p:nvPr/>
          </p:nvSpPr>
          <p:spPr>
            <a:xfrm>
              <a:off x="2878354" y="1281353"/>
              <a:ext cx="737370" cy="7373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a typeface="微软雅黑" panose="020B0503020204020204" pitchFamily="34" charset="-122"/>
              </a:endParaRPr>
            </a:p>
          </p:txBody>
        </p:sp>
      </p:grpSp>
      <p:sp>
        <p:nvSpPr>
          <p:cNvPr id="128" name="Freeform 5"/>
          <p:cNvSpPr>
            <a:spLocks noEditPoints="1"/>
          </p:cNvSpPr>
          <p:nvPr/>
        </p:nvSpPr>
        <p:spPr bwMode="auto">
          <a:xfrm>
            <a:off x="4443467" y="1806928"/>
            <a:ext cx="560269" cy="662136"/>
          </a:xfrm>
          <a:custGeom>
            <a:avLst/>
            <a:gdLst/>
            <a:ahLst/>
            <a:cxnLst>
              <a:cxn ang="0">
                <a:pos x="250" y="250"/>
              </a:cxn>
              <a:cxn ang="0">
                <a:pos x="125" y="296"/>
              </a:cxn>
              <a:cxn ang="0">
                <a:pos x="0" y="250"/>
              </a:cxn>
              <a:cxn ang="0">
                <a:pos x="66" y="210"/>
              </a:cxn>
              <a:cxn ang="0">
                <a:pos x="79" y="219"/>
              </a:cxn>
              <a:cxn ang="0">
                <a:pos x="70" y="232"/>
              </a:cxn>
              <a:cxn ang="0">
                <a:pos x="23" y="251"/>
              </a:cxn>
              <a:cxn ang="0">
                <a:pos x="125" y="273"/>
              </a:cxn>
              <a:cxn ang="0">
                <a:pos x="228" y="250"/>
              </a:cxn>
              <a:cxn ang="0">
                <a:pos x="180" y="232"/>
              </a:cxn>
              <a:cxn ang="0">
                <a:pos x="171" y="219"/>
              </a:cxn>
              <a:cxn ang="0">
                <a:pos x="184" y="210"/>
              </a:cxn>
              <a:cxn ang="0">
                <a:pos x="250" y="250"/>
              </a:cxn>
              <a:cxn ang="0">
                <a:pos x="80" y="182"/>
              </a:cxn>
              <a:cxn ang="0">
                <a:pos x="91" y="182"/>
              </a:cxn>
              <a:cxn ang="0">
                <a:pos x="91" y="250"/>
              </a:cxn>
              <a:cxn ang="0">
                <a:pos x="102" y="262"/>
              </a:cxn>
              <a:cxn ang="0">
                <a:pos x="148" y="262"/>
              </a:cxn>
              <a:cxn ang="0">
                <a:pos x="159" y="250"/>
              </a:cxn>
              <a:cxn ang="0">
                <a:pos x="159" y="182"/>
              </a:cxn>
              <a:cxn ang="0">
                <a:pos x="171" y="182"/>
              </a:cxn>
              <a:cxn ang="0">
                <a:pos x="182" y="171"/>
              </a:cxn>
              <a:cxn ang="0">
                <a:pos x="182" y="102"/>
              </a:cxn>
              <a:cxn ang="0">
                <a:pos x="157" y="82"/>
              </a:cxn>
              <a:cxn ang="0">
                <a:pos x="125" y="80"/>
              </a:cxn>
              <a:cxn ang="0">
                <a:pos x="93" y="82"/>
              </a:cxn>
              <a:cxn ang="0">
                <a:pos x="68" y="102"/>
              </a:cxn>
              <a:cxn ang="0">
                <a:pos x="68" y="171"/>
              </a:cxn>
              <a:cxn ang="0">
                <a:pos x="80" y="182"/>
              </a:cxn>
              <a:cxn ang="0">
                <a:pos x="125" y="68"/>
              </a:cxn>
              <a:cxn ang="0">
                <a:pos x="159" y="34"/>
              </a:cxn>
              <a:cxn ang="0">
                <a:pos x="125" y="0"/>
              </a:cxn>
              <a:cxn ang="0">
                <a:pos x="91" y="34"/>
              </a:cxn>
              <a:cxn ang="0">
                <a:pos x="125" y="68"/>
              </a:cxn>
              <a:cxn ang="0">
                <a:pos x="125" y="68"/>
              </a:cxn>
              <a:cxn ang="0">
                <a:pos x="125" y="68"/>
              </a:cxn>
            </a:cxnLst>
            <a:rect l="0" t="0" r="r" b="b"/>
            <a:pathLst>
              <a:path w="250" h="296">
                <a:moveTo>
                  <a:pt x="250" y="250"/>
                </a:moveTo>
                <a:cubicBezTo>
                  <a:pt x="250" y="282"/>
                  <a:pt x="185" y="296"/>
                  <a:pt x="125" y="296"/>
                </a:cubicBezTo>
                <a:cubicBezTo>
                  <a:pt x="65" y="296"/>
                  <a:pt x="0" y="282"/>
                  <a:pt x="0" y="250"/>
                </a:cubicBezTo>
                <a:cubicBezTo>
                  <a:pt x="0" y="226"/>
                  <a:pt x="36" y="215"/>
                  <a:pt x="66" y="210"/>
                </a:cubicBezTo>
                <a:cubicBezTo>
                  <a:pt x="72" y="209"/>
                  <a:pt x="78" y="213"/>
                  <a:pt x="79" y="219"/>
                </a:cubicBezTo>
                <a:cubicBezTo>
                  <a:pt x="80" y="225"/>
                  <a:pt x="76" y="231"/>
                  <a:pt x="70" y="232"/>
                </a:cubicBezTo>
                <a:cubicBezTo>
                  <a:pt x="33" y="239"/>
                  <a:pt x="23" y="249"/>
                  <a:pt x="23" y="251"/>
                </a:cubicBezTo>
                <a:cubicBezTo>
                  <a:pt x="24" y="257"/>
                  <a:pt x="58" y="273"/>
                  <a:pt x="125" y="273"/>
                </a:cubicBezTo>
                <a:cubicBezTo>
                  <a:pt x="192" y="273"/>
                  <a:pt x="226" y="257"/>
                  <a:pt x="228" y="250"/>
                </a:cubicBezTo>
                <a:cubicBezTo>
                  <a:pt x="227" y="249"/>
                  <a:pt x="217" y="238"/>
                  <a:pt x="180" y="232"/>
                </a:cubicBezTo>
                <a:cubicBezTo>
                  <a:pt x="174" y="231"/>
                  <a:pt x="170" y="225"/>
                  <a:pt x="171" y="219"/>
                </a:cubicBezTo>
                <a:cubicBezTo>
                  <a:pt x="172" y="213"/>
                  <a:pt x="178" y="209"/>
                  <a:pt x="184" y="210"/>
                </a:cubicBezTo>
                <a:cubicBezTo>
                  <a:pt x="214" y="215"/>
                  <a:pt x="250" y="226"/>
                  <a:pt x="250" y="250"/>
                </a:cubicBezTo>
                <a:close/>
                <a:moveTo>
                  <a:pt x="80" y="182"/>
                </a:moveTo>
                <a:cubicBezTo>
                  <a:pt x="91" y="182"/>
                  <a:pt x="91" y="182"/>
                  <a:pt x="91" y="182"/>
                </a:cubicBezTo>
                <a:cubicBezTo>
                  <a:pt x="91" y="250"/>
                  <a:pt x="91" y="250"/>
                  <a:pt x="91" y="250"/>
                </a:cubicBezTo>
                <a:cubicBezTo>
                  <a:pt x="91" y="257"/>
                  <a:pt x="96" y="262"/>
                  <a:pt x="102" y="262"/>
                </a:cubicBezTo>
                <a:cubicBezTo>
                  <a:pt x="148" y="262"/>
                  <a:pt x="148" y="262"/>
                  <a:pt x="148" y="262"/>
                </a:cubicBezTo>
                <a:cubicBezTo>
                  <a:pt x="154" y="262"/>
                  <a:pt x="159" y="257"/>
                  <a:pt x="159" y="250"/>
                </a:cubicBezTo>
                <a:cubicBezTo>
                  <a:pt x="159" y="182"/>
                  <a:pt x="159" y="182"/>
                  <a:pt x="159" y="182"/>
                </a:cubicBezTo>
                <a:cubicBezTo>
                  <a:pt x="171" y="182"/>
                  <a:pt x="171" y="182"/>
                  <a:pt x="171" y="182"/>
                </a:cubicBezTo>
                <a:cubicBezTo>
                  <a:pt x="177" y="182"/>
                  <a:pt x="182" y="177"/>
                  <a:pt x="182" y="171"/>
                </a:cubicBezTo>
                <a:cubicBezTo>
                  <a:pt x="182" y="102"/>
                  <a:pt x="182" y="102"/>
                  <a:pt x="182" y="102"/>
                </a:cubicBezTo>
                <a:cubicBezTo>
                  <a:pt x="182" y="97"/>
                  <a:pt x="173" y="84"/>
                  <a:pt x="157" y="82"/>
                </a:cubicBezTo>
                <a:cubicBezTo>
                  <a:pt x="150" y="81"/>
                  <a:pt x="138" y="80"/>
                  <a:pt x="125" y="80"/>
                </a:cubicBezTo>
                <a:cubicBezTo>
                  <a:pt x="112" y="80"/>
                  <a:pt x="100" y="81"/>
                  <a:pt x="93" y="82"/>
                </a:cubicBezTo>
                <a:cubicBezTo>
                  <a:pt x="77" y="84"/>
                  <a:pt x="68" y="97"/>
                  <a:pt x="68" y="102"/>
                </a:cubicBezTo>
                <a:cubicBezTo>
                  <a:pt x="68" y="171"/>
                  <a:pt x="68" y="171"/>
                  <a:pt x="68" y="171"/>
                </a:cubicBezTo>
                <a:cubicBezTo>
                  <a:pt x="68" y="177"/>
                  <a:pt x="73" y="182"/>
                  <a:pt x="80" y="182"/>
                </a:cubicBezTo>
                <a:close/>
                <a:moveTo>
                  <a:pt x="125" y="68"/>
                </a:moveTo>
                <a:cubicBezTo>
                  <a:pt x="144" y="68"/>
                  <a:pt x="159" y="53"/>
                  <a:pt x="159" y="34"/>
                </a:cubicBezTo>
                <a:cubicBezTo>
                  <a:pt x="159" y="15"/>
                  <a:pt x="144" y="0"/>
                  <a:pt x="125" y="0"/>
                </a:cubicBezTo>
                <a:cubicBezTo>
                  <a:pt x="106" y="0"/>
                  <a:pt x="91" y="15"/>
                  <a:pt x="91" y="34"/>
                </a:cubicBezTo>
                <a:cubicBezTo>
                  <a:pt x="91" y="53"/>
                  <a:pt x="106" y="68"/>
                  <a:pt x="125" y="68"/>
                </a:cubicBezTo>
                <a:close/>
                <a:moveTo>
                  <a:pt x="125" y="68"/>
                </a:moveTo>
                <a:cubicBezTo>
                  <a:pt x="125" y="68"/>
                  <a:pt x="125" y="68"/>
                  <a:pt x="125" y="68"/>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29" name="Freeform 66"/>
          <p:cNvSpPr>
            <a:spLocks noEditPoints="1"/>
          </p:cNvSpPr>
          <p:nvPr/>
        </p:nvSpPr>
        <p:spPr bwMode="auto">
          <a:xfrm>
            <a:off x="7670516" y="2063366"/>
            <a:ext cx="602155" cy="703357"/>
          </a:xfrm>
          <a:custGeom>
            <a:avLst/>
            <a:gdLst/>
            <a:ahLst/>
            <a:cxnLst>
              <a:cxn ang="0">
                <a:pos x="55" y="9"/>
              </a:cxn>
              <a:cxn ang="0">
                <a:pos x="55" y="14"/>
              </a:cxn>
              <a:cxn ang="0">
                <a:pos x="27" y="23"/>
              </a:cxn>
              <a:cxn ang="0">
                <a:pos x="0" y="14"/>
              </a:cxn>
              <a:cxn ang="0">
                <a:pos x="0" y="9"/>
              </a:cxn>
              <a:cxn ang="0">
                <a:pos x="27" y="0"/>
              </a:cxn>
              <a:cxn ang="0">
                <a:pos x="55" y="9"/>
              </a:cxn>
              <a:cxn ang="0">
                <a:pos x="55" y="21"/>
              </a:cxn>
              <a:cxn ang="0">
                <a:pos x="55" y="27"/>
              </a:cxn>
              <a:cxn ang="0">
                <a:pos x="27" y="37"/>
              </a:cxn>
              <a:cxn ang="0">
                <a:pos x="0" y="27"/>
              </a:cxn>
              <a:cxn ang="0">
                <a:pos x="0" y="21"/>
              </a:cxn>
              <a:cxn ang="0">
                <a:pos x="27" y="27"/>
              </a:cxn>
              <a:cxn ang="0">
                <a:pos x="55" y="21"/>
              </a:cxn>
              <a:cxn ang="0">
                <a:pos x="55" y="35"/>
              </a:cxn>
              <a:cxn ang="0">
                <a:pos x="55" y="41"/>
              </a:cxn>
              <a:cxn ang="0">
                <a:pos x="27" y="50"/>
              </a:cxn>
              <a:cxn ang="0">
                <a:pos x="0" y="41"/>
              </a:cxn>
              <a:cxn ang="0">
                <a:pos x="0" y="35"/>
              </a:cxn>
              <a:cxn ang="0">
                <a:pos x="27" y="41"/>
              </a:cxn>
              <a:cxn ang="0">
                <a:pos x="55" y="35"/>
              </a:cxn>
              <a:cxn ang="0">
                <a:pos x="55" y="49"/>
              </a:cxn>
              <a:cxn ang="0">
                <a:pos x="55" y="55"/>
              </a:cxn>
              <a:cxn ang="0">
                <a:pos x="27" y="64"/>
              </a:cxn>
              <a:cxn ang="0">
                <a:pos x="0" y="55"/>
              </a:cxn>
              <a:cxn ang="0">
                <a:pos x="0" y="49"/>
              </a:cxn>
              <a:cxn ang="0">
                <a:pos x="27" y="55"/>
              </a:cxn>
              <a:cxn ang="0">
                <a:pos x="55" y="49"/>
              </a:cxn>
            </a:cxnLst>
            <a:rect l="0" t="0" r="r" b="b"/>
            <a:pathLst>
              <a:path w="55" h="64">
                <a:moveTo>
                  <a:pt x="55" y="9"/>
                </a:moveTo>
                <a:cubicBezTo>
                  <a:pt x="55" y="14"/>
                  <a:pt x="55" y="14"/>
                  <a:pt x="55" y="14"/>
                </a:cubicBezTo>
                <a:cubicBezTo>
                  <a:pt x="55" y="19"/>
                  <a:pt x="42" y="23"/>
                  <a:pt x="27" y="23"/>
                </a:cubicBezTo>
                <a:cubicBezTo>
                  <a:pt x="12" y="23"/>
                  <a:pt x="0" y="19"/>
                  <a:pt x="0" y="14"/>
                </a:cubicBezTo>
                <a:cubicBezTo>
                  <a:pt x="0" y="9"/>
                  <a:pt x="0" y="9"/>
                  <a:pt x="0" y="9"/>
                </a:cubicBezTo>
                <a:cubicBezTo>
                  <a:pt x="0" y="4"/>
                  <a:pt x="12" y="0"/>
                  <a:pt x="27" y="0"/>
                </a:cubicBezTo>
                <a:cubicBezTo>
                  <a:pt x="42" y="0"/>
                  <a:pt x="55" y="4"/>
                  <a:pt x="55" y="9"/>
                </a:cubicBezTo>
                <a:close/>
                <a:moveTo>
                  <a:pt x="55" y="21"/>
                </a:moveTo>
                <a:cubicBezTo>
                  <a:pt x="55" y="27"/>
                  <a:pt x="55" y="27"/>
                  <a:pt x="55" y="27"/>
                </a:cubicBezTo>
                <a:cubicBezTo>
                  <a:pt x="55" y="32"/>
                  <a:pt x="42" y="37"/>
                  <a:pt x="27" y="37"/>
                </a:cubicBezTo>
                <a:cubicBezTo>
                  <a:pt x="12" y="37"/>
                  <a:pt x="0" y="32"/>
                  <a:pt x="0" y="27"/>
                </a:cubicBezTo>
                <a:cubicBezTo>
                  <a:pt x="0" y="21"/>
                  <a:pt x="0" y="21"/>
                  <a:pt x="0" y="21"/>
                </a:cubicBezTo>
                <a:cubicBezTo>
                  <a:pt x="6" y="25"/>
                  <a:pt x="16" y="27"/>
                  <a:pt x="27" y="27"/>
                </a:cubicBezTo>
                <a:cubicBezTo>
                  <a:pt x="38" y="27"/>
                  <a:pt x="49" y="25"/>
                  <a:pt x="55" y="21"/>
                </a:cubicBezTo>
                <a:close/>
                <a:moveTo>
                  <a:pt x="55" y="35"/>
                </a:moveTo>
                <a:cubicBezTo>
                  <a:pt x="55" y="41"/>
                  <a:pt x="55" y="41"/>
                  <a:pt x="55" y="41"/>
                </a:cubicBezTo>
                <a:cubicBezTo>
                  <a:pt x="55" y="46"/>
                  <a:pt x="42" y="50"/>
                  <a:pt x="27" y="50"/>
                </a:cubicBezTo>
                <a:cubicBezTo>
                  <a:pt x="12" y="50"/>
                  <a:pt x="0" y="46"/>
                  <a:pt x="0" y="41"/>
                </a:cubicBezTo>
                <a:cubicBezTo>
                  <a:pt x="0" y="35"/>
                  <a:pt x="0" y="35"/>
                  <a:pt x="0" y="35"/>
                </a:cubicBezTo>
                <a:cubicBezTo>
                  <a:pt x="6" y="39"/>
                  <a:pt x="16" y="41"/>
                  <a:pt x="27" y="41"/>
                </a:cubicBezTo>
                <a:cubicBezTo>
                  <a:pt x="38" y="41"/>
                  <a:pt x="49" y="39"/>
                  <a:pt x="55" y="35"/>
                </a:cubicBezTo>
                <a:close/>
                <a:moveTo>
                  <a:pt x="55" y="49"/>
                </a:moveTo>
                <a:cubicBezTo>
                  <a:pt x="55" y="55"/>
                  <a:pt x="55" y="55"/>
                  <a:pt x="55" y="55"/>
                </a:cubicBezTo>
                <a:cubicBezTo>
                  <a:pt x="55" y="60"/>
                  <a:pt x="42" y="64"/>
                  <a:pt x="27" y="64"/>
                </a:cubicBezTo>
                <a:cubicBezTo>
                  <a:pt x="12" y="64"/>
                  <a:pt x="0" y="60"/>
                  <a:pt x="0" y="55"/>
                </a:cubicBezTo>
                <a:cubicBezTo>
                  <a:pt x="0" y="49"/>
                  <a:pt x="0" y="49"/>
                  <a:pt x="0" y="49"/>
                </a:cubicBezTo>
                <a:cubicBezTo>
                  <a:pt x="6" y="53"/>
                  <a:pt x="16" y="55"/>
                  <a:pt x="27" y="55"/>
                </a:cubicBezTo>
                <a:cubicBezTo>
                  <a:pt x="38" y="55"/>
                  <a:pt x="49" y="53"/>
                  <a:pt x="55" y="4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30" name="Freeform 42"/>
          <p:cNvSpPr>
            <a:spLocks noEditPoints="1"/>
          </p:cNvSpPr>
          <p:nvPr/>
        </p:nvSpPr>
        <p:spPr bwMode="auto">
          <a:xfrm>
            <a:off x="4460452" y="5221015"/>
            <a:ext cx="765245" cy="658692"/>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31" name="Freeform 22"/>
          <p:cNvSpPr>
            <a:spLocks noEditPoints="1"/>
          </p:cNvSpPr>
          <p:nvPr/>
        </p:nvSpPr>
        <p:spPr bwMode="auto">
          <a:xfrm>
            <a:off x="5547302" y="3191032"/>
            <a:ext cx="581237" cy="574251"/>
          </a:xfrm>
          <a:custGeom>
            <a:avLst/>
            <a:gdLst/>
            <a:ahLst/>
            <a:cxnLst>
              <a:cxn ang="0">
                <a:pos x="131" y="82"/>
              </a:cxn>
              <a:cxn ang="0">
                <a:pos x="122" y="98"/>
              </a:cxn>
              <a:cxn ang="0">
                <a:pos x="125" y="107"/>
              </a:cxn>
              <a:cxn ang="0">
                <a:pos x="65" y="141"/>
              </a:cxn>
              <a:cxn ang="0">
                <a:pos x="51" y="134"/>
              </a:cxn>
              <a:cxn ang="0">
                <a:pos x="44" y="97"/>
              </a:cxn>
              <a:cxn ang="0">
                <a:pos x="68" y="28"/>
              </a:cxn>
              <a:cxn ang="0">
                <a:pos x="74" y="29"/>
              </a:cxn>
              <a:cxn ang="0">
                <a:pos x="86" y="24"/>
              </a:cxn>
              <a:cxn ang="0">
                <a:pos x="131" y="82"/>
              </a:cxn>
              <a:cxn ang="0">
                <a:pos x="92" y="11"/>
              </a:cxn>
              <a:cxn ang="0">
                <a:pos x="91" y="15"/>
              </a:cxn>
              <a:cxn ang="0">
                <a:pos x="141" y="80"/>
              </a:cxn>
              <a:cxn ang="0">
                <a:pos x="142" y="80"/>
              </a:cxn>
              <a:cxn ang="0">
                <a:pos x="153" y="32"/>
              </a:cxn>
              <a:cxn ang="0">
                <a:pos x="153" y="29"/>
              </a:cxn>
              <a:cxn ang="0">
                <a:pos x="102" y="0"/>
              </a:cxn>
              <a:cxn ang="0">
                <a:pos x="91" y="6"/>
              </a:cxn>
              <a:cxn ang="0">
                <a:pos x="92" y="11"/>
              </a:cxn>
              <a:cxn ang="0">
                <a:pos x="40" y="137"/>
              </a:cxn>
              <a:cxn ang="0">
                <a:pos x="33" y="97"/>
              </a:cxn>
              <a:cxn ang="0">
                <a:pos x="59" y="22"/>
              </a:cxn>
              <a:cxn ang="0">
                <a:pos x="55" y="11"/>
              </a:cxn>
              <a:cxn ang="0">
                <a:pos x="46" y="9"/>
              </a:cxn>
              <a:cxn ang="0">
                <a:pos x="0" y="85"/>
              </a:cxn>
              <a:cxn ang="0">
                <a:pos x="20" y="140"/>
              </a:cxn>
              <a:cxn ang="0">
                <a:pos x="35" y="143"/>
              </a:cxn>
              <a:cxn ang="0">
                <a:pos x="40" y="137"/>
              </a:cxn>
              <a:cxn ang="0">
                <a:pos x="163" y="45"/>
              </a:cxn>
              <a:cxn ang="0">
                <a:pos x="153" y="84"/>
              </a:cxn>
              <a:cxn ang="0">
                <a:pos x="159" y="98"/>
              </a:cxn>
              <a:cxn ang="0">
                <a:pos x="147" y="115"/>
              </a:cxn>
              <a:cxn ang="0">
                <a:pos x="147" y="116"/>
              </a:cxn>
              <a:cxn ang="0">
                <a:pos x="142" y="151"/>
              </a:cxn>
              <a:cxn ang="0">
                <a:pos x="173" y="85"/>
              </a:cxn>
              <a:cxn ang="0">
                <a:pos x="163" y="45"/>
              </a:cxn>
              <a:cxn ang="0">
                <a:pos x="132" y="114"/>
              </a:cxn>
              <a:cxn ang="0">
                <a:pos x="69" y="151"/>
              </a:cxn>
              <a:cxn ang="0">
                <a:pos x="69" y="152"/>
              </a:cxn>
              <a:cxn ang="0">
                <a:pos x="66" y="162"/>
              </a:cxn>
              <a:cxn ang="0">
                <a:pos x="74" y="170"/>
              </a:cxn>
              <a:cxn ang="0">
                <a:pos x="86" y="171"/>
              </a:cxn>
              <a:cxn ang="0">
                <a:pos x="126" y="162"/>
              </a:cxn>
              <a:cxn ang="0">
                <a:pos x="136" y="116"/>
              </a:cxn>
              <a:cxn ang="0">
                <a:pos x="136" y="116"/>
              </a:cxn>
              <a:cxn ang="0">
                <a:pos x="132" y="114"/>
              </a:cxn>
              <a:cxn ang="0">
                <a:pos x="132" y="114"/>
              </a:cxn>
              <a:cxn ang="0">
                <a:pos x="132" y="114"/>
              </a:cxn>
            </a:cxnLst>
            <a:rect l="0" t="0" r="r" b="b"/>
            <a:pathLst>
              <a:path w="173" h="171">
                <a:moveTo>
                  <a:pt x="131" y="82"/>
                </a:moveTo>
                <a:cubicBezTo>
                  <a:pt x="126" y="86"/>
                  <a:pt x="122" y="91"/>
                  <a:pt x="122" y="98"/>
                </a:cubicBezTo>
                <a:cubicBezTo>
                  <a:pt x="122" y="101"/>
                  <a:pt x="123" y="104"/>
                  <a:pt x="125" y="107"/>
                </a:cubicBezTo>
                <a:cubicBezTo>
                  <a:pt x="109" y="124"/>
                  <a:pt x="88" y="136"/>
                  <a:pt x="65" y="141"/>
                </a:cubicBezTo>
                <a:cubicBezTo>
                  <a:pt x="62" y="137"/>
                  <a:pt x="57" y="134"/>
                  <a:pt x="51" y="134"/>
                </a:cubicBezTo>
                <a:cubicBezTo>
                  <a:pt x="47" y="122"/>
                  <a:pt x="44" y="110"/>
                  <a:pt x="44" y="97"/>
                </a:cubicBezTo>
                <a:cubicBezTo>
                  <a:pt x="44" y="71"/>
                  <a:pt x="53" y="47"/>
                  <a:pt x="68" y="28"/>
                </a:cubicBezTo>
                <a:cubicBezTo>
                  <a:pt x="70" y="29"/>
                  <a:pt x="72" y="29"/>
                  <a:pt x="74" y="29"/>
                </a:cubicBezTo>
                <a:cubicBezTo>
                  <a:pt x="78" y="29"/>
                  <a:pt x="82" y="27"/>
                  <a:pt x="86" y="24"/>
                </a:cubicBezTo>
                <a:cubicBezTo>
                  <a:pt x="107" y="38"/>
                  <a:pt x="123" y="58"/>
                  <a:pt x="131" y="82"/>
                </a:cubicBezTo>
                <a:close/>
                <a:moveTo>
                  <a:pt x="92" y="11"/>
                </a:moveTo>
                <a:cubicBezTo>
                  <a:pt x="92" y="12"/>
                  <a:pt x="92" y="13"/>
                  <a:pt x="91" y="15"/>
                </a:cubicBezTo>
                <a:cubicBezTo>
                  <a:pt x="115" y="30"/>
                  <a:pt x="133" y="53"/>
                  <a:pt x="141" y="80"/>
                </a:cubicBezTo>
                <a:cubicBezTo>
                  <a:pt x="142" y="80"/>
                  <a:pt x="142" y="80"/>
                  <a:pt x="142" y="80"/>
                </a:cubicBezTo>
                <a:cubicBezTo>
                  <a:pt x="149" y="65"/>
                  <a:pt x="153" y="49"/>
                  <a:pt x="153" y="32"/>
                </a:cubicBezTo>
                <a:cubicBezTo>
                  <a:pt x="153" y="31"/>
                  <a:pt x="153" y="30"/>
                  <a:pt x="153" y="29"/>
                </a:cubicBezTo>
                <a:cubicBezTo>
                  <a:pt x="140" y="14"/>
                  <a:pt x="122" y="4"/>
                  <a:pt x="102" y="0"/>
                </a:cubicBezTo>
                <a:cubicBezTo>
                  <a:pt x="98" y="2"/>
                  <a:pt x="95" y="4"/>
                  <a:pt x="91" y="6"/>
                </a:cubicBezTo>
                <a:cubicBezTo>
                  <a:pt x="92" y="8"/>
                  <a:pt x="92" y="9"/>
                  <a:pt x="92" y="11"/>
                </a:cubicBezTo>
                <a:close/>
                <a:moveTo>
                  <a:pt x="40" y="137"/>
                </a:moveTo>
                <a:cubicBezTo>
                  <a:pt x="36" y="124"/>
                  <a:pt x="33" y="111"/>
                  <a:pt x="33" y="97"/>
                </a:cubicBezTo>
                <a:cubicBezTo>
                  <a:pt x="33" y="69"/>
                  <a:pt x="43" y="42"/>
                  <a:pt x="59" y="22"/>
                </a:cubicBezTo>
                <a:cubicBezTo>
                  <a:pt x="57" y="19"/>
                  <a:pt x="55" y="15"/>
                  <a:pt x="55" y="11"/>
                </a:cubicBezTo>
                <a:cubicBezTo>
                  <a:pt x="52" y="10"/>
                  <a:pt x="49" y="9"/>
                  <a:pt x="46" y="9"/>
                </a:cubicBezTo>
                <a:cubicBezTo>
                  <a:pt x="19" y="23"/>
                  <a:pt x="0" y="52"/>
                  <a:pt x="0" y="85"/>
                </a:cubicBezTo>
                <a:cubicBezTo>
                  <a:pt x="0" y="106"/>
                  <a:pt x="8" y="125"/>
                  <a:pt x="20" y="140"/>
                </a:cubicBezTo>
                <a:cubicBezTo>
                  <a:pt x="25" y="141"/>
                  <a:pt x="30" y="142"/>
                  <a:pt x="35" y="143"/>
                </a:cubicBezTo>
                <a:cubicBezTo>
                  <a:pt x="36" y="140"/>
                  <a:pt x="38" y="138"/>
                  <a:pt x="40" y="137"/>
                </a:cubicBezTo>
                <a:close/>
                <a:moveTo>
                  <a:pt x="163" y="45"/>
                </a:moveTo>
                <a:cubicBezTo>
                  <a:pt x="162" y="59"/>
                  <a:pt x="158" y="72"/>
                  <a:pt x="153" y="84"/>
                </a:cubicBezTo>
                <a:cubicBezTo>
                  <a:pt x="157" y="87"/>
                  <a:pt x="159" y="92"/>
                  <a:pt x="159" y="98"/>
                </a:cubicBezTo>
                <a:cubicBezTo>
                  <a:pt x="159" y="106"/>
                  <a:pt x="154" y="112"/>
                  <a:pt x="147" y="115"/>
                </a:cubicBezTo>
                <a:cubicBezTo>
                  <a:pt x="147" y="115"/>
                  <a:pt x="147" y="116"/>
                  <a:pt x="147" y="116"/>
                </a:cubicBezTo>
                <a:cubicBezTo>
                  <a:pt x="147" y="128"/>
                  <a:pt x="145" y="140"/>
                  <a:pt x="142" y="151"/>
                </a:cubicBezTo>
                <a:cubicBezTo>
                  <a:pt x="161" y="135"/>
                  <a:pt x="173" y="112"/>
                  <a:pt x="173" y="85"/>
                </a:cubicBezTo>
                <a:cubicBezTo>
                  <a:pt x="173" y="71"/>
                  <a:pt x="169" y="57"/>
                  <a:pt x="163" y="45"/>
                </a:cubicBezTo>
                <a:close/>
                <a:moveTo>
                  <a:pt x="132" y="114"/>
                </a:moveTo>
                <a:cubicBezTo>
                  <a:pt x="116" y="133"/>
                  <a:pt x="94" y="146"/>
                  <a:pt x="69" y="151"/>
                </a:cubicBezTo>
                <a:cubicBezTo>
                  <a:pt x="69" y="151"/>
                  <a:pt x="69" y="152"/>
                  <a:pt x="69" y="152"/>
                </a:cubicBezTo>
                <a:cubicBezTo>
                  <a:pt x="69" y="156"/>
                  <a:pt x="68" y="159"/>
                  <a:pt x="66" y="162"/>
                </a:cubicBezTo>
                <a:cubicBezTo>
                  <a:pt x="69" y="165"/>
                  <a:pt x="71" y="168"/>
                  <a:pt x="74" y="170"/>
                </a:cubicBezTo>
                <a:cubicBezTo>
                  <a:pt x="78" y="171"/>
                  <a:pt x="82" y="171"/>
                  <a:pt x="86" y="171"/>
                </a:cubicBezTo>
                <a:cubicBezTo>
                  <a:pt x="101" y="171"/>
                  <a:pt x="114" y="168"/>
                  <a:pt x="126" y="162"/>
                </a:cubicBezTo>
                <a:cubicBezTo>
                  <a:pt x="132" y="148"/>
                  <a:pt x="136" y="133"/>
                  <a:pt x="136" y="116"/>
                </a:cubicBezTo>
                <a:cubicBezTo>
                  <a:pt x="136" y="116"/>
                  <a:pt x="136" y="116"/>
                  <a:pt x="136" y="116"/>
                </a:cubicBezTo>
                <a:cubicBezTo>
                  <a:pt x="135" y="115"/>
                  <a:pt x="134" y="115"/>
                  <a:pt x="132" y="114"/>
                </a:cubicBezTo>
                <a:close/>
                <a:moveTo>
                  <a:pt x="132" y="114"/>
                </a:moveTo>
                <a:cubicBezTo>
                  <a:pt x="132" y="114"/>
                  <a:pt x="132" y="114"/>
                  <a:pt x="132" y="114"/>
                </a:cubicBezTo>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32" name="Freeform 86"/>
          <p:cNvSpPr>
            <a:spLocks noEditPoints="1"/>
          </p:cNvSpPr>
          <p:nvPr/>
        </p:nvSpPr>
        <p:spPr bwMode="auto">
          <a:xfrm>
            <a:off x="8019737" y="5187136"/>
            <a:ext cx="333521" cy="561161"/>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33" name="Freeform 131"/>
          <p:cNvSpPr/>
          <p:nvPr/>
        </p:nvSpPr>
        <p:spPr bwMode="auto">
          <a:xfrm>
            <a:off x="3202645" y="3682536"/>
            <a:ext cx="279400" cy="283633"/>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nvGrpSpPr>
          <p:cNvPr id="142" name="Group 56"/>
          <p:cNvGrpSpPr/>
          <p:nvPr/>
        </p:nvGrpSpPr>
        <p:grpSpPr>
          <a:xfrm>
            <a:off x="1781751" y="1758182"/>
            <a:ext cx="2086779" cy="723872"/>
            <a:chOff x="414602" y="1406858"/>
            <a:chExt cx="1565084" cy="542904"/>
          </a:xfrm>
        </p:grpSpPr>
        <p:sp>
          <p:nvSpPr>
            <p:cNvPr id="143" name="TextBox 142"/>
            <p:cNvSpPr txBox="1"/>
            <p:nvPr/>
          </p:nvSpPr>
          <p:spPr>
            <a:xfrm>
              <a:off x="414602" y="1611304"/>
              <a:ext cx="1565084" cy="338458"/>
            </a:xfrm>
            <a:prstGeom prst="rect">
              <a:avLst/>
            </a:prstGeom>
            <a:noFill/>
          </p:spPr>
          <p:txBody>
            <a:bodyPr wrap="square" lIns="0" tIns="0" rIns="0" bIns="0" rtlCol="0">
              <a:spAutoFit/>
            </a:bodyPr>
            <a:lstStyle/>
            <a:p>
              <a:pPr algn="r" defTabSz="1218565">
                <a:spcBef>
                  <a:spcPct val="20000"/>
                </a:spcBef>
                <a:defRPr/>
              </a:pPr>
              <a:r>
                <a:rPr lang="zh-CN" altLang="en-US" sz="1335" dirty="0" smtClean="0">
                  <a:solidFill>
                    <a:schemeClr val="bg1"/>
                  </a:solidFill>
                  <a:ea typeface="微软雅黑" panose="020B0503020204020204" pitchFamily="34" charset="-122"/>
                </a:rPr>
                <a:t>五险一金</a:t>
              </a:r>
              <a:endParaRPr lang="en-US" altLang="zh-CN" sz="1335" dirty="0" smtClean="0">
                <a:solidFill>
                  <a:schemeClr val="bg1"/>
                </a:solidFill>
                <a:ea typeface="微软雅黑" panose="020B0503020204020204" pitchFamily="34" charset="-122"/>
              </a:endParaRPr>
            </a:p>
            <a:p>
              <a:pPr algn="r" defTabSz="1218565">
                <a:spcBef>
                  <a:spcPct val="20000"/>
                </a:spcBef>
                <a:defRPr/>
              </a:pPr>
              <a:r>
                <a:rPr lang="zh-CN" altLang="en-US" sz="1335" dirty="0" smtClean="0">
                  <a:solidFill>
                    <a:schemeClr val="bg1"/>
                  </a:solidFill>
                  <a:ea typeface="微软雅黑" panose="020B0503020204020204" pitchFamily="34" charset="-122"/>
                </a:rPr>
                <a:t>商业保险</a:t>
              </a:r>
              <a:endParaRPr lang="en-US" sz="1335" dirty="0">
                <a:solidFill>
                  <a:schemeClr val="bg1"/>
                </a:solidFill>
                <a:ea typeface="微软雅黑" panose="020B0503020204020204" pitchFamily="34" charset="-122"/>
              </a:endParaRPr>
            </a:p>
          </p:txBody>
        </p:sp>
        <p:sp>
          <p:nvSpPr>
            <p:cNvPr id="144" name="Rectangle 143"/>
            <p:cNvSpPr/>
            <p:nvPr/>
          </p:nvSpPr>
          <p:spPr>
            <a:xfrm>
              <a:off x="1359324" y="1406858"/>
              <a:ext cx="620362" cy="184666"/>
            </a:xfrm>
            <a:prstGeom prst="rect">
              <a:avLst/>
            </a:prstGeom>
          </p:spPr>
          <p:txBody>
            <a:bodyPr wrap="none" lIns="0" tIns="0" rIns="0" bIns="0">
              <a:spAutoFit/>
            </a:bodyPr>
            <a:lstStyle/>
            <a:p>
              <a:pPr algn="r"/>
              <a:r>
                <a:rPr lang="zh-CN" altLang="en-US" sz="1600" b="1" dirty="0" smtClean="0">
                  <a:solidFill>
                    <a:srgbClr val="44D0D4"/>
                  </a:solidFill>
                  <a:ea typeface="微软雅黑" panose="020B0503020204020204" pitchFamily="34" charset="-122"/>
                </a:rPr>
                <a:t>社会保险</a:t>
              </a:r>
              <a:endParaRPr lang="en-US" sz="1600" b="1" dirty="0">
                <a:solidFill>
                  <a:srgbClr val="44D0D4"/>
                </a:solidFill>
                <a:ea typeface="微软雅黑" panose="020B0503020204020204" pitchFamily="34" charset="-122"/>
              </a:endParaRPr>
            </a:p>
          </p:txBody>
        </p:sp>
      </p:grpSp>
      <p:grpSp>
        <p:nvGrpSpPr>
          <p:cNvPr id="145" name="Group 56"/>
          <p:cNvGrpSpPr/>
          <p:nvPr/>
        </p:nvGrpSpPr>
        <p:grpSpPr>
          <a:xfrm>
            <a:off x="9021995" y="1816004"/>
            <a:ext cx="2086779" cy="970029"/>
            <a:chOff x="414602" y="1406858"/>
            <a:chExt cx="1565084" cy="727522"/>
          </a:xfrm>
        </p:grpSpPr>
        <p:sp>
          <p:nvSpPr>
            <p:cNvPr id="146" name="TextBox 145"/>
            <p:cNvSpPr txBox="1"/>
            <p:nvPr/>
          </p:nvSpPr>
          <p:spPr>
            <a:xfrm>
              <a:off x="414602" y="1611304"/>
              <a:ext cx="1565084" cy="523076"/>
            </a:xfrm>
            <a:prstGeom prst="rect">
              <a:avLst/>
            </a:prstGeom>
            <a:noFill/>
          </p:spPr>
          <p:txBody>
            <a:bodyPr wrap="square" lIns="0" tIns="0" rIns="0" bIns="0" rtlCol="0">
              <a:spAutoFit/>
            </a:bodyPr>
            <a:lstStyle/>
            <a:p>
              <a:pPr defTabSz="1218565">
                <a:spcBef>
                  <a:spcPct val="20000"/>
                </a:spcBef>
                <a:defRPr/>
              </a:pPr>
              <a:r>
                <a:rPr lang="zh-CN" altLang="en-US" sz="1335" dirty="0" smtClean="0">
                  <a:solidFill>
                    <a:schemeClr val="bg1"/>
                  </a:solidFill>
                  <a:ea typeface="微软雅黑" panose="020B0503020204020204" pitchFamily="34" charset="-122"/>
                </a:rPr>
                <a:t>年假</a:t>
              </a:r>
              <a:endParaRPr lang="en-US" altLang="zh-CN" sz="1335" dirty="0" smtClean="0">
                <a:solidFill>
                  <a:schemeClr val="bg1"/>
                </a:solidFill>
                <a:ea typeface="微软雅黑" panose="020B0503020204020204" pitchFamily="34" charset="-122"/>
              </a:endParaRPr>
            </a:p>
            <a:p>
              <a:pPr defTabSz="1218565">
                <a:spcBef>
                  <a:spcPct val="20000"/>
                </a:spcBef>
                <a:defRPr/>
              </a:pPr>
              <a:r>
                <a:rPr lang="zh-CN" altLang="en-US" sz="1335" dirty="0" smtClean="0">
                  <a:solidFill>
                    <a:schemeClr val="bg1"/>
                  </a:solidFill>
                  <a:ea typeface="微软雅黑" panose="020B0503020204020204" pitchFamily="34" charset="-122"/>
                </a:rPr>
                <a:t>婚假、产假、哺乳假</a:t>
              </a:r>
              <a:endParaRPr lang="en-US" altLang="zh-CN" sz="1335" dirty="0" smtClean="0">
                <a:solidFill>
                  <a:schemeClr val="bg1"/>
                </a:solidFill>
                <a:ea typeface="微软雅黑" panose="020B0503020204020204" pitchFamily="34" charset="-122"/>
              </a:endParaRPr>
            </a:p>
            <a:p>
              <a:pPr defTabSz="1218565">
                <a:spcBef>
                  <a:spcPct val="20000"/>
                </a:spcBef>
                <a:defRPr/>
              </a:pPr>
              <a:r>
                <a:rPr lang="zh-CN" altLang="en-US" sz="1335" dirty="0" smtClean="0">
                  <a:solidFill>
                    <a:schemeClr val="bg1"/>
                  </a:solidFill>
                  <a:ea typeface="微软雅黑" panose="020B0503020204020204" pitchFamily="34" charset="-122"/>
                </a:rPr>
                <a:t>女生专享假</a:t>
              </a:r>
              <a:endParaRPr lang="en-US" sz="1335" dirty="0">
                <a:solidFill>
                  <a:schemeClr val="bg1"/>
                </a:solidFill>
                <a:ea typeface="微软雅黑" panose="020B0503020204020204" pitchFamily="34" charset="-122"/>
              </a:endParaRPr>
            </a:p>
          </p:txBody>
        </p:sp>
        <p:sp>
          <p:nvSpPr>
            <p:cNvPr id="147" name="Rectangle 146"/>
            <p:cNvSpPr/>
            <p:nvPr/>
          </p:nvSpPr>
          <p:spPr>
            <a:xfrm>
              <a:off x="414602" y="1406858"/>
              <a:ext cx="620362" cy="184666"/>
            </a:xfrm>
            <a:prstGeom prst="rect">
              <a:avLst/>
            </a:prstGeom>
          </p:spPr>
          <p:txBody>
            <a:bodyPr wrap="none" lIns="0" tIns="0" rIns="0" bIns="0">
              <a:spAutoFit/>
            </a:bodyPr>
            <a:lstStyle/>
            <a:p>
              <a:r>
                <a:rPr lang="zh-CN" altLang="en-US" sz="1600" b="1" dirty="0" smtClean="0">
                  <a:solidFill>
                    <a:srgbClr val="44D0D4"/>
                  </a:solidFill>
                  <a:ea typeface="微软雅黑" panose="020B0503020204020204" pitchFamily="34" charset="-122"/>
                </a:rPr>
                <a:t>带薪假期</a:t>
              </a:r>
              <a:endParaRPr lang="en-US" sz="1600" b="1" dirty="0">
                <a:solidFill>
                  <a:srgbClr val="44D0D4"/>
                </a:solidFill>
                <a:ea typeface="微软雅黑" panose="020B0503020204020204" pitchFamily="34" charset="-122"/>
              </a:endParaRPr>
            </a:p>
          </p:txBody>
        </p:sp>
      </p:grpSp>
      <p:grpSp>
        <p:nvGrpSpPr>
          <p:cNvPr id="151" name="Group 56"/>
          <p:cNvGrpSpPr/>
          <p:nvPr/>
        </p:nvGrpSpPr>
        <p:grpSpPr>
          <a:xfrm>
            <a:off x="1781751" y="5089502"/>
            <a:ext cx="2086779" cy="723872"/>
            <a:chOff x="414602" y="1406858"/>
            <a:chExt cx="1565084" cy="542904"/>
          </a:xfrm>
        </p:grpSpPr>
        <p:sp>
          <p:nvSpPr>
            <p:cNvPr id="152" name="TextBox 151"/>
            <p:cNvSpPr txBox="1"/>
            <p:nvPr/>
          </p:nvSpPr>
          <p:spPr>
            <a:xfrm>
              <a:off x="414602" y="1611304"/>
              <a:ext cx="1565084" cy="338458"/>
            </a:xfrm>
            <a:prstGeom prst="rect">
              <a:avLst/>
            </a:prstGeom>
            <a:noFill/>
          </p:spPr>
          <p:txBody>
            <a:bodyPr wrap="square" lIns="0" tIns="0" rIns="0" bIns="0" rtlCol="0">
              <a:spAutoFit/>
            </a:bodyPr>
            <a:lstStyle/>
            <a:p>
              <a:pPr algn="r" defTabSz="1218565">
                <a:spcBef>
                  <a:spcPct val="20000"/>
                </a:spcBef>
                <a:defRPr/>
              </a:pPr>
              <a:r>
                <a:rPr lang="zh-CN" altLang="en-US" sz="1335" dirty="0" smtClean="0">
                  <a:solidFill>
                    <a:schemeClr val="bg1"/>
                  </a:solidFill>
                  <a:ea typeface="微软雅黑" panose="020B0503020204020204" pitchFamily="34" charset="-122"/>
                </a:rPr>
                <a:t>丰富的社团</a:t>
              </a:r>
              <a:endParaRPr lang="en-US" altLang="zh-CN" sz="1335" dirty="0" smtClean="0">
                <a:solidFill>
                  <a:schemeClr val="bg1"/>
                </a:solidFill>
                <a:ea typeface="微软雅黑" panose="020B0503020204020204" pitchFamily="34" charset="-122"/>
              </a:endParaRPr>
            </a:p>
            <a:p>
              <a:pPr algn="r" defTabSz="1218565">
                <a:spcBef>
                  <a:spcPct val="20000"/>
                </a:spcBef>
                <a:defRPr/>
              </a:pPr>
              <a:r>
                <a:rPr lang="zh-CN" altLang="en-US" sz="1335" dirty="0" smtClean="0">
                  <a:solidFill>
                    <a:schemeClr val="bg1"/>
                  </a:solidFill>
                  <a:ea typeface="微软雅黑" panose="020B0503020204020204" pitchFamily="34" charset="-122"/>
                </a:rPr>
                <a:t>互联网</a:t>
              </a:r>
              <a:r>
                <a:rPr lang="en-US" altLang="zh-CN" sz="1335" dirty="0" smtClean="0">
                  <a:solidFill>
                    <a:schemeClr val="bg1"/>
                  </a:solidFill>
                  <a:ea typeface="微软雅黑" panose="020B0503020204020204" pitchFamily="34" charset="-122"/>
                </a:rPr>
                <a:t>+</a:t>
              </a:r>
              <a:r>
                <a:rPr lang="zh-CN" altLang="en-US" sz="1335" dirty="0" smtClean="0">
                  <a:solidFill>
                    <a:schemeClr val="bg1"/>
                  </a:solidFill>
                  <a:ea typeface="微软雅黑" panose="020B0503020204020204" pitchFamily="34" charset="-122"/>
                </a:rPr>
                <a:t>年会</a:t>
              </a:r>
              <a:endParaRPr lang="en-US" sz="1335" dirty="0">
                <a:solidFill>
                  <a:schemeClr val="bg1"/>
                </a:solidFill>
                <a:ea typeface="微软雅黑" panose="020B0503020204020204" pitchFamily="34" charset="-122"/>
              </a:endParaRPr>
            </a:p>
          </p:txBody>
        </p:sp>
        <p:sp>
          <p:nvSpPr>
            <p:cNvPr id="153" name="Rectangle 152"/>
            <p:cNvSpPr/>
            <p:nvPr/>
          </p:nvSpPr>
          <p:spPr>
            <a:xfrm>
              <a:off x="1669505" y="1406858"/>
              <a:ext cx="310181" cy="184666"/>
            </a:xfrm>
            <a:prstGeom prst="rect">
              <a:avLst/>
            </a:prstGeom>
          </p:spPr>
          <p:txBody>
            <a:bodyPr wrap="none" lIns="0" tIns="0" rIns="0" bIns="0">
              <a:spAutoFit/>
            </a:bodyPr>
            <a:lstStyle/>
            <a:p>
              <a:pPr algn="r"/>
              <a:r>
                <a:rPr lang="zh-CN" altLang="en-US" sz="1600" b="1" dirty="0" smtClean="0">
                  <a:solidFill>
                    <a:srgbClr val="44D0D4"/>
                  </a:solidFill>
                  <a:ea typeface="微软雅黑" panose="020B0503020204020204" pitchFamily="34" charset="-122"/>
                </a:rPr>
                <a:t>活动</a:t>
              </a:r>
              <a:endParaRPr lang="en-US" sz="1600" b="1" dirty="0">
                <a:solidFill>
                  <a:srgbClr val="44D0D4"/>
                </a:solidFill>
                <a:ea typeface="微软雅黑" panose="020B0503020204020204" pitchFamily="34" charset="-122"/>
              </a:endParaRPr>
            </a:p>
          </p:txBody>
        </p:sp>
      </p:grpSp>
      <p:grpSp>
        <p:nvGrpSpPr>
          <p:cNvPr id="154" name="Group 56"/>
          <p:cNvGrpSpPr/>
          <p:nvPr/>
        </p:nvGrpSpPr>
        <p:grpSpPr>
          <a:xfrm>
            <a:off x="8937945" y="4998752"/>
            <a:ext cx="2086779" cy="477716"/>
            <a:chOff x="414602" y="1406858"/>
            <a:chExt cx="1565084" cy="358287"/>
          </a:xfrm>
        </p:grpSpPr>
        <p:sp>
          <p:nvSpPr>
            <p:cNvPr id="155" name="TextBox 154"/>
            <p:cNvSpPr txBox="1"/>
            <p:nvPr/>
          </p:nvSpPr>
          <p:spPr>
            <a:xfrm>
              <a:off x="414602" y="1611304"/>
              <a:ext cx="1565084" cy="153841"/>
            </a:xfrm>
            <a:prstGeom prst="rect">
              <a:avLst/>
            </a:prstGeom>
            <a:noFill/>
          </p:spPr>
          <p:txBody>
            <a:bodyPr wrap="square" lIns="0" tIns="0" rIns="0" bIns="0" rtlCol="0">
              <a:spAutoFit/>
            </a:bodyPr>
            <a:lstStyle/>
            <a:p>
              <a:pPr defTabSz="1218565">
                <a:spcBef>
                  <a:spcPct val="20000"/>
                </a:spcBef>
                <a:defRPr/>
              </a:pPr>
              <a:r>
                <a:rPr lang="zh-CN" altLang="en-US" sz="1335" dirty="0" smtClean="0">
                  <a:solidFill>
                    <a:schemeClr val="bg1"/>
                  </a:solidFill>
                  <a:ea typeface="微软雅黑" panose="020B0503020204020204" pitchFamily="34" charset="-122"/>
                </a:rPr>
                <a:t>万人元宵节、中秋节</a:t>
              </a:r>
              <a:endParaRPr lang="en-US" sz="1335" dirty="0">
                <a:solidFill>
                  <a:schemeClr val="bg1"/>
                </a:solidFill>
                <a:ea typeface="微软雅黑" panose="020B0503020204020204" pitchFamily="34" charset="-122"/>
              </a:endParaRPr>
            </a:p>
          </p:txBody>
        </p:sp>
        <p:sp>
          <p:nvSpPr>
            <p:cNvPr id="156" name="Rectangle 155"/>
            <p:cNvSpPr/>
            <p:nvPr/>
          </p:nvSpPr>
          <p:spPr>
            <a:xfrm>
              <a:off x="414602" y="1406858"/>
              <a:ext cx="620362" cy="184666"/>
            </a:xfrm>
            <a:prstGeom prst="rect">
              <a:avLst/>
            </a:prstGeom>
          </p:spPr>
          <p:txBody>
            <a:bodyPr wrap="none" lIns="0" tIns="0" rIns="0" bIns="0">
              <a:spAutoFit/>
            </a:bodyPr>
            <a:lstStyle/>
            <a:p>
              <a:r>
                <a:rPr lang="zh-CN" altLang="en-US" sz="1600" b="1" dirty="0" smtClean="0">
                  <a:solidFill>
                    <a:srgbClr val="44D0D4"/>
                  </a:solidFill>
                  <a:ea typeface="微软雅黑" panose="020B0503020204020204" pitchFamily="34" charset="-122"/>
                </a:rPr>
                <a:t>节日福利</a:t>
              </a:r>
              <a:endParaRPr lang="en-US" sz="1600" b="1" dirty="0">
                <a:solidFill>
                  <a:srgbClr val="44D0D4"/>
                </a:solidFill>
                <a:ea typeface="微软雅黑" panose="020B0503020204020204" pitchFamily="34" charset="-122"/>
              </a:endParaRPr>
            </a:p>
          </p:txBody>
        </p:sp>
      </p:grpSp>
      <p:grpSp>
        <p:nvGrpSpPr>
          <p:cNvPr id="157" name="Group 56"/>
          <p:cNvGrpSpPr/>
          <p:nvPr/>
        </p:nvGrpSpPr>
        <p:grpSpPr>
          <a:xfrm>
            <a:off x="796156" y="3352191"/>
            <a:ext cx="2086779" cy="970029"/>
            <a:chOff x="414602" y="1406858"/>
            <a:chExt cx="1565084" cy="727522"/>
          </a:xfrm>
        </p:grpSpPr>
        <p:sp>
          <p:nvSpPr>
            <p:cNvPr id="158" name="TextBox 157"/>
            <p:cNvSpPr txBox="1"/>
            <p:nvPr/>
          </p:nvSpPr>
          <p:spPr>
            <a:xfrm>
              <a:off x="414602" y="1611304"/>
              <a:ext cx="1565084" cy="523076"/>
            </a:xfrm>
            <a:prstGeom prst="rect">
              <a:avLst/>
            </a:prstGeom>
            <a:noFill/>
          </p:spPr>
          <p:txBody>
            <a:bodyPr wrap="square" lIns="0" tIns="0" rIns="0" bIns="0" rtlCol="0">
              <a:spAutoFit/>
            </a:bodyPr>
            <a:lstStyle/>
            <a:p>
              <a:pPr algn="r" defTabSz="1218565">
                <a:spcBef>
                  <a:spcPct val="20000"/>
                </a:spcBef>
                <a:defRPr/>
              </a:pPr>
              <a:r>
                <a:rPr lang="zh-CN" altLang="en-US" sz="1335" dirty="0" smtClean="0">
                  <a:solidFill>
                    <a:schemeClr val="bg1"/>
                  </a:solidFill>
                  <a:ea typeface="微软雅黑" panose="020B0503020204020204" pitchFamily="34" charset="-122"/>
                </a:rPr>
                <a:t>年度身体检查</a:t>
              </a:r>
              <a:endParaRPr lang="en-US" altLang="zh-CN" sz="1335" dirty="0" smtClean="0">
                <a:solidFill>
                  <a:schemeClr val="bg1"/>
                </a:solidFill>
                <a:ea typeface="微软雅黑" panose="020B0503020204020204" pitchFamily="34" charset="-122"/>
              </a:endParaRPr>
            </a:p>
            <a:p>
              <a:pPr algn="r" defTabSz="1218565">
                <a:spcBef>
                  <a:spcPct val="20000"/>
                </a:spcBef>
                <a:defRPr/>
              </a:pPr>
              <a:r>
                <a:rPr lang="zh-CN" altLang="en-US" sz="1335" dirty="0" smtClean="0">
                  <a:solidFill>
                    <a:schemeClr val="bg1"/>
                  </a:solidFill>
                  <a:ea typeface="微软雅黑" panose="020B0503020204020204" pitchFamily="34" charset="-122"/>
                </a:rPr>
                <a:t>心理健康讲座</a:t>
              </a:r>
              <a:endParaRPr lang="en-US" altLang="zh-CN" sz="1335" dirty="0" smtClean="0">
                <a:solidFill>
                  <a:schemeClr val="bg1"/>
                </a:solidFill>
                <a:ea typeface="微软雅黑" panose="020B0503020204020204" pitchFamily="34" charset="-122"/>
              </a:endParaRPr>
            </a:p>
            <a:p>
              <a:pPr algn="r" defTabSz="1218565">
                <a:spcBef>
                  <a:spcPct val="20000"/>
                </a:spcBef>
                <a:defRPr/>
              </a:pPr>
              <a:r>
                <a:rPr lang="zh-CN" altLang="en-US" sz="1335" dirty="0" smtClean="0">
                  <a:solidFill>
                    <a:schemeClr val="bg1"/>
                  </a:solidFill>
                  <a:ea typeface="微软雅黑" panose="020B0503020204020204" pitchFamily="34" charset="-122"/>
                </a:rPr>
                <a:t>专业急救培训</a:t>
              </a:r>
              <a:endParaRPr lang="en-US" sz="1335" dirty="0">
                <a:solidFill>
                  <a:schemeClr val="bg1"/>
                </a:solidFill>
                <a:ea typeface="微软雅黑" panose="020B0503020204020204" pitchFamily="34" charset="-122"/>
              </a:endParaRPr>
            </a:p>
          </p:txBody>
        </p:sp>
        <p:sp>
          <p:nvSpPr>
            <p:cNvPr id="159" name="Rectangle 158"/>
            <p:cNvSpPr/>
            <p:nvPr/>
          </p:nvSpPr>
          <p:spPr>
            <a:xfrm>
              <a:off x="1359324" y="1406858"/>
              <a:ext cx="620362" cy="184666"/>
            </a:xfrm>
            <a:prstGeom prst="rect">
              <a:avLst/>
            </a:prstGeom>
          </p:spPr>
          <p:txBody>
            <a:bodyPr wrap="none" lIns="0" tIns="0" rIns="0" bIns="0">
              <a:spAutoFit/>
            </a:bodyPr>
            <a:lstStyle/>
            <a:p>
              <a:pPr algn="r"/>
              <a:r>
                <a:rPr lang="zh-CN" altLang="en-US" sz="1600" b="1" dirty="0" smtClean="0">
                  <a:solidFill>
                    <a:srgbClr val="44D0D4"/>
                  </a:solidFill>
                  <a:ea typeface="微软雅黑" panose="020B0503020204020204" pitchFamily="34" charset="-122"/>
                </a:rPr>
                <a:t>员工健康</a:t>
              </a:r>
              <a:endParaRPr lang="en-US" sz="1600" b="1" dirty="0">
                <a:solidFill>
                  <a:srgbClr val="44D0D4"/>
                </a:solidFill>
                <a:ea typeface="微软雅黑" panose="020B0503020204020204" pitchFamily="34" charset="-122"/>
              </a:endParaRPr>
            </a:p>
          </p:txBody>
        </p:sp>
      </p:grpSp>
      <p:grpSp>
        <p:nvGrpSpPr>
          <p:cNvPr id="160" name="Group 56"/>
          <p:cNvGrpSpPr/>
          <p:nvPr/>
        </p:nvGrpSpPr>
        <p:grpSpPr>
          <a:xfrm>
            <a:off x="8553899" y="3385754"/>
            <a:ext cx="2086779" cy="971119"/>
            <a:chOff x="414602" y="1406858"/>
            <a:chExt cx="1565084" cy="728340"/>
          </a:xfrm>
        </p:grpSpPr>
        <p:sp>
          <p:nvSpPr>
            <p:cNvPr id="161" name="TextBox 160"/>
            <p:cNvSpPr txBox="1"/>
            <p:nvPr/>
          </p:nvSpPr>
          <p:spPr>
            <a:xfrm>
              <a:off x="414602" y="1611304"/>
              <a:ext cx="1565084" cy="523894"/>
            </a:xfrm>
            <a:prstGeom prst="rect">
              <a:avLst/>
            </a:prstGeom>
            <a:noFill/>
          </p:spPr>
          <p:txBody>
            <a:bodyPr wrap="square" lIns="0" tIns="0" rIns="0" bIns="0" rtlCol="0">
              <a:spAutoFit/>
            </a:bodyPr>
            <a:lstStyle/>
            <a:p>
              <a:pPr defTabSz="1218565">
                <a:spcBef>
                  <a:spcPct val="20000"/>
                </a:spcBef>
                <a:defRPr/>
              </a:pPr>
              <a:r>
                <a:rPr lang="zh-CN" altLang="en-US" sz="1335" dirty="0" smtClean="0">
                  <a:solidFill>
                    <a:schemeClr val="bg1"/>
                  </a:solidFill>
                  <a:ea typeface="微软雅黑" panose="020B0503020204020204" pitchFamily="34" charset="-122"/>
                </a:rPr>
                <a:t>高绩效奖金</a:t>
              </a:r>
              <a:endParaRPr lang="en-US" altLang="zh-CN" sz="1335" dirty="0" smtClean="0">
                <a:solidFill>
                  <a:schemeClr val="bg1"/>
                </a:solidFill>
                <a:ea typeface="微软雅黑" panose="020B0503020204020204" pitchFamily="34" charset="-122"/>
              </a:endParaRPr>
            </a:p>
            <a:p>
              <a:pPr defTabSz="1218565">
                <a:spcBef>
                  <a:spcPct val="20000"/>
                </a:spcBef>
                <a:defRPr/>
              </a:pPr>
              <a:r>
                <a:rPr lang="zh-CN" altLang="en-US" sz="1335" dirty="0" smtClean="0">
                  <a:solidFill>
                    <a:schemeClr val="bg1"/>
                  </a:solidFill>
                  <a:ea typeface="微软雅黑" panose="020B0503020204020204" pitchFamily="34" charset="-122"/>
                </a:rPr>
                <a:t>红事件奖金</a:t>
              </a:r>
              <a:endParaRPr lang="en-US" altLang="zh-CN" sz="1335" dirty="0" smtClean="0">
                <a:solidFill>
                  <a:schemeClr val="bg1"/>
                </a:solidFill>
                <a:ea typeface="微软雅黑" panose="020B0503020204020204" pitchFamily="34" charset="-122"/>
              </a:endParaRPr>
            </a:p>
            <a:p>
              <a:pPr defTabSz="1218565">
                <a:spcBef>
                  <a:spcPct val="20000"/>
                </a:spcBef>
                <a:defRPr/>
              </a:pPr>
              <a:r>
                <a:rPr lang="zh-CN" altLang="en-US" sz="1335" dirty="0" smtClean="0">
                  <a:solidFill>
                    <a:schemeClr val="bg1"/>
                  </a:solidFill>
                  <a:ea typeface="微软雅黑" panose="020B0503020204020204" pitchFamily="34" charset="-122"/>
                </a:rPr>
                <a:t>特殊津贴、加班补助</a:t>
              </a:r>
              <a:endParaRPr lang="en-US" sz="1335" dirty="0">
                <a:solidFill>
                  <a:schemeClr val="bg1"/>
                </a:solidFill>
                <a:ea typeface="微软雅黑" panose="020B0503020204020204" pitchFamily="34" charset="-122"/>
              </a:endParaRPr>
            </a:p>
          </p:txBody>
        </p:sp>
        <p:sp>
          <p:nvSpPr>
            <p:cNvPr id="162" name="Rectangle 161"/>
            <p:cNvSpPr/>
            <p:nvPr/>
          </p:nvSpPr>
          <p:spPr>
            <a:xfrm>
              <a:off x="414602" y="1406858"/>
              <a:ext cx="620362" cy="184666"/>
            </a:xfrm>
            <a:prstGeom prst="rect">
              <a:avLst/>
            </a:prstGeom>
          </p:spPr>
          <p:txBody>
            <a:bodyPr wrap="none" lIns="0" tIns="0" rIns="0" bIns="0">
              <a:spAutoFit/>
            </a:bodyPr>
            <a:lstStyle/>
            <a:p>
              <a:r>
                <a:rPr lang="zh-CN" altLang="en-US" sz="1600" b="1" dirty="0" smtClean="0">
                  <a:solidFill>
                    <a:srgbClr val="44D0D4"/>
                  </a:solidFill>
                  <a:ea typeface="微软雅黑" panose="020B0503020204020204" pitchFamily="34" charset="-122"/>
                </a:rPr>
                <a:t>员工激励</a:t>
              </a:r>
              <a:endParaRPr lang="en-US" sz="1600" b="1" dirty="0">
                <a:solidFill>
                  <a:srgbClr val="44D0D4"/>
                </a:solidFill>
                <a:ea typeface="微软雅黑" panose="020B0503020204020204" pitchFamily="34" charset="-122"/>
              </a:endParaRPr>
            </a:p>
          </p:txBody>
        </p:sp>
      </p:grpSp>
      <p:pic>
        <p:nvPicPr>
          <p:cNvPr id="62" name="图片 6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23000">
              <a:schemeClr val="accent5">
                <a:lumMod val="75000"/>
              </a:schemeClr>
            </a:gs>
            <a:gs pos="55000">
              <a:schemeClr val="accent5">
                <a:lumMod val="50000"/>
              </a:schemeClr>
            </a:gs>
            <a:gs pos="97000">
              <a:schemeClr val="tx2">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21178" y="528698"/>
            <a:ext cx="682872" cy="304091"/>
          </a:xfrm>
          <a:prstGeom prst="rect">
            <a:avLst/>
          </a:prstGeom>
        </p:spPr>
      </p:pic>
      <p:sp>
        <p:nvSpPr>
          <p:cNvPr id="5" name="矩形 4"/>
          <p:cNvSpPr/>
          <p:nvPr/>
        </p:nvSpPr>
        <p:spPr>
          <a:xfrm>
            <a:off x="491243" y="6172897"/>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cxnSp>
        <p:nvCxnSpPr>
          <p:cNvPr id="7" name="直接连接符 6"/>
          <p:cNvCxnSpPr/>
          <p:nvPr/>
        </p:nvCxnSpPr>
        <p:spPr>
          <a:xfrm>
            <a:off x="0" y="3429000"/>
            <a:ext cx="36479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2998113"/>
            <a:ext cx="3446008" cy="430887"/>
          </a:xfrm>
          <a:prstGeom prst="rect">
            <a:avLst/>
          </a:prstGeom>
        </p:spPr>
        <p:txBody>
          <a:bodyPr wrap="none">
            <a:spAutoFit/>
          </a:bodyPr>
          <a:lstStyle/>
          <a:p>
            <a:r>
              <a:rPr lang="en-US" altLang="zh-CN" sz="2200" b="1" dirty="0" smtClean="0">
                <a:solidFill>
                  <a:schemeClr val="bg1"/>
                </a:solidFill>
                <a:latin typeface="微软雅黑" panose="020B0503020204020204" pitchFamily="34" charset="-122"/>
                <a:ea typeface="微软雅黑" panose="020B0503020204020204" pitchFamily="34" charset="-122"/>
              </a:rPr>
              <a:t>PART 3</a:t>
            </a:r>
            <a:r>
              <a:rPr lang="zh-CN" altLang="en-US" sz="2200" b="1" dirty="0" smtClean="0">
                <a:solidFill>
                  <a:schemeClr val="bg1"/>
                </a:solidFill>
                <a:latin typeface="微软雅黑" panose="020B0503020204020204" pitchFamily="34" charset="-122"/>
                <a:ea typeface="微软雅黑" panose="020B0503020204020204" pitchFamily="34" charset="-122"/>
              </a:rPr>
              <a:t>：成长在中软国际</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1109" y="3459996"/>
            <a:ext cx="1909497" cy="2015936"/>
          </a:xfrm>
          <a:prstGeom prst="rect">
            <a:avLst/>
          </a:prstGeom>
        </p:spPr>
        <p:txBody>
          <a:bodyPr wrap="none">
            <a:spAutoFit/>
          </a:bodyPr>
          <a:lstStyle/>
          <a:p>
            <a:pPr marL="285750" indent="-285750">
              <a:lnSpc>
                <a:spcPts val="2500"/>
              </a:lnSpc>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专向技能提升计划</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青狼计划</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应届生风采</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学长有话说</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27" name="文本框 26"/>
          <p:cNvSpPr txBox="1"/>
          <p:nvPr/>
        </p:nvSpPr>
        <p:spPr>
          <a:xfrm>
            <a:off x="3911015" y="504000"/>
            <a:ext cx="4395106" cy="543334"/>
          </a:xfrm>
          <a:prstGeom prst="rect">
            <a:avLst/>
          </a:prstGeom>
          <a:noFill/>
        </p:spPr>
        <p:txBody>
          <a:bodyPr wrap="square" rtlCol="0">
            <a:noAutofit/>
          </a:bodyPr>
          <a:lstStyle>
            <a:defPPr>
              <a:defRPr lang="zh-CN"/>
            </a:defPPr>
            <a:lvl1pPr algn="just" hangingPunct="1">
              <a:lnSpc>
                <a:spcPct val="130000"/>
              </a:lnSpc>
              <a:defRPr sz="2800">
                <a:solidFill>
                  <a:srgbClr val="19364B"/>
                </a:solidFill>
                <a:latin typeface="时尚中黑简体" panose="01010104010101010101" pitchFamily="2" charset="-122"/>
                <a:ea typeface="时尚中黑简体" panose="01010104010101010101" pitchFamily="2" charset="-122"/>
              </a:defRPr>
            </a:lvl1pPr>
          </a:lstStyle>
          <a:p>
            <a:pPr algn="ctr">
              <a:lnSpc>
                <a:spcPct val="90000"/>
              </a:lnSpc>
              <a:spcBef>
                <a:spcPct val="0"/>
              </a:spcBef>
            </a:pPr>
            <a:r>
              <a:rPr lang="zh-CN" altLang="en-US" sz="3000" dirty="0">
                <a:solidFill>
                  <a:schemeClr val="bg1"/>
                </a:solidFill>
                <a:latin typeface="+mj-lt"/>
                <a:ea typeface="微软雅黑" panose="020B0503020204020204" pitchFamily="34" charset="-122"/>
                <a:cs typeface="+mj-cs"/>
              </a:rPr>
              <a:t>完善的培养体系</a:t>
            </a:r>
            <a:endParaRPr lang="zh-CN" altLang="en-US" sz="3000" dirty="0">
              <a:solidFill>
                <a:schemeClr val="bg1"/>
              </a:solidFill>
              <a:latin typeface="+mj-lt"/>
              <a:ea typeface="微软雅黑" panose="020B0503020204020204" pitchFamily="34" charset="-122"/>
              <a:cs typeface="+mj-cs"/>
            </a:endParaRPr>
          </a:p>
        </p:txBody>
      </p:sp>
      <p:cxnSp>
        <p:nvCxnSpPr>
          <p:cNvPr id="80" name="Elbow Connector 15"/>
          <p:cNvCxnSpPr/>
          <p:nvPr/>
        </p:nvCxnSpPr>
        <p:spPr>
          <a:xfrm rot="16200000" flipV="1">
            <a:off x="3794474" y="4609293"/>
            <a:ext cx="960119" cy="724187"/>
          </a:xfrm>
          <a:prstGeom prst="bentConnector3">
            <a:avLst>
              <a:gd name="adj1" fmla="val 63"/>
            </a:avLst>
          </a:prstGeom>
          <a:ln w="19050">
            <a:solidFill>
              <a:schemeClr val="accent3"/>
            </a:solidFill>
            <a:headEnd type="triangle"/>
          </a:ln>
        </p:spPr>
        <p:style>
          <a:lnRef idx="1">
            <a:schemeClr val="accent1"/>
          </a:lnRef>
          <a:fillRef idx="0">
            <a:schemeClr val="accent1"/>
          </a:fillRef>
          <a:effectRef idx="0">
            <a:schemeClr val="accent1"/>
          </a:effectRef>
          <a:fontRef idx="minor">
            <a:schemeClr val="tx1"/>
          </a:fontRef>
        </p:style>
      </p:cxnSp>
      <p:cxnSp>
        <p:nvCxnSpPr>
          <p:cNvPr id="82" name="Elbow Connector 25"/>
          <p:cNvCxnSpPr/>
          <p:nvPr/>
        </p:nvCxnSpPr>
        <p:spPr>
          <a:xfrm rot="10800000">
            <a:off x="1728878" y="4491327"/>
            <a:ext cx="2907753" cy="1382571"/>
          </a:xfrm>
          <a:prstGeom prst="bentConnector2">
            <a:avLst/>
          </a:prstGeom>
          <a:ln w="19050">
            <a:solidFill>
              <a:schemeClr val="accent2"/>
            </a:solidFill>
            <a:headEnd type="triangle"/>
          </a:ln>
        </p:spPr>
        <p:style>
          <a:lnRef idx="1">
            <a:schemeClr val="accent1"/>
          </a:lnRef>
          <a:fillRef idx="0">
            <a:schemeClr val="accent1"/>
          </a:fillRef>
          <a:effectRef idx="0">
            <a:schemeClr val="accent1"/>
          </a:effectRef>
          <a:fontRef idx="minor">
            <a:schemeClr val="tx1"/>
          </a:fontRef>
        </p:style>
      </p:cxnSp>
      <p:cxnSp>
        <p:nvCxnSpPr>
          <p:cNvPr id="83" name="Elbow Connector 30"/>
          <p:cNvCxnSpPr/>
          <p:nvPr/>
        </p:nvCxnSpPr>
        <p:spPr>
          <a:xfrm rot="5400000" flipH="1" flipV="1">
            <a:off x="7437411" y="4609295"/>
            <a:ext cx="960119" cy="724187"/>
          </a:xfrm>
          <a:prstGeom prst="bentConnector3">
            <a:avLst>
              <a:gd name="adj1" fmla="val 63"/>
            </a:avLst>
          </a:prstGeom>
          <a:ln w="19050">
            <a:solidFill>
              <a:schemeClr val="accent4">
                <a:lumMod val="60000"/>
                <a:lumOff val="40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84" name="Elbow Connector 25"/>
          <p:cNvCxnSpPr/>
          <p:nvPr/>
        </p:nvCxnSpPr>
        <p:spPr>
          <a:xfrm rot="10800000" flipH="1">
            <a:off x="7555380" y="4491328"/>
            <a:ext cx="2907753" cy="1382571"/>
          </a:xfrm>
          <a:prstGeom prst="bentConnector2">
            <a:avLst/>
          </a:prstGeom>
          <a:ln w="19050">
            <a:solidFill>
              <a:srgbClr val="3399FF"/>
            </a:solidFill>
            <a:headEnd type="triangle"/>
          </a:ln>
        </p:spPr>
        <p:style>
          <a:lnRef idx="1">
            <a:schemeClr val="accent1"/>
          </a:lnRef>
          <a:fillRef idx="0">
            <a:schemeClr val="accent1"/>
          </a:fillRef>
          <a:effectRef idx="0">
            <a:schemeClr val="accent1"/>
          </a:effectRef>
          <a:fontRef idx="minor">
            <a:schemeClr val="tx1"/>
          </a:fontRef>
        </p:style>
      </p:cxnSp>
      <p:cxnSp>
        <p:nvCxnSpPr>
          <p:cNvPr id="85" name="Elbow Connector 32"/>
          <p:cNvCxnSpPr/>
          <p:nvPr/>
        </p:nvCxnSpPr>
        <p:spPr>
          <a:xfrm rot="5400000">
            <a:off x="3794474" y="2572323"/>
            <a:ext cx="960119" cy="724187"/>
          </a:xfrm>
          <a:prstGeom prst="bentConnector3">
            <a:avLst>
              <a:gd name="adj1" fmla="val 63"/>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6" name="Elbow Connector 25"/>
          <p:cNvCxnSpPr/>
          <p:nvPr/>
        </p:nvCxnSpPr>
        <p:spPr>
          <a:xfrm rot="10800000" flipV="1">
            <a:off x="1728878" y="2031905"/>
            <a:ext cx="2907753" cy="1382571"/>
          </a:xfrm>
          <a:prstGeom prst="bentConnector2">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Elbow Connector 34"/>
          <p:cNvCxnSpPr/>
          <p:nvPr/>
        </p:nvCxnSpPr>
        <p:spPr>
          <a:xfrm rot="16200000" flipH="1">
            <a:off x="7437411" y="2572321"/>
            <a:ext cx="960119" cy="724187"/>
          </a:xfrm>
          <a:prstGeom prst="bentConnector3">
            <a:avLst>
              <a:gd name="adj1" fmla="val 63"/>
            </a:avLst>
          </a:prstGeom>
          <a:ln w="190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Elbow Connector 25"/>
          <p:cNvCxnSpPr/>
          <p:nvPr/>
        </p:nvCxnSpPr>
        <p:spPr>
          <a:xfrm rot="10800000" flipH="1" flipV="1">
            <a:off x="7555380" y="2031904"/>
            <a:ext cx="2907753" cy="1382571"/>
          </a:xfrm>
          <a:prstGeom prst="bentConnector2">
            <a:avLst/>
          </a:prstGeom>
          <a:ln w="19050">
            <a:solidFill>
              <a:srgbClr val="3399FF"/>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38"/>
          <p:cNvCxnSpPr/>
          <p:nvPr/>
        </p:nvCxnSpPr>
        <p:spPr>
          <a:xfrm>
            <a:off x="6096001" y="2788516"/>
            <a:ext cx="1" cy="62748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Group 58"/>
          <p:cNvGrpSpPr/>
          <p:nvPr/>
        </p:nvGrpSpPr>
        <p:grpSpPr>
          <a:xfrm>
            <a:off x="883974" y="3415996"/>
            <a:ext cx="1689805" cy="1075331"/>
            <a:chOff x="662980" y="2561997"/>
            <a:chExt cx="1267354" cy="806498"/>
          </a:xfrm>
        </p:grpSpPr>
        <p:sp>
          <p:nvSpPr>
            <p:cNvPr id="109" name="Rounded Rectangle 10"/>
            <p:cNvSpPr/>
            <p:nvPr/>
          </p:nvSpPr>
          <p:spPr>
            <a:xfrm>
              <a:off x="662980" y="2561997"/>
              <a:ext cx="1267354" cy="8064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sp>
          <p:nvSpPr>
            <p:cNvPr id="110" name="Rectangle 40"/>
            <p:cNvSpPr/>
            <p:nvPr/>
          </p:nvSpPr>
          <p:spPr>
            <a:xfrm>
              <a:off x="986477" y="3081602"/>
              <a:ext cx="620363" cy="184666"/>
            </a:xfrm>
            <a:prstGeom prst="rect">
              <a:avLst/>
            </a:prstGeom>
          </p:spPr>
          <p:txBody>
            <a:bodyPr wrap="none" lIns="0" tIns="0" rIns="0" bIns="0">
              <a:spAutoFit/>
            </a:bodyPr>
            <a:lstStyle/>
            <a:p>
              <a:pPr algn="ctr"/>
              <a:r>
                <a:rPr lang="zh-CN" altLang="en-US" sz="1600" b="1" dirty="0" smtClean="0">
                  <a:solidFill>
                    <a:schemeClr val="bg1"/>
                  </a:solidFill>
                  <a:ea typeface="微软雅黑" panose="020B0503020204020204" pitchFamily="34" charset="-122"/>
                </a:rPr>
                <a:t>培养管理</a:t>
              </a:r>
              <a:endParaRPr lang="en-US" sz="1600" b="1" dirty="0">
                <a:solidFill>
                  <a:schemeClr val="bg1"/>
                </a:solidFill>
                <a:ea typeface="微软雅黑" panose="020B0503020204020204" pitchFamily="34" charset="-122"/>
              </a:endParaRPr>
            </a:p>
          </p:txBody>
        </p:sp>
      </p:grpSp>
      <p:grpSp>
        <p:nvGrpSpPr>
          <p:cNvPr id="111" name="Group 57"/>
          <p:cNvGrpSpPr/>
          <p:nvPr/>
        </p:nvGrpSpPr>
        <p:grpSpPr>
          <a:xfrm>
            <a:off x="3067536" y="3415996"/>
            <a:ext cx="1689805" cy="1075331"/>
            <a:chOff x="2300652" y="2561997"/>
            <a:chExt cx="1267354" cy="806498"/>
          </a:xfrm>
        </p:grpSpPr>
        <p:sp>
          <p:nvSpPr>
            <p:cNvPr id="112" name="Rounded Rectangle 9"/>
            <p:cNvSpPr/>
            <p:nvPr/>
          </p:nvSpPr>
          <p:spPr>
            <a:xfrm>
              <a:off x="2300652" y="2561997"/>
              <a:ext cx="1267354" cy="80649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sp>
          <p:nvSpPr>
            <p:cNvPr id="113" name="Rectangle 41"/>
            <p:cNvSpPr/>
            <p:nvPr/>
          </p:nvSpPr>
          <p:spPr>
            <a:xfrm>
              <a:off x="2469188" y="3081602"/>
              <a:ext cx="930543" cy="184666"/>
            </a:xfrm>
            <a:prstGeom prst="rect">
              <a:avLst/>
            </a:prstGeom>
          </p:spPr>
          <p:txBody>
            <a:bodyPr wrap="none" lIns="0" tIns="0" rIns="0" bIns="0">
              <a:spAutoFit/>
            </a:bodyPr>
            <a:lstStyle/>
            <a:p>
              <a:pPr algn="ctr"/>
              <a:r>
                <a:rPr lang="zh-CN" altLang="en-US" sz="1600" b="1" dirty="0" smtClean="0">
                  <a:solidFill>
                    <a:schemeClr val="bg1"/>
                  </a:solidFill>
                  <a:ea typeface="微软雅黑" panose="020B0503020204020204" pitchFamily="34" charset="-122"/>
                </a:rPr>
                <a:t>企业文化认知</a:t>
              </a:r>
              <a:endParaRPr lang="en-US" sz="1600" b="1" dirty="0">
                <a:solidFill>
                  <a:schemeClr val="bg1"/>
                </a:solidFill>
                <a:ea typeface="微软雅黑" panose="020B0503020204020204" pitchFamily="34" charset="-122"/>
              </a:endParaRPr>
            </a:p>
          </p:txBody>
        </p:sp>
      </p:grpSp>
      <p:grpSp>
        <p:nvGrpSpPr>
          <p:cNvPr id="114" name="Group 59"/>
          <p:cNvGrpSpPr/>
          <p:nvPr/>
        </p:nvGrpSpPr>
        <p:grpSpPr>
          <a:xfrm>
            <a:off x="5036677" y="3194402"/>
            <a:ext cx="2080184" cy="1472382"/>
            <a:chOff x="3938324" y="2561997"/>
            <a:chExt cx="1267354" cy="806498"/>
          </a:xfrm>
        </p:grpSpPr>
        <p:sp>
          <p:nvSpPr>
            <p:cNvPr id="115" name="Rounded Rectangle 8"/>
            <p:cNvSpPr/>
            <p:nvPr/>
          </p:nvSpPr>
          <p:spPr>
            <a:xfrm>
              <a:off x="3938324" y="2561997"/>
              <a:ext cx="1267354" cy="80649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sp>
          <p:nvSpPr>
            <p:cNvPr id="116" name="Rectangle 42"/>
            <p:cNvSpPr/>
            <p:nvPr/>
          </p:nvSpPr>
          <p:spPr>
            <a:xfrm>
              <a:off x="4049947" y="3081602"/>
              <a:ext cx="1101264" cy="184666"/>
            </a:xfrm>
            <a:prstGeom prst="rect">
              <a:avLst/>
            </a:prstGeom>
          </p:spPr>
          <p:txBody>
            <a:bodyPr wrap="none" lIns="0" tIns="0" rIns="0" bIns="0">
              <a:spAutoFit/>
            </a:bodyPr>
            <a:lstStyle/>
            <a:p>
              <a:pPr algn="ctr"/>
              <a:r>
                <a:rPr lang="zh-CN" altLang="en-US" sz="1600" b="1" dirty="0" smtClean="0">
                  <a:solidFill>
                    <a:schemeClr val="bg1"/>
                  </a:solidFill>
                  <a:ea typeface="微软雅黑" panose="020B0503020204020204" pitchFamily="34" charset="-122"/>
                </a:rPr>
                <a:t>专业技能 </a:t>
              </a:r>
              <a:r>
                <a:rPr lang="en-US" altLang="zh-CN" sz="1600" b="1" dirty="0" smtClean="0">
                  <a:solidFill>
                    <a:schemeClr val="bg1"/>
                  </a:solidFill>
                  <a:ea typeface="微软雅黑" panose="020B0503020204020204" pitchFamily="34" charset="-122"/>
                </a:rPr>
                <a:t>&amp; </a:t>
              </a:r>
              <a:r>
                <a:rPr lang="zh-CN" altLang="en-US" sz="1600" b="1" dirty="0" smtClean="0">
                  <a:solidFill>
                    <a:schemeClr val="bg1"/>
                  </a:solidFill>
                  <a:ea typeface="微软雅黑" panose="020B0503020204020204" pitchFamily="34" charset="-122"/>
                </a:rPr>
                <a:t>考核</a:t>
              </a:r>
              <a:endParaRPr lang="en-US" sz="1600" b="1" dirty="0">
                <a:solidFill>
                  <a:schemeClr val="bg1"/>
                </a:solidFill>
                <a:ea typeface="微软雅黑" panose="020B0503020204020204" pitchFamily="34" charset="-122"/>
              </a:endParaRPr>
            </a:p>
          </p:txBody>
        </p:sp>
      </p:grpSp>
      <p:grpSp>
        <p:nvGrpSpPr>
          <p:cNvPr id="117" name="Group 60"/>
          <p:cNvGrpSpPr/>
          <p:nvPr/>
        </p:nvGrpSpPr>
        <p:grpSpPr>
          <a:xfrm>
            <a:off x="7434662" y="3415996"/>
            <a:ext cx="1689805" cy="1075331"/>
            <a:chOff x="5575996" y="2561997"/>
            <a:chExt cx="1267354" cy="806498"/>
          </a:xfrm>
        </p:grpSpPr>
        <p:sp>
          <p:nvSpPr>
            <p:cNvPr id="118" name="Rounded Rectangle 12"/>
            <p:cNvSpPr/>
            <p:nvPr/>
          </p:nvSpPr>
          <p:spPr>
            <a:xfrm>
              <a:off x="5575996" y="2561997"/>
              <a:ext cx="1267354" cy="80649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sp>
          <p:nvSpPr>
            <p:cNvPr id="119" name="Rectangle 43"/>
            <p:cNvSpPr/>
            <p:nvPr/>
          </p:nvSpPr>
          <p:spPr>
            <a:xfrm>
              <a:off x="5821948" y="3081602"/>
              <a:ext cx="775453" cy="184666"/>
            </a:xfrm>
            <a:prstGeom prst="rect">
              <a:avLst/>
            </a:prstGeom>
          </p:spPr>
          <p:txBody>
            <a:bodyPr wrap="none" lIns="0" tIns="0" rIns="0" bIns="0">
              <a:spAutoFit/>
            </a:bodyPr>
            <a:lstStyle/>
            <a:p>
              <a:pPr algn="ctr"/>
              <a:r>
                <a:rPr lang="zh-CN" altLang="en-US" sz="1600" b="1" dirty="0" smtClean="0">
                  <a:solidFill>
                    <a:schemeClr val="bg1"/>
                  </a:solidFill>
                  <a:ea typeface="微软雅黑" panose="020B0503020204020204" pitchFamily="34" charset="-122"/>
                </a:rPr>
                <a:t>沟通与反馈</a:t>
              </a:r>
              <a:endParaRPr lang="en-US" sz="1600" b="1" dirty="0">
                <a:solidFill>
                  <a:schemeClr val="bg1"/>
                </a:solidFill>
                <a:ea typeface="微软雅黑" panose="020B0503020204020204" pitchFamily="34" charset="-122"/>
              </a:endParaRPr>
            </a:p>
          </p:txBody>
        </p:sp>
      </p:grpSp>
      <p:grpSp>
        <p:nvGrpSpPr>
          <p:cNvPr id="120" name="Group 61"/>
          <p:cNvGrpSpPr/>
          <p:nvPr/>
        </p:nvGrpSpPr>
        <p:grpSpPr>
          <a:xfrm>
            <a:off x="9618223" y="3415996"/>
            <a:ext cx="1689805" cy="1075331"/>
            <a:chOff x="7213667" y="2561997"/>
            <a:chExt cx="1267354" cy="806498"/>
          </a:xfrm>
          <a:solidFill>
            <a:srgbClr val="0070C0"/>
          </a:solidFill>
        </p:grpSpPr>
        <p:sp>
          <p:nvSpPr>
            <p:cNvPr id="121" name="Rounded Rectangle 11"/>
            <p:cNvSpPr/>
            <p:nvPr/>
          </p:nvSpPr>
          <p:spPr>
            <a:xfrm>
              <a:off x="7213667" y="2561997"/>
              <a:ext cx="1267354" cy="80649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sp>
          <p:nvSpPr>
            <p:cNvPr id="122" name="Rectangle 44"/>
            <p:cNvSpPr/>
            <p:nvPr/>
          </p:nvSpPr>
          <p:spPr>
            <a:xfrm>
              <a:off x="7537171" y="3081602"/>
              <a:ext cx="620363" cy="184666"/>
            </a:xfrm>
            <a:prstGeom prst="rect">
              <a:avLst/>
            </a:prstGeom>
            <a:grpFill/>
          </p:spPr>
          <p:txBody>
            <a:bodyPr wrap="none" lIns="0" tIns="0" rIns="0" bIns="0">
              <a:spAutoFit/>
            </a:bodyPr>
            <a:lstStyle/>
            <a:p>
              <a:pPr algn="ctr"/>
              <a:r>
                <a:rPr lang="zh-CN" altLang="en-US" sz="1600" b="1" dirty="0" smtClean="0">
                  <a:solidFill>
                    <a:schemeClr val="bg1"/>
                  </a:solidFill>
                  <a:ea typeface="微软雅黑" panose="020B0503020204020204" pitchFamily="34" charset="-122"/>
                </a:rPr>
                <a:t>专项激励</a:t>
              </a:r>
              <a:endParaRPr lang="en-US" sz="1600" b="1" dirty="0">
                <a:solidFill>
                  <a:schemeClr val="bg1"/>
                </a:solidFill>
                <a:ea typeface="微软雅黑" panose="020B0503020204020204" pitchFamily="34" charset="-122"/>
              </a:endParaRPr>
            </a:p>
          </p:txBody>
        </p:sp>
      </p:grpSp>
      <p:grpSp>
        <p:nvGrpSpPr>
          <p:cNvPr id="123" name="Group 62"/>
          <p:cNvGrpSpPr/>
          <p:nvPr/>
        </p:nvGrpSpPr>
        <p:grpSpPr>
          <a:xfrm>
            <a:off x="4636623" y="5118805"/>
            <a:ext cx="2918755" cy="1075331"/>
            <a:chOff x="3477467" y="3839104"/>
            <a:chExt cx="2189066" cy="806498"/>
          </a:xfrm>
        </p:grpSpPr>
        <p:sp>
          <p:nvSpPr>
            <p:cNvPr id="124" name="Rounded Rectangle 5"/>
            <p:cNvSpPr/>
            <p:nvPr/>
          </p:nvSpPr>
          <p:spPr>
            <a:xfrm>
              <a:off x="3477467" y="3839104"/>
              <a:ext cx="2189066" cy="80649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sp>
          <p:nvSpPr>
            <p:cNvPr id="125" name="Rectangle 54"/>
            <p:cNvSpPr/>
            <p:nvPr/>
          </p:nvSpPr>
          <p:spPr>
            <a:xfrm>
              <a:off x="3929992" y="4328943"/>
              <a:ext cx="1284006" cy="184666"/>
            </a:xfrm>
            <a:prstGeom prst="rect">
              <a:avLst/>
            </a:prstGeom>
          </p:spPr>
          <p:txBody>
            <a:bodyPr wrap="none" lIns="0" tIns="0" rIns="0" bIns="0">
              <a:spAutoFit/>
            </a:bodyPr>
            <a:lstStyle/>
            <a:p>
              <a:pPr algn="ctr"/>
              <a:r>
                <a:rPr lang="zh-CN" altLang="en-US" sz="1600" b="1" dirty="0" smtClean="0">
                  <a:solidFill>
                    <a:schemeClr val="bg1"/>
                  </a:solidFill>
                  <a:ea typeface="微软雅黑" panose="020B0503020204020204" pitchFamily="34" charset="-122"/>
                </a:rPr>
                <a:t>技术专家</a:t>
              </a:r>
              <a:r>
                <a:rPr lang="en-US" altLang="zh-CN" sz="1600" b="1" dirty="0" smtClean="0">
                  <a:solidFill>
                    <a:schemeClr val="bg1"/>
                  </a:solidFill>
                  <a:ea typeface="微软雅黑" panose="020B0503020204020204" pitchFamily="34" charset="-122"/>
                </a:rPr>
                <a:t>/</a:t>
              </a:r>
              <a:r>
                <a:rPr lang="zh-CN" altLang="en-US" sz="1600" b="1" dirty="0" smtClean="0">
                  <a:solidFill>
                    <a:schemeClr val="bg1"/>
                  </a:solidFill>
                  <a:ea typeface="微软雅黑" panose="020B0503020204020204" pitchFamily="34" charset="-122"/>
                </a:rPr>
                <a:t>项目经理</a:t>
              </a:r>
              <a:endParaRPr lang="en-US" sz="1600" b="1" dirty="0">
                <a:solidFill>
                  <a:schemeClr val="bg1"/>
                </a:solidFill>
                <a:ea typeface="微软雅黑" panose="020B0503020204020204" pitchFamily="34" charset="-122"/>
              </a:endParaRPr>
            </a:p>
          </p:txBody>
        </p:sp>
      </p:grpSp>
      <p:grpSp>
        <p:nvGrpSpPr>
          <p:cNvPr id="126" name="Group 56"/>
          <p:cNvGrpSpPr/>
          <p:nvPr/>
        </p:nvGrpSpPr>
        <p:grpSpPr>
          <a:xfrm>
            <a:off x="4636623" y="1713185"/>
            <a:ext cx="2918755" cy="1075331"/>
            <a:chOff x="3477467" y="1284889"/>
            <a:chExt cx="2189066" cy="806498"/>
          </a:xfrm>
        </p:grpSpPr>
        <p:sp>
          <p:nvSpPr>
            <p:cNvPr id="127" name="Rounded Rectangle 4"/>
            <p:cNvSpPr/>
            <p:nvPr/>
          </p:nvSpPr>
          <p:spPr>
            <a:xfrm>
              <a:off x="3477467" y="1284889"/>
              <a:ext cx="2189066" cy="80649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sp>
          <p:nvSpPr>
            <p:cNvPr id="128" name="Rectangle 55"/>
            <p:cNvSpPr/>
            <p:nvPr/>
          </p:nvSpPr>
          <p:spPr>
            <a:xfrm>
              <a:off x="4339362" y="1754759"/>
              <a:ext cx="465272" cy="184666"/>
            </a:xfrm>
            <a:prstGeom prst="rect">
              <a:avLst/>
            </a:prstGeom>
          </p:spPr>
          <p:txBody>
            <a:bodyPr wrap="none" lIns="0" tIns="0" rIns="0" bIns="0">
              <a:spAutoFit/>
            </a:bodyPr>
            <a:lstStyle/>
            <a:p>
              <a:pPr algn="ctr"/>
              <a:r>
                <a:rPr lang="zh-CN" altLang="en-US" sz="1600" b="1" dirty="0" smtClean="0">
                  <a:solidFill>
                    <a:schemeClr val="bg1"/>
                  </a:solidFill>
                  <a:ea typeface="微软雅黑" panose="020B0503020204020204" pitchFamily="34" charset="-122"/>
                </a:rPr>
                <a:t>应届生</a:t>
              </a:r>
              <a:endParaRPr lang="en-US" sz="1600" b="1" dirty="0">
                <a:solidFill>
                  <a:schemeClr val="bg1"/>
                </a:solidFill>
                <a:ea typeface="微软雅黑" panose="020B0503020204020204" pitchFamily="34" charset="-122"/>
              </a:endParaRPr>
            </a:p>
          </p:txBody>
        </p:sp>
      </p:grpSp>
      <p:cxnSp>
        <p:nvCxnSpPr>
          <p:cNvPr id="129" name="Straight Arrow Connector 63"/>
          <p:cNvCxnSpPr/>
          <p:nvPr/>
        </p:nvCxnSpPr>
        <p:spPr>
          <a:xfrm>
            <a:off x="6096001" y="4478625"/>
            <a:ext cx="1" cy="62748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0" name="Freeform 52"/>
          <p:cNvSpPr>
            <a:spLocks noEditPoints="1"/>
          </p:cNvSpPr>
          <p:nvPr/>
        </p:nvSpPr>
        <p:spPr bwMode="auto">
          <a:xfrm>
            <a:off x="1552133" y="3638527"/>
            <a:ext cx="345363" cy="345363"/>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bg1"/>
          </a:solidFill>
          <a:ln w="9525">
            <a:noFill/>
            <a:round/>
          </a:ln>
        </p:spPr>
        <p:txBody>
          <a:bodyPr vert="horz" wrap="square" lIns="121920" tIns="60960" rIns="121920" bIns="60960" numCol="1" anchor="t" anchorCtr="0" compatLnSpc="1"/>
          <a:lstStyle/>
          <a:p>
            <a:r>
              <a:rPr lang="en-US" sz="2400" dirty="0">
                <a:ea typeface="微软雅黑" panose="020B0503020204020204" pitchFamily="34" charset="-122"/>
              </a:rPr>
              <a:t> </a:t>
            </a:r>
            <a:endParaRPr lang="en-US" sz="2400" dirty="0">
              <a:ea typeface="微软雅黑" panose="020B0503020204020204" pitchFamily="34" charset="-122"/>
            </a:endParaRPr>
          </a:p>
        </p:txBody>
      </p:sp>
      <p:sp>
        <p:nvSpPr>
          <p:cNvPr id="131" name="Freeform 55"/>
          <p:cNvSpPr>
            <a:spLocks noEditPoints="1"/>
          </p:cNvSpPr>
          <p:nvPr/>
        </p:nvSpPr>
        <p:spPr bwMode="auto">
          <a:xfrm>
            <a:off x="3689509" y="3626937"/>
            <a:ext cx="451577" cy="337092"/>
          </a:xfrm>
          <a:custGeom>
            <a:avLst/>
            <a:gdLst/>
            <a:ahLst/>
            <a:cxnLst>
              <a:cxn ang="0">
                <a:pos x="19" y="42"/>
              </a:cxn>
              <a:cxn ang="0">
                <a:pos x="17" y="42"/>
              </a:cxn>
              <a:cxn ang="0">
                <a:pos x="1" y="25"/>
              </a:cxn>
              <a:cxn ang="0">
                <a:pos x="1" y="24"/>
              </a:cxn>
              <a:cxn ang="0">
                <a:pos x="17" y="7"/>
              </a:cxn>
              <a:cxn ang="0">
                <a:pos x="19" y="7"/>
              </a:cxn>
              <a:cxn ang="0">
                <a:pos x="21" y="9"/>
              </a:cxn>
              <a:cxn ang="0">
                <a:pos x="21" y="11"/>
              </a:cxn>
              <a:cxn ang="0">
                <a:pos x="7" y="25"/>
              </a:cxn>
              <a:cxn ang="0">
                <a:pos x="21" y="39"/>
              </a:cxn>
              <a:cxn ang="0">
                <a:pos x="21" y="40"/>
              </a:cxn>
              <a:cxn ang="0">
                <a:pos x="19" y="42"/>
              </a:cxn>
              <a:cxn ang="0">
                <a:pos x="29" y="48"/>
              </a:cxn>
              <a:cxn ang="0">
                <a:pos x="27" y="49"/>
              </a:cxn>
              <a:cxn ang="0">
                <a:pos x="25" y="48"/>
              </a:cxn>
              <a:cxn ang="0">
                <a:pos x="24" y="47"/>
              </a:cxn>
              <a:cxn ang="0">
                <a:pos x="38" y="1"/>
              </a:cxn>
              <a:cxn ang="0">
                <a:pos x="39" y="0"/>
              </a:cxn>
              <a:cxn ang="0">
                <a:pos x="41" y="1"/>
              </a:cxn>
              <a:cxn ang="0">
                <a:pos x="42" y="2"/>
              </a:cxn>
              <a:cxn ang="0">
                <a:pos x="29" y="48"/>
              </a:cxn>
              <a:cxn ang="0">
                <a:pos x="49" y="42"/>
              </a:cxn>
              <a:cxn ang="0">
                <a:pos x="47" y="42"/>
              </a:cxn>
              <a:cxn ang="0">
                <a:pos x="45" y="40"/>
              </a:cxn>
              <a:cxn ang="0">
                <a:pos x="45" y="39"/>
              </a:cxn>
              <a:cxn ang="0">
                <a:pos x="59" y="25"/>
              </a:cxn>
              <a:cxn ang="0">
                <a:pos x="45" y="11"/>
              </a:cxn>
              <a:cxn ang="0">
                <a:pos x="45" y="9"/>
              </a:cxn>
              <a:cxn ang="0">
                <a:pos x="47" y="7"/>
              </a:cxn>
              <a:cxn ang="0">
                <a:pos x="49" y="7"/>
              </a:cxn>
              <a:cxn ang="0">
                <a:pos x="65" y="24"/>
              </a:cxn>
              <a:cxn ang="0">
                <a:pos x="65" y="25"/>
              </a:cxn>
              <a:cxn ang="0">
                <a:pos x="49" y="42"/>
              </a:cxn>
            </a:cxnLst>
            <a:rect l="0" t="0" r="r" b="b"/>
            <a:pathLst>
              <a:path w="66" h="49">
                <a:moveTo>
                  <a:pt x="19" y="42"/>
                </a:moveTo>
                <a:cubicBezTo>
                  <a:pt x="19" y="43"/>
                  <a:pt x="18" y="43"/>
                  <a:pt x="17" y="42"/>
                </a:cubicBezTo>
                <a:cubicBezTo>
                  <a:pt x="1" y="25"/>
                  <a:pt x="1" y="25"/>
                  <a:pt x="1" y="25"/>
                </a:cubicBezTo>
                <a:cubicBezTo>
                  <a:pt x="0" y="25"/>
                  <a:pt x="0" y="24"/>
                  <a:pt x="1" y="24"/>
                </a:cubicBezTo>
                <a:cubicBezTo>
                  <a:pt x="17" y="7"/>
                  <a:pt x="17" y="7"/>
                  <a:pt x="17" y="7"/>
                </a:cubicBezTo>
                <a:cubicBezTo>
                  <a:pt x="18" y="7"/>
                  <a:pt x="19" y="7"/>
                  <a:pt x="19" y="7"/>
                </a:cubicBezTo>
                <a:cubicBezTo>
                  <a:pt x="21" y="9"/>
                  <a:pt x="21" y="9"/>
                  <a:pt x="21" y="9"/>
                </a:cubicBezTo>
                <a:cubicBezTo>
                  <a:pt x="21" y="9"/>
                  <a:pt x="21" y="10"/>
                  <a:pt x="21" y="11"/>
                </a:cubicBezTo>
                <a:cubicBezTo>
                  <a:pt x="7" y="25"/>
                  <a:pt x="7" y="25"/>
                  <a:pt x="7" y="25"/>
                </a:cubicBezTo>
                <a:cubicBezTo>
                  <a:pt x="21" y="39"/>
                  <a:pt x="21" y="39"/>
                  <a:pt x="21" y="39"/>
                </a:cubicBezTo>
                <a:cubicBezTo>
                  <a:pt x="21" y="39"/>
                  <a:pt x="21" y="40"/>
                  <a:pt x="21" y="40"/>
                </a:cubicBezTo>
                <a:lnTo>
                  <a:pt x="19" y="42"/>
                </a:lnTo>
                <a:close/>
                <a:moveTo>
                  <a:pt x="29" y="48"/>
                </a:moveTo>
                <a:cubicBezTo>
                  <a:pt x="28" y="49"/>
                  <a:pt x="28" y="49"/>
                  <a:pt x="27" y="49"/>
                </a:cubicBezTo>
                <a:cubicBezTo>
                  <a:pt x="25" y="48"/>
                  <a:pt x="25" y="48"/>
                  <a:pt x="25" y="48"/>
                </a:cubicBezTo>
                <a:cubicBezTo>
                  <a:pt x="24" y="48"/>
                  <a:pt x="24" y="48"/>
                  <a:pt x="24" y="47"/>
                </a:cubicBezTo>
                <a:cubicBezTo>
                  <a:pt x="38" y="1"/>
                  <a:pt x="38" y="1"/>
                  <a:pt x="38" y="1"/>
                </a:cubicBezTo>
                <a:cubicBezTo>
                  <a:pt x="38" y="0"/>
                  <a:pt x="38" y="0"/>
                  <a:pt x="39" y="0"/>
                </a:cubicBezTo>
                <a:cubicBezTo>
                  <a:pt x="41" y="1"/>
                  <a:pt x="41" y="1"/>
                  <a:pt x="41" y="1"/>
                </a:cubicBezTo>
                <a:cubicBezTo>
                  <a:pt x="42" y="1"/>
                  <a:pt x="42" y="2"/>
                  <a:pt x="42" y="2"/>
                </a:cubicBezTo>
                <a:lnTo>
                  <a:pt x="29" y="48"/>
                </a:lnTo>
                <a:close/>
                <a:moveTo>
                  <a:pt x="49" y="42"/>
                </a:moveTo>
                <a:cubicBezTo>
                  <a:pt x="48" y="43"/>
                  <a:pt x="48" y="43"/>
                  <a:pt x="47" y="42"/>
                </a:cubicBezTo>
                <a:cubicBezTo>
                  <a:pt x="45" y="40"/>
                  <a:pt x="45" y="40"/>
                  <a:pt x="45" y="40"/>
                </a:cubicBezTo>
                <a:cubicBezTo>
                  <a:pt x="45" y="40"/>
                  <a:pt x="45" y="39"/>
                  <a:pt x="45" y="39"/>
                </a:cubicBezTo>
                <a:cubicBezTo>
                  <a:pt x="59" y="25"/>
                  <a:pt x="59" y="25"/>
                  <a:pt x="59" y="25"/>
                </a:cubicBezTo>
                <a:cubicBezTo>
                  <a:pt x="45" y="11"/>
                  <a:pt x="45" y="11"/>
                  <a:pt x="45" y="11"/>
                </a:cubicBezTo>
                <a:cubicBezTo>
                  <a:pt x="45" y="10"/>
                  <a:pt x="45" y="9"/>
                  <a:pt x="45" y="9"/>
                </a:cubicBezTo>
                <a:cubicBezTo>
                  <a:pt x="47" y="7"/>
                  <a:pt x="47" y="7"/>
                  <a:pt x="47" y="7"/>
                </a:cubicBezTo>
                <a:cubicBezTo>
                  <a:pt x="48" y="7"/>
                  <a:pt x="48" y="7"/>
                  <a:pt x="49" y="7"/>
                </a:cubicBezTo>
                <a:cubicBezTo>
                  <a:pt x="65" y="24"/>
                  <a:pt x="65" y="24"/>
                  <a:pt x="65" y="24"/>
                </a:cubicBezTo>
                <a:cubicBezTo>
                  <a:pt x="66" y="24"/>
                  <a:pt x="66" y="25"/>
                  <a:pt x="65" y="25"/>
                </a:cubicBezTo>
                <a:lnTo>
                  <a:pt x="49" y="42"/>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32" name="Freeform 172"/>
          <p:cNvSpPr>
            <a:spLocks noEditPoints="1"/>
          </p:cNvSpPr>
          <p:nvPr/>
        </p:nvSpPr>
        <p:spPr bwMode="auto">
          <a:xfrm>
            <a:off x="5726788" y="3468286"/>
            <a:ext cx="738411" cy="495743"/>
          </a:xfrm>
          <a:custGeom>
            <a:avLst/>
            <a:gdLst/>
            <a:ahLst/>
            <a:cxnLst>
              <a:cxn ang="0">
                <a:pos x="59" y="53"/>
              </a:cxn>
              <a:cxn ang="0">
                <a:pos x="17" y="53"/>
              </a:cxn>
              <a:cxn ang="0">
                <a:pos x="0" y="36"/>
              </a:cxn>
              <a:cxn ang="0">
                <a:pos x="10" y="21"/>
              </a:cxn>
              <a:cxn ang="0">
                <a:pos x="10" y="19"/>
              </a:cxn>
              <a:cxn ang="0">
                <a:pos x="30" y="0"/>
              </a:cxn>
              <a:cxn ang="0">
                <a:pos x="48" y="12"/>
              </a:cxn>
              <a:cxn ang="0">
                <a:pos x="54" y="9"/>
              </a:cxn>
              <a:cxn ang="0">
                <a:pos x="64" y="19"/>
              </a:cxn>
              <a:cxn ang="0">
                <a:pos x="62" y="24"/>
              </a:cxn>
              <a:cxn ang="0">
                <a:pos x="73" y="38"/>
              </a:cxn>
              <a:cxn ang="0">
                <a:pos x="59" y="53"/>
              </a:cxn>
              <a:cxn ang="0">
                <a:pos x="49" y="27"/>
              </a:cxn>
              <a:cxn ang="0">
                <a:pos x="35" y="13"/>
              </a:cxn>
              <a:cxn ang="0">
                <a:pos x="34" y="13"/>
              </a:cxn>
              <a:cxn ang="0">
                <a:pos x="34" y="13"/>
              </a:cxn>
              <a:cxn ang="0">
                <a:pos x="20" y="27"/>
              </a:cxn>
              <a:cxn ang="0">
                <a:pos x="20" y="27"/>
              </a:cxn>
              <a:cxn ang="0">
                <a:pos x="21" y="29"/>
              </a:cxn>
              <a:cxn ang="0">
                <a:pos x="30" y="29"/>
              </a:cxn>
              <a:cxn ang="0">
                <a:pos x="30" y="42"/>
              </a:cxn>
              <a:cxn ang="0">
                <a:pos x="31" y="43"/>
              </a:cxn>
              <a:cxn ang="0">
                <a:pos x="38" y="43"/>
              </a:cxn>
              <a:cxn ang="0">
                <a:pos x="39" y="42"/>
              </a:cxn>
              <a:cxn ang="0">
                <a:pos x="39" y="29"/>
              </a:cxn>
              <a:cxn ang="0">
                <a:pos x="48" y="29"/>
              </a:cxn>
              <a:cxn ang="0">
                <a:pos x="49" y="27"/>
              </a:cxn>
              <a:cxn ang="0">
                <a:pos x="49" y="27"/>
              </a:cxn>
            </a:cxnLst>
            <a:rect l="0" t="0" r="r" b="b"/>
            <a:pathLst>
              <a:path w="73" h="53">
                <a:moveTo>
                  <a:pt x="59" y="53"/>
                </a:moveTo>
                <a:cubicBezTo>
                  <a:pt x="17" y="53"/>
                  <a:pt x="17" y="53"/>
                  <a:pt x="17" y="53"/>
                </a:cubicBezTo>
                <a:cubicBezTo>
                  <a:pt x="8" y="53"/>
                  <a:pt x="0" y="45"/>
                  <a:pt x="0" y="36"/>
                </a:cubicBezTo>
                <a:cubicBezTo>
                  <a:pt x="0" y="29"/>
                  <a:pt x="4" y="23"/>
                  <a:pt x="10" y="21"/>
                </a:cubicBezTo>
                <a:cubicBezTo>
                  <a:pt x="10" y="20"/>
                  <a:pt x="10" y="20"/>
                  <a:pt x="10" y="19"/>
                </a:cubicBezTo>
                <a:cubicBezTo>
                  <a:pt x="10" y="8"/>
                  <a:pt x="19" y="0"/>
                  <a:pt x="30" y="0"/>
                </a:cubicBezTo>
                <a:cubicBezTo>
                  <a:pt x="37" y="0"/>
                  <a:pt x="45" y="4"/>
                  <a:pt x="48" y="12"/>
                </a:cubicBezTo>
                <a:cubicBezTo>
                  <a:pt x="49" y="10"/>
                  <a:pt x="52" y="9"/>
                  <a:pt x="54" y="9"/>
                </a:cubicBezTo>
                <a:cubicBezTo>
                  <a:pt x="59" y="9"/>
                  <a:pt x="64" y="14"/>
                  <a:pt x="64" y="19"/>
                </a:cubicBezTo>
                <a:cubicBezTo>
                  <a:pt x="64" y="21"/>
                  <a:pt x="63" y="23"/>
                  <a:pt x="62" y="24"/>
                </a:cubicBezTo>
                <a:cubicBezTo>
                  <a:pt x="69" y="26"/>
                  <a:pt x="73" y="32"/>
                  <a:pt x="73" y="38"/>
                </a:cubicBezTo>
                <a:cubicBezTo>
                  <a:pt x="73" y="46"/>
                  <a:pt x="67" y="53"/>
                  <a:pt x="59" y="53"/>
                </a:cubicBezTo>
                <a:close/>
                <a:moveTo>
                  <a:pt x="49" y="27"/>
                </a:moveTo>
                <a:cubicBezTo>
                  <a:pt x="35" y="13"/>
                  <a:pt x="35" y="13"/>
                  <a:pt x="35" y="13"/>
                </a:cubicBezTo>
                <a:cubicBezTo>
                  <a:pt x="35" y="13"/>
                  <a:pt x="35" y="13"/>
                  <a:pt x="34" y="13"/>
                </a:cubicBezTo>
                <a:cubicBezTo>
                  <a:pt x="34" y="13"/>
                  <a:pt x="34" y="13"/>
                  <a:pt x="34" y="13"/>
                </a:cubicBezTo>
                <a:cubicBezTo>
                  <a:pt x="20" y="27"/>
                  <a:pt x="20" y="27"/>
                  <a:pt x="20" y="27"/>
                </a:cubicBezTo>
                <a:cubicBezTo>
                  <a:pt x="20" y="27"/>
                  <a:pt x="20" y="27"/>
                  <a:pt x="20" y="27"/>
                </a:cubicBezTo>
                <a:cubicBezTo>
                  <a:pt x="20" y="28"/>
                  <a:pt x="20" y="29"/>
                  <a:pt x="21" y="29"/>
                </a:cubicBezTo>
                <a:cubicBezTo>
                  <a:pt x="30" y="29"/>
                  <a:pt x="30" y="29"/>
                  <a:pt x="30" y="29"/>
                </a:cubicBezTo>
                <a:cubicBezTo>
                  <a:pt x="30" y="42"/>
                  <a:pt x="30" y="42"/>
                  <a:pt x="30" y="42"/>
                </a:cubicBezTo>
                <a:cubicBezTo>
                  <a:pt x="30" y="43"/>
                  <a:pt x="30" y="43"/>
                  <a:pt x="31" y="43"/>
                </a:cubicBezTo>
                <a:cubicBezTo>
                  <a:pt x="38" y="43"/>
                  <a:pt x="38" y="43"/>
                  <a:pt x="38" y="43"/>
                </a:cubicBezTo>
                <a:cubicBezTo>
                  <a:pt x="39" y="43"/>
                  <a:pt x="39" y="43"/>
                  <a:pt x="39" y="42"/>
                </a:cubicBezTo>
                <a:cubicBezTo>
                  <a:pt x="39" y="29"/>
                  <a:pt x="39" y="29"/>
                  <a:pt x="39" y="29"/>
                </a:cubicBezTo>
                <a:cubicBezTo>
                  <a:pt x="48" y="29"/>
                  <a:pt x="48" y="29"/>
                  <a:pt x="48" y="29"/>
                </a:cubicBezTo>
                <a:cubicBezTo>
                  <a:pt x="49" y="29"/>
                  <a:pt x="49" y="28"/>
                  <a:pt x="49" y="27"/>
                </a:cubicBezTo>
                <a:cubicBezTo>
                  <a:pt x="49" y="27"/>
                  <a:pt x="49" y="27"/>
                  <a:pt x="49" y="27"/>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33" name="Freeform 245"/>
          <p:cNvSpPr/>
          <p:nvPr/>
        </p:nvSpPr>
        <p:spPr bwMode="auto">
          <a:xfrm>
            <a:off x="5878618" y="5272425"/>
            <a:ext cx="447209" cy="447209"/>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34" name="Freeform 100"/>
          <p:cNvSpPr>
            <a:spLocks noEditPoints="1"/>
          </p:cNvSpPr>
          <p:nvPr/>
        </p:nvSpPr>
        <p:spPr bwMode="auto">
          <a:xfrm>
            <a:off x="8060953" y="3624344"/>
            <a:ext cx="437223" cy="419131"/>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35" name="Freeform 131"/>
          <p:cNvSpPr/>
          <p:nvPr/>
        </p:nvSpPr>
        <p:spPr bwMode="auto">
          <a:xfrm>
            <a:off x="10272568" y="3656573"/>
            <a:ext cx="381128" cy="386903"/>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36" name="Freeform 81"/>
          <p:cNvSpPr>
            <a:spLocks noEditPoints="1"/>
          </p:cNvSpPr>
          <p:nvPr/>
        </p:nvSpPr>
        <p:spPr bwMode="auto">
          <a:xfrm>
            <a:off x="5855662" y="1943614"/>
            <a:ext cx="480679" cy="307773"/>
          </a:xfrm>
          <a:custGeom>
            <a:avLst/>
            <a:gdLst/>
            <a:ahLst/>
            <a:cxnLst>
              <a:cxn ang="0">
                <a:pos x="63" y="23"/>
              </a:cxn>
              <a:cxn ang="0">
                <a:pos x="32" y="41"/>
              </a:cxn>
              <a:cxn ang="0">
                <a:pos x="0" y="23"/>
              </a:cxn>
              <a:cxn ang="0">
                <a:pos x="0" y="21"/>
              </a:cxn>
              <a:cxn ang="0">
                <a:pos x="0" y="18"/>
              </a:cxn>
              <a:cxn ang="0">
                <a:pos x="32" y="0"/>
              </a:cxn>
              <a:cxn ang="0">
                <a:pos x="63" y="18"/>
              </a:cxn>
              <a:cxn ang="0">
                <a:pos x="64" y="21"/>
              </a:cxn>
              <a:cxn ang="0">
                <a:pos x="63" y="23"/>
              </a:cxn>
              <a:cxn ang="0">
                <a:pos x="46" y="8"/>
              </a:cxn>
              <a:cxn ang="0">
                <a:pos x="48" y="16"/>
              </a:cxn>
              <a:cxn ang="0">
                <a:pos x="32" y="32"/>
              </a:cxn>
              <a:cxn ang="0">
                <a:pos x="16" y="16"/>
              </a:cxn>
              <a:cxn ang="0">
                <a:pos x="18" y="8"/>
              </a:cxn>
              <a:cxn ang="0">
                <a:pos x="4" y="21"/>
              </a:cxn>
              <a:cxn ang="0">
                <a:pos x="32" y="37"/>
              </a:cxn>
              <a:cxn ang="0">
                <a:pos x="59" y="21"/>
              </a:cxn>
              <a:cxn ang="0">
                <a:pos x="46" y="8"/>
              </a:cxn>
              <a:cxn ang="0">
                <a:pos x="32" y="5"/>
              </a:cxn>
              <a:cxn ang="0">
                <a:pos x="21" y="16"/>
              </a:cxn>
              <a:cxn ang="0">
                <a:pos x="23" y="18"/>
              </a:cxn>
              <a:cxn ang="0">
                <a:pos x="24" y="16"/>
              </a:cxn>
              <a:cxn ang="0">
                <a:pos x="32" y="9"/>
              </a:cxn>
              <a:cxn ang="0">
                <a:pos x="33" y="7"/>
              </a:cxn>
              <a:cxn ang="0">
                <a:pos x="32" y="5"/>
              </a:cxn>
            </a:cxnLst>
            <a:rect l="0" t="0" r="r" b="b"/>
            <a:pathLst>
              <a:path w="64" h="41">
                <a:moveTo>
                  <a:pt x="63" y="23"/>
                </a:moveTo>
                <a:cubicBezTo>
                  <a:pt x="56" y="34"/>
                  <a:pt x="44" y="41"/>
                  <a:pt x="32" y="41"/>
                </a:cubicBezTo>
                <a:cubicBezTo>
                  <a:pt x="19" y="41"/>
                  <a:pt x="7" y="34"/>
                  <a:pt x="0" y="23"/>
                </a:cubicBezTo>
                <a:cubicBezTo>
                  <a:pt x="0" y="23"/>
                  <a:pt x="0" y="22"/>
                  <a:pt x="0" y="21"/>
                </a:cubicBezTo>
                <a:cubicBezTo>
                  <a:pt x="0" y="20"/>
                  <a:pt x="0" y="19"/>
                  <a:pt x="0" y="18"/>
                </a:cubicBezTo>
                <a:cubicBezTo>
                  <a:pt x="7" y="8"/>
                  <a:pt x="19" y="0"/>
                  <a:pt x="32" y="0"/>
                </a:cubicBezTo>
                <a:cubicBezTo>
                  <a:pt x="44" y="0"/>
                  <a:pt x="56" y="8"/>
                  <a:pt x="63" y="18"/>
                </a:cubicBezTo>
                <a:cubicBezTo>
                  <a:pt x="63" y="19"/>
                  <a:pt x="64" y="20"/>
                  <a:pt x="64" y="21"/>
                </a:cubicBezTo>
                <a:cubicBezTo>
                  <a:pt x="64" y="22"/>
                  <a:pt x="63" y="23"/>
                  <a:pt x="63" y="23"/>
                </a:cubicBezTo>
                <a:close/>
                <a:moveTo>
                  <a:pt x="46" y="8"/>
                </a:moveTo>
                <a:cubicBezTo>
                  <a:pt x="47" y="11"/>
                  <a:pt x="48" y="13"/>
                  <a:pt x="48" y="16"/>
                </a:cubicBezTo>
                <a:cubicBezTo>
                  <a:pt x="48" y="25"/>
                  <a:pt x="41" y="32"/>
                  <a:pt x="32" y="32"/>
                </a:cubicBezTo>
                <a:cubicBezTo>
                  <a:pt x="23" y="32"/>
                  <a:pt x="16" y="25"/>
                  <a:pt x="16" y="16"/>
                </a:cubicBezTo>
                <a:cubicBezTo>
                  <a:pt x="16" y="13"/>
                  <a:pt x="17" y="11"/>
                  <a:pt x="18" y="8"/>
                </a:cubicBezTo>
                <a:cubicBezTo>
                  <a:pt x="12" y="11"/>
                  <a:pt x="8" y="16"/>
                  <a:pt x="4" y="21"/>
                </a:cubicBezTo>
                <a:cubicBezTo>
                  <a:pt x="10" y="30"/>
                  <a:pt x="20" y="37"/>
                  <a:pt x="32" y="37"/>
                </a:cubicBezTo>
                <a:cubicBezTo>
                  <a:pt x="43" y="37"/>
                  <a:pt x="53" y="30"/>
                  <a:pt x="59" y="21"/>
                </a:cubicBezTo>
                <a:cubicBezTo>
                  <a:pt x="56" y="16"/>
                  <a:pt x="51" y="11"/>
                  <a:pt x="46" y="8"/>
                </a:cubicBezTo>
                <a:close/>
                <a:moveTo>
                  <a:pt x="32" y="5"/>
                </a:moveTo>
                <a:cubicBezTo>
                  <a:pt x="26" y="5"/>
                  <a:pt x="21" y="10"/>
                  <a:pt x="21" y="16"/>
                </a:cubicBezTo>
                <a:cubicBezTo>
                  <a:pt x="21" y="17"/>
                  <a:pt x="22" y="18"/>
                  <a:pt x="23" y="18"/>
                </a:cubicBezTo>
                <a:cubicBezTo>
                  <a:pt x="24" y="18"/>
                  <a:pt x="24" y="17"/>
                  <a:pt x="24" y="16"/>
                </a:cubicBezTo>
                <a:cubicBezTo>
                  <a:pt x="24" y="12"/>
                  <a:pt x="28" y="9"/>
                  <a:pt x="32" y="9"/>
                </a:cubicBezTo>
                <a:cubicBezTo>
                  <a:pt x="33" y="9"/>
                  <a:pt x="33" y="8"/>
                  <a:pt x="33" y="7"/>
                </a:cubicBezTo>
                <a:cubicBezTo>
                  <a:pt x="33" y="6"/>
                  <a:pt x="33" y="5"/>
                  <a:pt x="32" y="5"/>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pic>
        <p:nvPicPr>
          <p:cNvPr id="43" name="图片 4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p:transition spd="slow" advTm="3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4" name="图片 5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25790" y="2501529"/>
            <a:ext cx="17367254" cy="4411282"/>
          </a:xfrm>
          <a:prstGeom prst="rect">
            <a:avLst/>
          </a:prstGeom>
          <a:effectLst>
            <a:outerShdw blurRad="50800" dist="38100" dir="16200000" rotWithShape="0">
              <a:prstClr val="black">
                <a:alpha val="40000"/>
              </a:prstClr>
            </a:outerShdw>
          </a:effectLst>
        </p:spPr>
      </p:pic>
      <p:sp>
        <p:nvSpPr>
          <p:cNvPr id="27" name="文本框 26"/>
          <p:cNvSpPr txBox="1"/>
          <p:nvPr/>
        </p:nvSpPr>
        <p:spPr>
          <a:xfrm>
            <a:off x="3898447" y="635903"/>
            <a:ext cx="4395106" cy="543334"/>
          </a:xfrm>
          <a:prstGeom prst="rect">
            <a:avLst/>
          </a:prstGeom>
          <a:noFill/>
        </p:spPr>
        <p:txBody>
          <a:bodyPr wrap="square" rtlCol="0">
            <a:noAutofit/>
          </a:bodyPr>
          <a:lstStyle>
            <a:defPPr>
              <a:defRPr lang="zh-CN"/>
            </a:defPPr>
            <a:lvl1pPr algn="just" hangingPunct="1">
              <a:lnSpc>
                <a:spcPct val="130000"/>
              </a:lnSpc>
              <a:defRPr sz="2800">
                <a:solidFill>
                  <a:srgbClr val="19364B"/>
                </a:solidFill>
                <a:latin typeface="时尚中黑简体" panose="01010104010101010101" pitchFamily="2" charset="-122"/>
                <a:ea typeface="时尚中黑简体" panose="01010104010101010101" pitchFamily="2" charset="-122"/>
              </a:defRPr>
            </a:lvl1pPr>
          </a:lstStyle>
          <a:p>
            <a:pPr algn="ctr">
              <a:lnSpc>
                <a:spcPct val="90000"/>
              </a:lnSpc>
              <a:spcBef>
                <a:spcPct val="0"/>
              </a:spcBef>
            </a:pPr>
            <a:r>
              <a:rPr lang="zh-CN" altLang="en-US" sz="3000" dirty="0" smtClean="0">
                <a:solidFill>
                  <a:schemeClr val="bg2">
                    <a:lumMod val="50000"/>
                  </a:schemeClr>
                </a:solidFill>
                <a:latin typeface="+mj-lt"/>
                <a:ea typeface="微软雅黑" panose="020B0503020204020204" pitchFamily="34" charset="-122"/>
                <a:cs typeface="+mj-cs"/>
              </a:rPr>
              <a:t>专项技能提升计划</a:t>
            </a:r>
            <a:endParaRPr lang="zh-CN" altLang="en-US" sz="3000" dirty="0">
              <a:solidFill>
                <a:schemeClr val="bg2">
                  <a:lumMod val="50000"/>
                </a:schemeClr>
              </a:solidFill>
              <a:latin typeface="+mj-lt"/>
              <a:ea typeface="微软雅黑" panose="020B0503020204020204" pitchFamily="34" charset="-122"/>
              <a:cs typeface="+mj-cs"/>
            </a:endParaRPr>
          </a:p>
        </p:txBody>
      </p:sp>
      <p:sp>
        <p:nvSpPr>
          <p:cNvPr id="18" name="矩形 17"/>
          <p:cNvSpPr/>
          <p:nvPr/>
        </p:nvSpPr>
        <p:spPr>
          <a:xfrm>
            <a:off x="449944" y="3662646"/>
            <a:ext cx="1738620" cy="3195353"/>
          </a:xfrm>
          <a:prstGeom prst="rect">
            <a:avLst/>
          </a:prstGeom>
          <a:solidFill>
            <a:srgbClr val="8097C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
          <p:cNvSpPr txBox="1"/>
          <p:nvPr/>
        </p:nvSpPr>
        <p:spPr>
          <a:xfrm>
            <a:off x="221391" y="3110393"/>
            <a:ext cx="1462679" cy="6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200000"/>
              </a:lnSpc>
              <a:spcAft>
                <a:spcPts val="0"/>
              </a:spcAft>
            </a:pPr>
            <a:r>
              <a:rPr lang="zh-CN" altLang="en-US" sz="1600" b="1" dirty="0" smtClean="0">
                <a:solidFill>
                  <a:schemeClr val="bg2">
                    <a:lumMod val="20000"/>
                    <a:lumOff val="80000"/>
                  </a:schemeClr>
                </a:solidFill>
                <a:latin typeface="微软雅黑" panose="020B0503020204020204" pitchFamily="34" charset="-122"/>
                <a:ea typeface="微软雅黑" panose="020B0503020204020204" pitchFamily="34" charset="-122"/>
              </a:rPr>
              <a:t>企业基础</a:t>
            </a:r>
            <a:endParaRPr lang="zh-CN" altLang="en-US" sz="1600" b="1"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354645" y="3764377"/>
            <a:ext cx="1908870" cy="3117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阶段目标</a:t>
            </a:r>
            <a:endParaRPr lang="zh-CN" altLang="en-US" sz="1400" b="1" dirty="0">
              <a:latin typeface="微软雅黑" panose="020B0503020204020204" pitchFamily="34" charset="-122"/>
              <a:ea typeface="微软雅黑" panose="020B0503020204020204" pitchFamily="34" charset="-122"/>
            </a:endParaRPr>
          </a:p>
        </p:txBody>
      </p:sp>
      <p:sp>
        <p:nvSpPr>
          <p:cNvPr id="22" name="矩形 21"/>
          <p:cNvSpPr/>
          <p:nvPr/>
        </p:nvSpPr>
        <p:spPr>
          <a:xfrm>
            <a:off x="354645" y="5249425"/>
            <a:ext cx="1908870" cy="362857"/>
          </a:xfrm>
          <a:prstGeom prst="rect">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基础</a:t>
            </a:r>
            <a:r>
              <a:rPr lang="zh-CN" altLang="en-US" sz="1400" b="1" dirty="0" smtClean="0">
                <a:latin typeface="微软雅黑" panose="020B0503020204020204" pitchFamily="34" charset="-122"/>
                <a:ea typeface="微软雅黑" panose="020B0503020204020204" pitchFamily="34" charset="-122"/>
              </a:rPr>
              <a:t>考核</a:t>
            </a:r>
            <a:endParaRPr lang="zh-CN" altLang="en-US" sz="1400" b="1" dirty="0">
              <a:latin typeface="微软雅黑" panose="020B0503020204020204" pitchFamily="34" charset="-122"/>
              <a:ea typeface="微软雅黑" panose="020B0503020204020204" pitchFamily="34" charset="-122"/>
            </a:endParaRPr>
          </a:p>
        </p:txBody>
      </p:sp>
      <p:sp>
        <p:nvSpPr>
          <p:cNvPr id="23" name="标题 1"/>
          <p:cNvSpPr txBox="1"/>
          <p:nvPr/>
        </p:nvSpPr>
        <p:spPr>
          <a:xfrm>
            <a:off x="401548" y="5612282"/>
            <a:ext cx="1768365" cy="7335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50000"/>
              </a:lnSpc>
              <a:spcAft>
                <a:spcPts val="0"/>
              </a:spcAft>
            </a:pPr>
            <a:r>
              <a:rPr lang="zh-CN" altLang="en-US" sz="1200" dirty="0" smtClean="0">
                <a:solidFill>
                  <a:schemeClr val="bg2">
                    <a:lumMod val="20000"/>
                    <a:lumOff val="80000"/>
                  </a:schemeClr>
                </a:solidFill>
                <a:latin typeface="微软雅黑" panose="020B0503020204020204" pitchFamily="34" charset="-122"/>
                <a:ea typeface="微软雅黑" panose="020B0503020204020204" pitchFamily="34" charset="-122"/>
              </a:rPr>
              <a:t>基础阶段性考核</a:t>
            </a:r>
            <a:endParaRPr lang="en-US" altLang="zh-CN" sz="1200" dirty="0" smtClean="0">
              <a:solidFill>
                <a:schemeClr val="bg2">
                  <a:lumMod val="20000"/>
                  <a:lumOff val="80000"/>
                </a:schemeClr>
              </a:solidFill>
              <a:latin typeface="微软雅黑" panose="020B0503020204020204" pitchFamily="34" charset="-122"/>
              <a:ea typeface="微软雅黑" panose="020B0503020204020204" pitchFamily="34" charset="-122"/>
            </a:endParaRPr>
          </a:p>
          <a:p>
            <a:pPr algn="ctr" fontAlgn="auto">
              <a:lnSpc>
                <a:spcPct val="150000"/>
              </a:lnSpc>
              <a:spcAft>
                <a:spcPts val="0"/>
              </a:spcAft>
            </a:pPr>
            <a:r>
              <a:rPr lang="zh-CN" altLang="en-US" sz="1200" dirty="0" smtClean="0">
                <a:solidFill>
                  <a:schemeClr val="bg2">
                    <a:lumMod val="20000"/>
                    <a:lumOff val="80000"/>
                  </a:schemeClr>
                </a:solidFill>
                <a:latin typeface="微软雅黑" panose="020B0503020204020204" pitchFamily="34" charset="-122"/>
                <a:ea typeface="微软雅黑" panose="020B0503020204020204" pitchFamily="34" charset="-122"/>
              </a:rPr>
              <a:t>（业务线联合）</a:t>
            </a:r>
            <a:endParaRPr lang="en-US" altLang="zh-CN" sz="1200" dirty="0" smtClean="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24" name="标题 1"/>
          <p:cNvSpPr txBox="1"/>
          <p:nvPr/>
        </p:nvSpPr>
        <p:spPr>
          <a:xfrm>
            <a:off x="1267395" y="2890212"/>
            <a:ext cx="1573774" cy="6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200000"/>
              </a:lnSpc>
              <a:spcAft>
                <a:spcPts val="0"/>
              </a:spcAft>
            </a:pPr>
            <a:r>
              <a:rPr lang="en-US" altLang="zh-CN" sz="5000" b="1" dirty="0">
                <a:solidFill>
                  <a:schemeClr val="bg2">
                    <a:lumMod val="20000"/>
                    <a:lumOff val="80000"/>
                  </a:schemeClr>
                </a:solidFill>
                <a:latin typeface="微软雅黑" panose="020B0503020204020204" pitchFamily="34" charset="-122"/>
                <a:ea typeface="微软雅黑" panose="020B0503020204020204" pitchFamily="34" charset="-122"/>
              </a:rPr>
              <a:t>4</a:t>
            </a:r>
            <a:r>
              <a:rPr lang="en-US" altLang="zh-CN" sz="1600" b="1" dirty="0" smtClean="0">
                <a:solidFill>
                  <a:schemeClr val="bg2">
                    <a:lumMod val="20000"/>
                    <a:lumOff val="80000"/>
                  </a:schemeClr>
                </a:solidFill>
                <a:latin typeface="微软雅黑" panose="020B0503020204020204" pitchFamily="34" charset="-122"/>
                <a:ea typeface="微软雅黑" panose="020B0503020204020204" pitchFamily="34" charset="-122"/>
              </a:rPr>
              <a:t>weeks</a:t>
            </a:r>
            <a:endParaRPr lang="zh-CN" altLang="en-US" sz="1600" b="1"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354645" y="6335291"/>
            <a:ext cx="1908870" cy="420915"/>
          </a:xfrm>
          <a:prstGeom prst="rect">
            <a:avLst/>
          </a:prstGeom>
          <a:solidFill>
            <a:schemeClr val="accent6">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微软雅黑" panose="020B0503020204020204" pitchFamily="34" charset="-122"/>
                <a:ea typeface="微软雅黑" panose="020B0503020204020204" pitchFamily="34" charset="-122"/>
              </a:rPr>
              <a:t>职业素养提升</a:t>
            </a:r>
            <a:r>
              <a:rPr lang="en-US" altLang="zh-CN" sz="1200" dirty="0" smtClean="0">
                <a:latin typeface="微软雅黑" panose="020B0503020204020204" pitchFamily="34" charset="-122"/>
                <a:ea typeface="微软雅黑" panose="020B0503020204020204" pitchFamily="34" charset="-122"/>
              </a:rPr>
              <a:t>-I</a:t>
            </a:r>
            <a:endParaRPr lang="zh-CN" altLang="en-US" sz="1200" dirty="0">
              <a:latin typeface="微软雅黑" panose="020B0503020204020204" pitchFamily="34" charset="-122"/>
              <a:ea typeface="微软雅黑" panose="020B0503020204020204" pitchFamily="34" charset="-122"/>
            </a:endParaRPr>
          </a:p>
        </p:txBody>
      </p:sp>
      <p:sp>
        <p:nvSpPr>
          <p:cNvPr id="28" name="标题 1"/>
          <p:cNvSpPr txBox="1"/>
          <p:nvPr/>
        </p:nvSpPr>
        <p:spPr>
          <a:xfrm>
            <a:off x="449944" y="4070405"/>
            <a:ext cx="1854108" cy="11790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50000"/>
              </a:lnSpc>
              <a:spcAft>
                <a:spcPts val="0"/>
              </a:spcAft>
            </a:pPr>
            <a:r>
              <a:rPr lang="zh-CN" altLang="en-US" sz="1000" dirty="0" smtClean="0">
                <a:solidFill>
                  <a:schemeClr val="bg2">
                    <a:lumMod val="20000"/>
                    <a:lumOff val="80000"/>
                  </a:schemeClr>
                </a:solidFill>
                <a:latin typeface="微软雅黑" panose="020B0503020204020204" pitchFamily="34" charset="-122"/>
                <a:ea typeface="微软雅黑" panose="020B0503020204020204" pitchFamily="34" charset="-122"/>
              </a:rPr>
              <a:t>专项技术企业应用强化训练，提升编程、数据库等基础知识在企业的应用能力。</a:t>
            </a:r>
            <a:endParaRPr lang="zh-CN" altLang="en-US" sz="1000"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2875012" y="3662646"/>
            <a:ext cx="1738620" cy="3195353"/>
          </a:xfrm>
          <a:prstGeom prst="rect">
            <a:avLst/>
          </a:prstGeom>
          <a:solidFill>
            <a:srgbClr val="8097C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标题 1"/>
          <p:cNvSpPr txBox="1"/>
          <p:nvPr/>
        </p:nvSpPr>
        <p:spPr>
          <a:xfrm>
            <a:off x="2646459" y="3110393"/>
            <a:ext cx="1462679" cy="6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200000"/>
              </a:lnSpc>
              <a:spcAft>
                <a:spcPts val="0"/>
              </a:spcAft>
            </a:pPr>
            <a:r>
              <a:rPr lang="zh-CN" altLang="en-US" sz="1600" b="1" dirty="0">
                <a:solidFill>
                  <a:schemeClr val="bg2">
                    <a:lumMod val="20000"/>
                    <a:lumOff val="80000"/>
                  </a:schemeClr>
                </a:solidFill>
                <a:latin typeface="微软雅黑" panose="020B0503020204020204" pitchFamily="34" charset="-122"/>
                <a:ea typeface="微软雅黑" panose="020B0503020204020204" pitchFamily="34" charset="-122"/>
              </a:rPr>
              <a:t>应用</a:t>
            </a:r>
            <a:r>
              <a:rPr lang="zh-CN" altLang="en-US" sz="1600" b="1" dirty="0" smtClean="0">
                <a:solidFill>
                  <a:schemeClr val="bg2">
                    <a:lumMod val="20000"/>
                    <a:lumOff val="80000"/>
                  </a:schemeClr>
                </a:solidFill>
                <a:latin typeface="微软雅黑" panose="020B0503020204020204" pitchFamily="34" charset="-122"/>
                <a:ea typeface="微软雅黑" panose="020B0503020204020204" pitchFamily="34" charset="-122"/>
              </a:rPr>
              <a:t>训练</a:t>
            </a:r>
            <a:endParaRPr lang="zh-CN" altLang="en-US" sz="1600" b="1"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2779713" y="3764377"/>
            <a:ext cx="1908870" cy="3117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阶段目标</a:t>
            </a:r>
            <a:endParaRPr lang="zh-CN" altLang="en-US" sz="1400" b="1" dirty="0">
              <a:latin typeface="微软雅黑" panose="020B0503020204020204" pitchFamily="34" charset="-122"/>
              <a:ea typeface="微软雅黑" panose="020B0503020204020204" pitchFamily="34" charset="-122"/>
            </a:endParaRPr>
          </a:p>
        </p:txBody>
      </p:sp>
      <p:sp>
        <p:nvSpPr>
          <p:cNvPr id="32" name="矩形 31"/>
          <p:cNvSpPr/>
          <p:nvPr/>
        </p:nvSpPr>
        <p:spPr>
          <a:xfrm>
            <a:off x="2800359" y="5233867"/>
            <a:ext cx="1908870" cy="362857"/>
          </a:xfrm>
          <a:prstGeom prst="rect">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应用考核</a:t>
            </a:r>
            <a:endParaRPr lang="zh-CN" altLang="en-US" sz="1400" b="1" dirty="0">
              <a:latin typeface="微软雅黑" panose="020B0503020204020204" pitchFamily="34" charset="-122"/>
              <a:ea typeface="微软雅黑" panose="020B0503020204020204" pitchFamily="34" charset="-122"/>
            </a:endParaRPr>
          </a:p>
        </p:txBody>
      </p:sp>
      <p:sp>
        <p:nvSpPr>
          <p:cNvPr id="33" name="标题 1"/>
          <p:cNvSpPr txBox="1"/>
          <p:nvPr/>
        </p:nvSpPr>
        <p:spPr>
          <a:xfrm>
            <a:off x="2845267" y="5584554"/>
            <a:ext cx="1768365" cy="761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50000"/>
              </a:lnSpc>
              <a:spcAft>
                <a:spcPts val="0"/>
              </a:spcAft>
            </a:pPr>
            <a:r>
              <a:rPr lang="zh-CN" altLang="en-US" sz="1200" dirty="0" smtClean="0">
                <a:solidFill>
                  <a:schemeClr val="bg2">
                    <a:lumMod val="20000"/>
                    <a:lumOff val="80000"/>
                  </a:schemeClr>
                </a:solidFill>
                <a:latin typeface="微软雅黑" panose="020B0503020204020204" pitchFamily="34" charset="-122"/>
                <a:ea typeface="微软雅黑" panose="020B0503020204020204" pitchFamily="34" charset="-122"/>
              </a:rPr>
              <a:t>应用层阶段考核</a:t>
            </a:r>
            <a:endParaRPr lang="en-US" altLang="zh-CN" sz="1200" dirty="0" smtClean="0">
              <a:solidFill>
                <a:schemeClr val="bg2">
                  <a:lumMod val="20000"/>
                  <a:lumOff val="80000"/>
                </a:schemeClr>
              </a:solidFill>
              <a:latin typeface="微软雅黑" panose="020B0503020204020204" pitchFamily="34" charset="-122"/>
              <a:ea typeface="微软雅黑" panose="020B0503020204020204" pitchFamily="34" charset="-122"/>
            </a:endParaRPr>
          </a:p>
          <a:p>
            <a:pPr algn="ctr" fontAlgn="auto">
              <a:lnSpc>
                <a:spcPct val="150000"/>
              </a:lnSpc>
              <a:spcAft>
                <a:spcPts val="0"/>
              </a:spcAft>
            </a:pPr>
            <a:r>
              <a:rPr lang="zh-CN" altLang="en-US" sz="1200" dirty="0" smtClean="0">
                <a:solidFill>
                  <a:schemeClr val="bg2">
                    <a:lumMod val="20000"/>
                    <a:lumOff val="80000"/>
                  </a:schemeClr>
                </a:solidFill>
                <a:latin typeface="微软雅黑" panose="020B0503020204020204" pitchFamily="34" charset="-122"/>
                <a:ea typeface="微软雅黑" panose="020B0503020204020204" pitchFamily="34" charset="-122"/>
              </a:rPr>
              <a:t>（业务线联合）</a:t>
            </a:r>
            <a:endParaRPr lang="zh-CN" altLang="en-US" sz="1200"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34" name="标题 1"/>
          <p:cNvSpPr txBox="1"/>
          <p:nvPr/>
        </p:nvSpPr>
        <p:spPr>
          <a:xfrm>
            <a:off x="3692463" y="2890212"/>
            <a:ext cx="1573774" cy="6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200000"/>
              </a:lnSpc>
              <a:spcAft>
                <a:spcPts val="0"/>
              </a:spcAft>
            </a:pPr>
            <a:r>
              <a:rPr lang="en-US" altLang="zh-CN" sz="5000" b="1" dirty="0">
                <a:solidFill>
                  <a:schemeClr val="bg2">
                    <a:lumMod val="20000"/>
                    <a:lumOff val="80000"/>
                  </a:schemeClr>
                </a:solidFill>
                <a:latin typeface="微软雅黑" panose="020B0503020204020204" pitchFamily="34" charset="-122"/>
                <a:ea typeface="微软雅黑" panose="020B0503020204020204" pitchFamily="34" charset="-122"/>
              </a:rPr>
              <a:t>4</a:t>
            </a:r>
            <a:r>
              <a:rPr lang="en-US" altLang="zh-CN" sz="1600" b="1" dirty="0" smtClean="0">
                <a:solidFill>
                  <a:schemeClr val="bg2">
                    <a:lumMod val="20000"/>
                    <a:lumOff val="80000"/>
                  </a:schemeClr>
                </a:solidFill>
                <a:latin typeface="微软雅黑" panose="020B0503020204020204" pitchFamily="34" charset="-122"/>
                <a:ea typeface="微软雅黑" panose="020B0503020204020204" pitchFamily="34" charset="-122"/>
              </a:rPr>
              <a:t>weeks</a:t>
            </a:r>
            <a:endParaRPr lang="zh-CN" altLang="en-US" sz="1600" b="1"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2781520" y="6335290"/>
            <a:ext cx="1908870" cy="420915"/>
          </a:xfrm>
          <a:prstGeom prst="rect">
            <a:avLst/>
          </a:prstGeom>
          <a:solidFill>
            <a:schemeClr val="accent6">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职业素养提升</a:t>
            </a:r>
            <a:r>
              <a:rPr lang="en-US" altLang="zh-CN" sz="1200" dirty="0" smtClean="0">
                <a:latin typeface="微软雅黑" panose="020B0503020204020204" pitchFamily="34" charset="-122"/>
                <a:ea typeface="微软雅黑" panose="020B0503020204020204" pitchFamily="34" charset="-122"/>
              </a:rPr>
              <a:t>-II</a:t>
            </a:r>
            <a:endParaRPr lang="zh-CN" altLang="en-US" sz="1200" dirty="0">
              <a:latin typeface="微软雅黑" panose="020B0503020204020204" pitchFamily="34" charset="-122"/>
              <a:ea typeface="微软雅黑" panose="020B0503020204020204" pitchFamily="34" charset="-122"/>
            </a:endParaRPr>
          </a:p>
        </p:txBody>
      </p:sp>
      <p:sp>
        <p:nvSpPr>
          <p:cNvPr id="36" name="标题 1"/>
          <p:cNvSpPr txBox="1"/>
          <p:nvPr/>
        </p:nvSpPr>
        <p:spPr>
          <a:xfrm>
            <a:off x="2937566" y="4070404"/>
            <a:ext cx="1580668" cy="11634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50000"/>
              </a:lnSpc>
              <a:spcAft>
                <a:spcPts val="0"/>
              </a:spcAft>
            </a:pPr>
            <a:r>
              <a:rPr lang="zh-CN" altLang="en-US" sz="1000" dirty="0" smtClean="0">
                <a:solidFill>
                  <a:schemeClr val="bg2">
                    <a:lumMod val="20000"/>
                    <a:lumOff val="80000"/>
                  </a:schemeClr>
                </a:solidFill>
                <a:latin typeface="微软雅黑" panose="020B0503020204020204" pitchFamily="34" charset="-122"/>
                <a:ea typeface="微软雅黑" panose="020B0503020204020204" pitchFamily="34" charset="-122"/>
              </a:rPr>
              <a:t>提升参训人员的应用能力，及企业应用标准规范。通过大量的案例快速成长。</a:t>
            </a:r>
            <a:endParaRPr lang="zh-CN" altLang="en-US" sz="1000"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5278549" y="3662646"/>
            <a:ext cx="1738620" cy="3195353"/>
          </a:xfrm>
          <a:prstGeom prst="rect">
            <a:avLst/>
          </a:prstGeom>
          <a:solidFill>
            <a:srgbClr val="CBB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标题 1"/>
          <p:cNvSpPr txBox="1"/>
          <p:nvPr/>
        </p:nvSpPr>
        <p:spPr>
          <a:xfrm>
            <a:off x="5049996" y="3110393"/>
            <a:ext cx="1462679" cy="6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200000"/>
              </a:lnSpc>
              <a:spcAft>
                <a:spcPts val="0"/>
              </a:spcAft>
            </a:pPr>
            <a:r>
              <a:rPr lang="zh-CN" altLang="en-US" sz="1600" b="1" dirty="0" smtClean="0">
                <a:solidFill>
                  <a:schemeClr val="accent4">
                    <a:lumMod val="60000"/>
                    <a:lumOff val="40000"/>
                  </a:schemeClr>
                </a:solidFill>
                <a:latin typeface="微软雅黑" panose="020B0503020204020204" pitchFamily="34" charset="-122"/>
                <a:ea typeface="微软雅黑" panose="020B0503020204020204" pitchFamily="34" charset="-122"/>
              </a:rPr>
              <a:t>企业核心</a:t>
            </a:r>
            <a:endParaRPr lang="zh-CN" altLang="en-US" sz="16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5183250" y="3764377"/>
            <a:ext cx="1908870" cy="311700"/>
          </a:xfrm>
          <a:prstGeom prst="rect">
            <a:avLst/>
          </a:prstGeom>
          <a:solidFill>
            <a:srgbClr val="9E7D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阶段目标</a:t>
            </a:r>
            <a:endParaRPr lang="zh-CN" altLang="en-US" sz="1400" b="1" dirty="0">
              <a:latin typeface="微软雅黑" panose="020B0503020204020204" pitchFamily="34" charset="-122"/>
              <a:ea typeface="微软雅黑" panose="020B0503020204020204" pitchFamily="34" charset="-122"/>
            </a:endParaRPr>
          </a:p>
        </p:txBody>
      </p:sp>
      <p:sp>
        <p:nvSpPr>
          <p:cNvPr id="40" name="矩形 39"/>
          <p:cNvSpPr/>
          <p:nvPr/>
        </p:nvSpPr>
        <p:spPr>
          <a:xfrm>
            <a:off x="5183250" y="5233867"/>
            <a:ext cx="1908870" cy="362857"/>
          </a:xfrm>
          <a:prstGeom prst="rect">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专项技术考核</a:t>
            </a:r>
            <a:endParaRPr lang="zh-CN" altLang="en-US" sz="1400" b="1" dirty="0">
              <a:latin typeface="微软雅黑" panose="020B0503020204020204" pitchFamily="34" charset="-122"/>
              <a:ea typeface="微软雅黑" panose="020B0503020204020204" pitchFamily="34" charset="-122"/>
            </a:endParaRPr>
          </a:p>
        </p:txBody>
      </p:sp>
      <p:sp>
        <p:nvSpPr>
          <p:cNvPr id="41" name="标题 1"/>
          <p:cNvSpPr txBox="1"/>
          <p:nvPr/>
        </p:nvSpPr>
        <p:spPr>
          <a:xfrm>
            <a:off x="5248804" y="5584554"/>
            <a:ext cx="1768365" cy="749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50000"/>
              </a:lnSpc>
              <a:spcAft>
                <a:spcPts val="0"/>
              </a:spcAft>
            </a:pPr>
            <a:r>
              <a:rPr lang="zh-CN" altLang="en-US" sz="1200" dirty="0">
                <a:solidFill>
                  <a:schemeClr val="bg2">
                    <a:lumMod val="20000"/>
                    <a:lumOff val="80000"/>
                  </a:schemeClr>
                </a:solidFill>
                <a:latin typeface="微软雅黑" panose="020B0503020204020204" pitchFamily="34" charset="-122"/>
                <a:ea typeface="微软雅黑" panose="020B0503020204020204" pitchFamily="34" charset="-122"/>
              </a:rPr>
              <a:t>业务线联合测试考评</a:t>
            </a:r>
            <a:endParaRPr lang="zh-CN" altLang="en-US" sz="1200"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42" name="标题 1"/>
          <p:cNvSpPr txBox="1"/>
          <p:nvPr/>
        </p:nvSpPr>
        <p:spPr>
          <a:xfrm>
            <a:off x="6096000" y="2890212"/>
            <a:ext cx="1573774" cy="6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200000"/>
              </a:lnSpc>
              <a:spcAft>
                <a:spcPts val="0"/>
              </a:spcAft>
            </a:pPr>
            <a:r>
              <a:rPr lang="en-US" altLang="zh-CN" sz="5000" b="1" dirty="0">
                <a:solidFill>
                  <a:schemeClr val="bg2">
                    <a:lumMod val="20000"/>
                    <a:lumOff val="80000"/>
                  </a:schemeClr>
                </a:solidFill>
                <a:latin typeface="微软雅黑" panose="020B0503020204020204" pitchFamily="34" charset="-122"/>
                <a:ea typeface="微软雅黑" panose="020B0503020204020204" pitchFamily="34" charset="-122"/>
              </a:rPr>
              <a:t>5</a:t>
            </a:r>
            <a:r>
              <a:rPr lang="en-US" altLang="zh-CN" sz="1600" b="1" dirty="0" smtClean="0">
                <a:solidFill>
                  <a:schemeClr val="bg2">
                    <a:lumMod val="20000"/>
                    <a:lumOff val="80000"/>
                  </a:schemeClr>
                </a:solidFill>
                <a:latin typeface="微软雅黑" panose="020B0503020204020204" pitchFamily="34" charset="-122"/>
                <a:ea typeface="微软雅黑" panose="020B0503020204020204" pitchFamily="34" charset="-122"/>
              </a:rPr>
              <a:t>weeks</a:t>
            </a:r>
            <a:endParaRPr lang="zh-CN" altLang="en-US" sz="1600" b="1"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5185892" y="6333731"/>
            <a:ext cx="1908870" cy="420915"/>
          </a:xfrm>
          <a:prstGeom prst="rect">
            <a:avLst/>
          </a:prstGeom>
          <a:solidFill>
            <a:schemeClr val="accent6">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职业素养提升</a:t>
            </a:r>
            <a:r>
              <a:rPr lang="en-US" altLang="zh-CN" sz="1200" dirty="0" smtClean="0">
                <a:latin typeface="微软雅黑" panose="020B0503020204020204" pitchFamily="34" charset="-122"/>
                <a:ea typeface="微软雅黑" panose="020B0503020204020204" pitchFamily="34" charset="-122"/>
              </a:rPr>
              <a:t>-III</a:t>
            </a:r>
            <a:endParaRPr lang="zh-CN" altLang="en-US" sz="1200" dirty="0">
              <a:latin typeface="微软雅黑" panose="020B0503020204020204" pitchFamily="34" charset="-122"/>
              <a:ea typeface="微软雅黑" panose="020B0503020204020204" pitchFamily="34" charset="-122"/>
            </a:endParaRPr>
          </a:p>
        </p:txBody>
      </p:sp>
      <p:sp>
        <p:nvSpPr>
          <p:cNvPr id="45" name="标题 1"/>
          <p:cNvSpPr txBox="1"/>
          <p:nvPr/>
        </p:nvSpPr>
        <p:spPr>
          <a:xfrm>
            <a:off x="5341103" y="4070403"/>
            <a:ext cx="1580668" cy="117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50000"/>
              </a:lnSpc>
              <a:spcAft>
                <a:spcPts val="0"/>
              </a:spcAft>
            </a:pPr>
            <a:r>
              <a:rPr lang="zh-CN" altLang="en-US" sz="1000" dirty="0" smtClean="0">
                <a:solidFill>
                  <a:schemeClr val="bg2">
                    <a:lumMod val="20000"/>
                    <a:lumOff val="80000"/>
                  </a:schemeClr>
                </a:solidFill>
                <a:latin typeface="微软雅黑" panose="020B0503020204020204" pitchFamily="34" charset="-122"/>
                <a:ea typeface="微软雅黑" panose="020B0503020204020204" pitchFamily="34" charset="-122"/>
              </a:rPr>
              <a:t>提升参训人员企业主流应用技术，还原生产环境，提升参训人员的综合能力。</a:t>
            </a:r>
            <a:endParaRPr lang="zh-CN" altLang="en-US" sz="1000"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46" name="矩形 45"/>
          <p:cNvSpPr/>
          <p:nvPr/>
        </p:nvSpPr>
        <p:spPr>
          <a:xfrm>
            <a:off x="7677571" y="3662646"/>
            <a:ext cx="1738620" cy="3195353"/>
          </a:xfrm>
          <a:prstGeom prst="rect">
            <a:avLst/>
          </a:prstGeom>
          <a:solidFill>
            <a:srgbClr val="CBB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标题 1"/>
          <p:cNvSpPr txBox="1"/>
          <p:nvPr/>
        </p:nvSpPr>
        <p:spPr>
          <a:xfrm>
            <a:off x="7449018" y="3110393"/>
            <a:ext cx="1462679" cy="6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200000"/>
              </a:lnSpc>
              <a:spcAft>
                <a:spcPts val="0"/>
              </a:spcAft>
            </a:pPr>
            <a:r>
              <a:rPr lang="zh-CN" altLang="en-US" sz="1600" b="1" dirty="0" smtClean="0">
                <a:solidFill>
                  <a:schemeClr val="accent4">
                    <a:lumMod val="60000"/>
                    <a:lumOff val="40000"/>
                  </a:schemeClr>
                </a:solidFill>
                <a:latin typeface="微软雅黑" panose="020B0503020204020204" pitchFamily="34" charset="-122"/>
                <a:ea typeface="微软雅黑" panose="020B0503020204020204" pitchFamily="34" charset="-122"/>
              </a:rPr>
              <a:t>训战应用</a:t>
            </a:r>
            <a:endParaRPr lang="zh-CN" altLang="en-US" sz="1600" b="1" dirty="0">
              <a:solidFill>
                <a:schemeClr val="accent4">
                  <a:lumMod val="60000"/>
                  <a:lumOff val="40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7582272" y="3764377"/>
            <a:ext cx="1908870" cy="311700"/>
          </a:xfrm>
          <a:prstGeom prst="rect">
            <a:avLst/>
          </a:prstGeom>
          <a:solidFill>
            <a:srgbClr val="9E7D1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阶段目标</a:t>
            </a:r>
            <a:endParaRPr lang="zh-CN" altLang="en-US" sz="1400" b="1" dirty="0">
              <a:latin typeface="微软雅黑" panose="020B0503020204020204" pitchFamily="34" charset="-122"/>
              <a:ea typeface="微软雅黑" panose="020B0503020204020204" pitchFamily="34" charset="-122"/>
            </a:endParaRPr>
          </a:p>
        </p:txBody>
      </p:sp>
      <p:sp>
        <p:nvSpPr>
          <p:cNvPr id="49" name="矩形 48"/>
          <p:cNvSpPr/>
          <p:nvPr/>
        </p:nvSpPr>
        <p:spPr>
          <a:xfrm>
            <a:off x="7582272" y="5233867"/>
            <a:ext cx="1908870" cy="362857"/>
          </a:xfrm>
          <a:prstGeom prst="rect">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训战考核</a:t>
            </a:r>
            <a:endParaRPr lang="zh-CN" altLang="en-US" sz="1400" b="1" dirty="0">
              <a:latin typeface="微软雅黑" panose="020B0503020204020204" pitchFamily="34" charset="-122"/>
              <a:ea typeface="微软雅黑" panose="020B0503020204020204" pitchFamily="34" charset="-122"/>
            </a:endParaRPr>
          </a:p>
        </p:txBody>
      </p:sp>
      <p:sp>
        <p:nvSpPr>
          <p:cNvPr id="50" name="标题 1"/>
          <p:cNvSpPr txBox="1"/>
          <p:nvPr/>
        </p:nvSpPr>
        <p:spPr>
          <a:xfrm>
            <a:off x="7647826" y="5584554"/>
            <a:ext cx="1768365" cy="7491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50000"/>
              </a:lnSpc>
              <a:spcAft>
                <a:spcPts val="0"/>
              </a:spcAft>
            </a:pPr>
            <a:r>
              <a:rPr lang="zh-CN" altLang="en-US" sz="1200" dirty="0" smtClean="0">
                <a:solidFill>
                  <a:schemeClr val="bg2">
                    <a:lumMod val="20000"/>
                    <a:lumOff val="80000"/>
                  </a:schemeClr>
                </a:solidFill>
                <a:latin typeface="微软雅黑" panose="020B0503020204020204" pitchFamily="34" charset="-122"/>
                <a:ea typeface="微软雅黑" panose="020B0503020204020204" pitchFamily="34" charset="-122"/>
              </a:rPr>
              <a:t>业务线联合测试考评</a:t>
            </a:r>
            <a:endParaRPr lang="zh-CN" altLang="en-US" sz="1200"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51" name="标题 1"/>
          <p:cNvSpPr txBox="1"/>
          <p:nvPr/>
        </p:nvSpPr>
        <p:spPr>
          <a:xfrm>
            <a:off x="8499537" y="2874924"/>
            <a:ext cx="1573774" cy="609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200000"/>
              </a:lnSpc>
              <a:spcAft>
                <a:spcPts val="0"/>
              </a:spcAft>
            </a:pPr>
            <a:r>
              <a:rPr lang="en-US" altLang="zh-CN" sz="5000" b="1" dirty="0">
                <a:solidFill>
                  <a:schemeClr val="bg2">
                    <a:lumMod val="20000"/>
                    <a:lumOff val="80000"/>
                  </a:schemeClr>
                </a:solidFill>
                <a:latin typeface="微软雅黑" panose="020B0503020204020204" pitchFamily="34" charset="-122"/>
                <a:ea typeface="微软雅黑" panose="020B0503020204020204" pitchFamily="34" charset="-122"/>
              </a:rPr>
              <a:t>3</a:t>
            </a:r>
            <a:r>
              <a:rPr lang="en-US" altLang="zh-CN" sz="1600" b="1" dirty="0" smtClean="0">
                <a:solidFill>
                  <a:schemeClr val="bg2">
                    <a:lumMod val="20000"/>
                    <a:lumOff val="80000"/>
                  </a:schemeClr>
                </a:solidFill>
                <a:latin typeface="微软雅黑" panose="020B0503020204020204" pitchFamily="34" charset="-122"/>
                <a:ea typeface="微软雅黑" panose="020B0503020204020204" pitchFamily="34" charset="-122"/>
              </a:rPr>
              <a:t>weeks</a:t>
            </a:r>
            <a:endParaRPr lang="zh-CN" altLang="en-US" sz="1600" b="1" dirty="0">
              <a:solidFill>
                <a:schemeClr val="bg2">
                  <a:lumMod val="20000"/>
                  <a:lumOff val="80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7498835" y="6342917"/>
            <a:ext cx="2101373" cy="420915"/>
          </a:xfrm>
          <a:prstGeom prst="rect">
            <a:avLst/>
          </a:prstGeom>
          <a:solidFill>
            <a:schemeClr val="accent6">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职业素养提升</a:t>
            </a:r>
            <a:r>
              <a:rPr lang="en-US" altLang="zh-CN" sz="1200" dirty="0" smtClean="0">
                <a:latin typeface="微软雅黑" panose="020B0503020204020204" pitchFamily="34" charset="-122"/>
                <a:ea typeface="微软雅黑" panose="020B0503020204020204" pitchFamily="34" charset="-122"/>
              </a:rPr>
              <a:t>-IV</a:t>
            </a:r>
            <a:endParaRPr lang="zh-CN" altLang="en-US" sz="1200" dirty="0">
              <a:latin typeface="微软雅黑" panose="020B0503020204020204" pitchFamily="34" charset="-122"/>
              <a:ea typeface="微软雅黑" panose="020B0503020204020204" pitchFamily="34" charset="-122"/>
            </a:endParaRPr>
          </a:p>
        </p:txBody>
      </p:sp>
      <p:sp>
        <p:nvSpPr>
          <p:cNvPr id="53" name="标题 1"/>
          <p:cNvSpPr txBox="1"/>
          <p:nvPr/>
        </p:nvSpPr>
        <p:spPr>
          <a:xfrm>
            <a:off x="7740125" y="4070402"/>
            <a:ext cx="1580668" cy="11634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50000"/>
              </a:lnSpc>
              <a:spcAft>
                <a:spcPts val="0"/>
              </a:spcAft>
            </a:pPr>
            <a:r>
              <a:rPr lang="zh-CN" altLang="en-US" sz="1000" dirty="0" smtClean="0">
                <a:solidFill>
                  <a:schemeClr val="bg2">
                    <a:lumMod val="20000"/>
                    <a:lumOff val="80000"/>
                  </a:schemeClr>
                </a:solidFill>
                <a:latin typeface="微软雅黑" panose="020B0503020204020204" pitchFamily="34" charset="-122"/>
                <a:ea typeface="微软雅黑" panose="020B0503020204020204" pitchFamily="34" charset="-122"/>
              </a:rPr>
              <a:t>通过企业真实项目的“现场还原”，团队完成项目分析、设计、开发、测试全周期工作。</a:t>
            </a:r>
            <a:endParaRPr lang="zh-CN" altLang="en-US" sz="1000" dirty="0">
              <a:solidFill>
                <a:schemeClr val="bg2">
                  <a:lumMod val="20000"/>
                  <a:lumOff val="80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44" y="605462"/>
            <a:ext cx="996043" cy="340409"/>
          </a:xfrm>
          <a:prstGeom prst="rect">
            <a:avLst/>
          </a:prstGeom>
        </p:spPr>
      </p:pic>
      <p:sp>
        <p:nvSpPr>
          <p:cNvPr id="55" name="文本框 54"/>
          <p:cNvSpPr txBox="1"/>
          <p:nvPr/>
        </p:nvSpPr>
        <p:spPr>
          <a:xfrm>
            <a:off x="202563" y="1653763"/>
            <a:ext cx="11407051" cy="543334"/>
          </a:xfrm>
          <a:prstGeom prst="rect">
            <a:avLst/>
          </a:prstGeom>
          <a:noFill/>
        </p:spPr>
        <p:txBody>
          <a:bodyPr wrap="square" rtlCol="0">
            <a:noAutofit/>
          </a:bodyPr>
          <a:lstStyle>
            <a:defPPr>
              <a:defRPr lang="zh-CN"/>
            </a:defPPr>
            <a:lvl1pPr algn="just" hangingPunct="1">
              <a:lnSpc>
                <a:spcPct val="130000"/>
              </a:lnSpc>
              <a:defRPr sz="2800">
                <a:solidFill>
                  <a:srgbClr val="19364B"/>
                </a:solidFill>
                <a:latin typeface="时尚中黑简体" panose="01010104010101010101" pitchFamily="2" charset="-122"/>
                <a:ea typeface="时尚中黑简体" panose="01010104010101010101" pitchFamily="2" charset="-122"/>
              </a:defRPr>
            </a:lvl1pPr>
          </a:lstStyle>
          <a:p>
            <a:pPr algn="l">
              <a:lnSpc>
                <a:spcPct val="90000"/>
              </a:lnSpc>
              <a:spcBef>
                <a:spcPct val="0"/>
              </a:spcBef>
            </a:pPr>
            <a:r>
              <a:rPr lang="zh-CN" altLang="en-US" sz="2200" b="1" dirty="0" smtClean="0">
                <a:solidFill>
                  <a:schemeClr val="bg2">
                    <a:lumMod val="50000"/>
                  </a:schemeClr>
                </a:solidFill>
                <a:latin typeface="+mj-lt"/>
                <a:ea typeface="微软雅黑" panose="020B0503020204020204" pitchFamily="34" charset="-122"/>
                <a:cs typeface="+mj-cs"/>
              </a:rPr>
              <a:t>五大岗位聚类：</a:t>
            </a:r>
            <a:r>
              <a:rPr lang="en-US" altLang="zh-CN" sz="1600" dirty="0" smtClean="0">
                <a:solidFill>
                  <a:schemeClr val="bg2">
                    <a:lumMod val="50000"/>
                  </a:schemeClr>
                </a:solidFill>
                <a:latin typeface="+mj-lt"/>
                <a:ea typeface="微软雅黑" panose="020B0503020204020204" pitchFamily="34" charset="-122"/>
                <a:cs typeface="+mj-cs"/>
              </a:rPr>
              <a:t>JAVA</a:t>
            </a:r>
            <a:r>
              <a:rPr lang="zh-CN" altLang="en-US" sz="1600" dirty="0" smtClean="0">
                <a:solidFill>
                  <a:schemeClr val="bg2">
                    <a:lumMod val="50000"/>
                  </a:schemeClr>
                </a:solidFill>
                <a:latin typeface="+mj-lt"/>
                <a:ea typeface="微软雅黑" panose="020B0503020204020204" pitchFamily="34" charset="-122"/>
                <a:cs typeface="+mj-cs"/>
              </a:rPr>
              <a:t>开发工程师、</a:t>
            </a:r>
            <a:r>
              <a:rPr lang="en-US" altLang="zh-CN" sz="1600" dirty="0" smtClean="0">
                <a:solidFill>
                  <a:schemeClr val="bg2">
                    <a:lumMod val="50000"/>
                  </a:schemeClr>
                </a:solidFill>
                <a:latin typeface="+mj-lt"/>
                <a:ea typeface="微软雅黑" panose="020B0503020204020204" pitchFamily="34" charset="-122"/>
                <a:cs typeface="+mj-cs"/>
              </a:rPr>
              <a:t>C/C++</a:t>
            </a:r>
            <a:r>
              <a:rPr lang="zh-CN" altLang="en-US" sz="1600" dirty="0" smtClean="0">
                <a:solidFill>
                  <a:schemeClr val="bg2">
                    <a:lumMod val="50000"/>
                  </a:schemeClr>
                </a:solidFill>
                <a:latin typeface="+mj-lt"/>
                <a:ea typeface="微软雅黑" panose="020B0503020204020204" pitchFamily="34" charset="-122"/>
                <a:cs typeface="+mj-cs"/>
              </a:rPr>
              <a:t>开发工程师、</a:t>
            </a:r>
            <a:r>
              <a:rPr lang="en-US" altLang="zh-CN" sz="1600" dirty="0" smtClean="0">
                <a:solidFill>
                  <a:schemeClr val="bg2">
                    <a:lumMod val="50000"/>
                  </a:schemeClr>
                </a:solidFill>
                <a:latin typeface="+mj-lt"/>
                <a:ea typeface="微软雅黑" panose="020B0503020204020204" pitchFamily="34" charset="-122"/>
                <a:cs typeface="+mj-cs"/>
              </a:rPr>
              <a:t>Python</a:t>
            </a:r>
            <a:r>
              <a:rPr lang="zh-CN" altLang="en-US" sz="1600" dirty="0" smtClean="0">
                <a:solidFill>
                  <a:schemeClr val="bg2">
                    <a:lumMod val="50000"/>
                  </a:schemeClr>
                </a:solidFill>
                <a:latin typeface="+mj-lt"/>
                <a:ea typeface="微软雅黑" panose="020B0503020204020204" pitchFamily="34" charset="-122"/>
                <a:cs typeface="+mj-cs"/>
              </a:rPr>
              <a:t>开发工程师、测试（软测</a:t>
            </a:r>
            <a:r>
              <a:rPr lang="en-US" altLang="zh-CN" sz="1600" dirty="0" smtClean="0">
                <a:solidFill>
                  <a:schemeClr val="bg2">
                    <a:lumMod val="50000"/>
                  </a:schemeClr>
                </a:solidFill>
                <a:latin typeface="+mj-lt"/>
                <a:ea typeface="微软雅黑" panose="020B0503020204020204" pitchFamily="34" charset="-122"/>
                <a:cs typeface="+mj-cs"/>
              </a:rPr>
              <a:t>+</a:t>
            </a:r>
            <a:r>
              <a:rPr lang="zh-CN" altLang="en-US" sz="1600" dirty="0" smtClean="0">
                <a:solidFill>
                  <a:schemeClr val="bg2">
                    <a:lumMod val="50000"/>
                  </a:schemeClr>
                </a:solidFill>
                <a:latin typeface="+mj-lt"/>
                <a:ea typeface="微软雅黑" panose="020B0503020204020204" pitchFamily="34" charset="-122"/>
                <a:cs typeface="+mj-cs"/>
              </a:rPr>
              <a:t>硬测）工程师 、 硬件开发工程师</a:t>
            </a:r>
            <a:endParaRPr lang="zh-CN" altLang="en-US" sz="1600" dirty="0">
              <a:solidFill>
                <a:schemeClr val="bg2">
                  <a:lumMod val="50000"/>
                </a:schemeClr>
              </a:solidFill>
              <a:latin typeface="+mj-lt"/>
              <a:ea typeface="微软雅黑" panose="020B0503020204020204" pitchFamily="34" charset="-122"/>
              <a:cs typeface="+mj-cs"/>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104" name="Title 2"/>
          <p:cNvSpPr txBox="1"/>
          <p:nvPr/>
        </p:nvSpPr>
        <p:spPr>
          <a:xfrm>
            <a:off x="3431290" y="504000"/>
            <a:ext cx="5329420" cy="471365"/>
          </a:xfrm>
          <a:prstGeom prst="rect">
            <a:avLst/>
          </a:prstGeom>
        </p:spPr>
        <p:txBody>
          <a:bodyPr wrap="none" lIns="0" tIns="0" rIns="0" bIns="0" anchor="ctr">
            <a:noAutofit/>
          </a:bodyPr>
          <a:lstStyle>
            <a:lvl1pPr algn="ctr" defTabSz="1218565">
              <a:spcBef>
                <a:spcPct val="0"/>
              </a:spcBef>
              <a:buNone/>
              <a:defRPr sz="3200" b="1" baseline="0">
                <a:solidFill>
                  <a:schemeClr val="tx1">
                    <a:lumMod val="90000"/>
                    <a:lumOff val="10000"/>
                  </a:schemeClr>
                </a:solidFill>
                <a:latin typeface="+mj-lt"/>
                <a:ea typeface="+mj-ea"/>
                <a:cs typeface="+mj-cs"/>
              </a:defRPr>
            </a:lvl1pPr>
          </a:lstStyle>
          <a:p>
            <a:pPr defTabSz="914400">
              <a:lnSpc>
                <a:spcPct val="90000"/>
              </a:lnSpc>
            </a:pPr>
            <a:r>
              <a:rPr lang="zh-CN" altLang="en-US" sz="3000" b="0" dirty="0">
                <a:solidFill>
                  <a:schemeClr val="bg1"/>
                </a:solidFill>
                <a:ea typeface="微软雅黑" panose="020B0503020204020204" pitchFamily="34" charset="-122"/>
              </a:rPr>
              <a:t>丰富的培训课程</a:t>
            </a:r>
            <a:endParaRPr lang="en-US" sz="3000" b="0" dirty="0">
              <a:solidFill>
                <a:schemeClr val="bg1"/>
              </a:solidFill>
              <a:ea typeface="微软雅黑" panose="020B0503020204020204" pitchFamily="34" charset="-122"/>
            </a:endParaRPr>
          </a:p>
        </p:txBody>
      </p:sp>
      <p:grpSp>
        <p:nvGrpSpPr>
          <p:cNvPr id="57" name="组合 56"/>
          <p:cNvGrpSpPr/>
          <p:nvPr/>
        </p:nvGrpSpPr>
        <p:grpSpPr>
          <a:xfrm>
            <a:off x="4275198" y="2062724"/>
            <a:ext cx="4110568" cy="3668184"/>
            <a:chOff x="7248140" y="1892814"/>
            <a:chExt cx="4110568" cy="3668184"/>
          </a:xfrm>
        </p:grpSpPr>
        <p:grpSp>
          <p:nvGrpSpPr>
            <p:cNvPr id="10" name="Group 172"/>
            <p:cNvGrpSpPr/>
            <p:nvPr/>
          </p:nvGrpSpPr>
          <p:grpSpPr>
            <a:xfrm>
              <a:off x="9119273" y="1952080"/>
              <a:ext cx="1178984" cy="1265768"/>
              <a:chOff x="6839455" y="1464060"/>
              <a:chExt cx="884238" cy="949326"/>
            </a:xfrm>
          </p:grpSpPr>
          <p:sp>
            <p:nvSpPr>
              <p:cNvPr id="11" name="Freeform 95"/>
              <p:cNvSpPr/>
              <p:nvPr/>
            </p:nvSpPr>
            <p:spPr bwMode="auto">
              <a:xfrm>
                <a:off x="6839455" y="1546610"/>
                <a:ext cx="436563" cy="866775"/>
              </a:xfrm>
              <a:custGeom>
                <a:avLst/>
                <a:gdLst/>
                <a:ahLst/>
                <a:cxnLst>
                  <a:cxn ang="0">
                    <a:pos x="275" y="249"/>
                  </a:cxn>
                  <a:cxn ang="0">
                    <a:pos x="159" y="546"/>
                  </a:cxn>
                  <a:cxn ang="0">
                    <a:pos x="0" y="297"/>
                  </a:cxn>
                  <a:cxn ang="0">
                    <a:pos x="119" y="0"/>
                  </a:cxn>
                  <a:cxn ang="0">
                    <a:pos x="275" y="249"/>
                  </a:cxn>
                </a:cxnLst>
                <a:rect l="0" t="0" r="r" b="b"/>
                <a:pathLst>
                  <a:path w="275" h="546">
                    <a:moveTo>
                      <a:pt x="275" y="249"/>
                    </a:moveTo>
                    <a:lnTo>
                      <a:pt x="159" y="546"/>
                    </a:lnTo>
                    <a:lnTo>
                      <a:pt x="0" y="297"/>
                    </a:lnTo>
                    <a:lnTo>
                      <a:pt x="119" y="0"/>
                    </a:lnTo>
                    <a:lnTo>
                      <a:pt x="275" y="249"/>
                    </a:lnTo>
                    <a:close/>
                  </a:path>
                </a:pathLst>
              </a:custGeom>
              <a:solidFill>
                <a:schemeClr val="accent6">
                  <a:lumMod val="60000"/>
                  <a:lumOff val="4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3" name="Freeform 97"/>
              <p:cNvSpPr/>
              <p:nvPr/>
            </p:nvSpPr>
            <p:spPr bwMode="auto">
              <a:xfrm>
                <a:off x="7091868" y="1837123"/>
                <a:ext cx="631825" cy="576263"/>
              </a:xfrm>
              <a:custGeom>
                <a:avLst/>
                <a:gdLst/>
                <a:ahLst/>
                <a:cxnLst>
                  <a:cxn ang="0">
                    <a:pos x="398" y="0"/>
                  </a:cxn>
                  <a:cxn ang="0">
                    <a:pos x="282" y="296"/>
                  </a:cxn>
                  <a:cxn ang="0">
                    <a:pos x="0" y="363"/>
                  </a:cxn>
                  <a:cxn ang="0">
                    <a:pos x="116" y="66"/>
                  </a:cxn>
                  <a:cxn ang="0">
                    <a:pos x="398" y="0"/>
                  </a:cxn>
                </a:cxnLst>
                <a:rect l="0" t="0" r="r" b="b"/>
                <a:pathLst>
                  <a:path w="398" h="363">
                    <a:moveTo>
                      <a:pt x="398" y="0"/>
                    </a:moveTo>
                    <a:lnTo>
                      <a:pt x="282" y="296"/>
                    </a:lnTo>
                    <a:lnTo>
                      <a:pt x="0" y="363"/>
                    </a:lnTo>
                    <a:lnTo>
                      <a:pt x="116" y="66"/>
                    </a:lnTo>
                    <a:lnTo>
                      <a:pt x="398" y="0"/>
                    </a:lnTo>
                    <a:close/>
                  </a:path>
                </a:pathLst>
              </a:custGeom>
              <a:solidFill>
                <a:schemeClr val="accent6">
                  <a:lumMod val="75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4" name="Freeform 114"/>
              <p:cNvSpPr/>
              <p:nvPr/>
            </p:nvSpPr>
            <p:spPr bwMode="auto">
              <a:xfrm>
                <a:off x="7028368" y="1464060"/>
                <a:ext cx="695325" cy="477838"/>
              </a:xfrm>
              <a:custGeom>
                <a:avLst/>
                <a:gdLst/>
                <a:ahLst/>
                <a:cxnLst>
                  <a:cxn ang="0">
                    <a:pos x="0" y="22"/>
                  </a:cxn>
                  <a:cxn ang="0">
                    <a:pos x="60" y="11"/>
                  </a:cxn>
                  <a:cxn ang="0">
                    <a:pos x="117" y="0"/>
                  </a:cxn>
                  <a:cxn ang="0">
                    <a:pos x="151" y="49"/>
                  </a:cxn>
                  <a:cxn ang="0">
                    <a:pos x="185" y="99"/>
                  </a:cxn>
                  <a:cxn ang="0">
                    <a:pos x="127" y="113"/>
                  </a:cxn>
                  <a:cxn ang="0">
                    <a:pos x="66" y="127"/>
                  </a:cxn>
                  <a:cxn ang="0">
                    <a:pos x="32" y="73"/>
                  </a:cxn>
                  <a:cxn ang="0">
                    <a:pos x="0" y="22"/>
                  </a:cxn>
                </a:cxnLst>
                <a:rect l="0" t="0" r="r" b="b"/>
                <a:pathLst>
                  <a:path w="185" h="127">
                    <a:moveTo>
                      <a:pt x="0" y="22"/>
                    </a:moveTo>
                    <a:cubicBezTo>
                      <a:pt x="20" y="18"/>
                      <a:pt x="40" y="14"/>
                      <a:pt x="60" y="11"/>
                    </a:cubicBezTo>
                    <a:cubicBezTo>
                      <a:pt x="79" y="7"/>
                      <a:pt x="99" y="4"/>
                      <a:pt x="117" y="0"/>
                    </a:cubicBezTo>
                    <a:cubicBezTo>
                      <a:pt x="128" y="16"/>
                      <a:pt x="139" y="32"/>
                      <a:pt x="151" y="49"/>
                    </a:cubicBezTo>
                    <a:cubicBezTo>
                      <a:pt x="162" y="65"/>
                      <a:pt x="174" y="82"/>
                      <a:pt x="185" y="99"/>
                    </a:cubicBezTo>
                    <a:cubicBezTo>
                      <a:pt x="166" y="104"/>
                      <a:pt x="147" y="108"/>
                      <a:pt x="127" y="113"/>
                    </a:cubicBezTo>
                    <a:cubicBezTo>
                      <a:pt x="108" y="117"/>
                      <a:pt x="87" y="122"/>
                      <a:pt x="66" y="127"/>
                    </a:cubicBezTo>
                    <a:cubicBezTo>
                      <a:pt x="55" y="109"/>
                      <a:pt x="43" y="91"/>
                      <a:pt x="32" y="73"/>
                    </a:cubicBezTo>
                    <a:cubicBezTo>
                      <a:pt x="21" y="56"/>
                      <a:pt x="10" y="39"/>
                      <a:pt x="0" y="22"/>
                    </a:cubicBezTo>
                    <a:close/>
                  </a:path>
                </a:pathLst>
              </a:custGeom>
              <a:solidFill>
                <a:schemeClr val="accent6"/>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15" name="Group 173"/>
            <p:cNvGrpSpPr/>
            <p:nvPr/>
          </p:nvGrpSpPr>
          <p:grpSpPr>
            <a:xfrm>
              <a:off x="9536258" y="2474898"/>
              <a:ext cx="1545167" cy="1595967"/>
              <a:chOff x="7152193" y="1856173"/>
              <a:chExt cx="1158875" cy="1196975"/>
            </a:xfrm>
          </p:grpSpPr>
          <p:sp>
            <p:nvSpPr>
              <p:cNvPr id="16" name="Freeform 98"/>
              <p:cNvSpPr/>
              <p:nvPr/>
            </p:nvSpPr>
            <p:spPr bwMode="auto">
              <a:xfrm>
                <a:off x="7152193" y="2002223"/>
                <a:ext cx="557213" cy="1050925"/>
              </a:xfrm>
              <a:custGeom>
                <a:avLst/>
                <a:gdLst/>
                <a:ahLst/>
                <a:cxnLst>
                  <a:cxn ang="0">
                    <a:pos x="351" y="365"/>
                  </a:cxn>
                  <a:cxn ang="0">
                    <a:pos x="232" y="662"/>
                  </a:cxn>
                  <a:cxn ang="0">
                    <a:pos x="0" y="297"/>
                  </a:cxn>
                  <a:cxn ang="0">
                    <a:pos x="118" y="0"/>
                  </a:cxn>
                  <a:cxn ang="0">
                    <a:pos x="351" y="365"/>
                  </a:cxn>
                </a:cxnLst>
                <a:rect l="0" t="0" r="r" b="b"/>
                <a:pathLst>
                  <a:path w="351" h="662">
                    <a:moveTo>
                      <a:pt x="351" y="365"/>
                    </a:moveTo>
                    <a:lnTo>
                      <a:pt x="232" y="662"/>
                    </a:lnTo>
                    <a:lnTo>
                      <a:pt x="0" y="297"/>
                    </a:lnTo>
                    <a:lnTo>
                      <a:pt x="118" y="0"/>
                    </a:lnTo>
                    <a:lnTo>
                      <a:pt x="351" y="365"/>
                    </a:lnTo>
                    <a:close/>
                  </a:path>
                </a:pathLst>
              </a:custGeom>
              <a:solidFill>
                <a:schemeClr val="accent4">
                  <a:lumMod val="60000"/>
                  <a:lumOff val="4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7" name="Freeform 99"/>
              <p:cNvSpPr/>
              <p:nvPr/>
            </p:nvSpPr>
            <p:spPr bwMode="auto">
              <a:xfrm>
                <a:off x="7339518" y="1856173"/>
                <a:ext cx="971550" cy="725488"/>
              </a:xfrm>
              <a:custGeom>
                <a:avLst/>
                <a:gdLst/>
                <a:ahLst/>
                <a:cxnLst>
                  <a:cxn ang="0">
                    <a:pos x="0" y="39"/>
                  </a:cxn>
                  <a:cxn ang="0">
                    <a:pos x="81" y="19"/>
                  </a:cxn>
                  <a:cxn ang="0">
                    <a:pos x="158" y="0"/>
                  </a:cxn>
                  <a:cxn ang="0">
                    <a:pos x="207" y="71"/>
                  </a:cxn>
                  <a:cxn ang="0">
                    <a:pos x="258" y="144"/>
                  </a:cxn>
                  <a:cxn ang="0">
                    <a:pos x="180" y="168"/>
                  </a:cxn>
                  <a:cxn ang="0">
                    <a:pos x="98" y="193"/>
                  </a:cxn>
                  <a:cxn ang="0">
                    <a:pos x="48" y="114"/>
                  </a:cxn>
                  <a:cxn ang="0">
                    <a:pos x="0" y="39"/>
                  </a:cxn>
                </a:cxnLst>
                <a:rect l="0" t="0" r="r" b="b"/>
                <a:pathLst>
                  <a:path w="258" h="193">
                    <a:moveTo>
                      <a:pt x="0" y="39"/>
                    </a:moveTo>
                    <a:cubicBezTo>
                      <a:pt x="27" y="32"/>
                      <a:pt x="54" y="25"/>
                      <a:pt x="81" y="19"/>
                    </a:cubicBezTo>
                    <a:cubicBezTo>
                      <a:pt x="107" y="13"/>
                      <a:pt x="133" y="6"/>
                      <a:pt x="158" y="0"/>
                    </a:cubicBezTo>
                    <a:cubicBezTo>
                      <a:pt x="174" y="23"/>
                      <a:pt x="190" y="47"/>
                      <a:pt x="207" y="71"/>
                    </a:cubicBezTo>
                    <a:cubicBezTo>
                      <a:pt x="224" y="95"/>
                      <a:pt x="240" y="120"/>
                      <a:pt x="258" y="144"/>
                    </a:cubicBezTo>
                    <a:cubicBezTo>
                      <a:pt x="232" y="152"/>
                      <a:pt x="206" y="160"/>
                      <a:pt x="180" y="168"/>
                    </a:cubicBezTo>
                    <a:cubicBezTo>
                      <a:pt x="153" y="176"/>
                      <a:pt x="126" y="185"/>
                      <a:pt x="98" y="193"/>
                    </a:cubicBezTo>
                    <a:cubicBezTo>
                      <a:pt x="81" y="166"/>
                      <a:pt x="64" y="140"/>
                      <a:pt x="48" y="114"/>
                    </a:cubicBezTo>
                    <a:cubicBezTo>
                      <a:pt x="31" y="89"/>
                      <a:pt x="15" y="64"/>
                      <a:pt x="0" y="39"/>
                    </a:cubicBezTo>
                    <a:close/>
                  </a:path>
                </a:pathLst>
              </a:custGeom>
              <a:solidFill>
                <a:schemeClr val="accent4"/>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8" name="Freeform 101"/>
              <p:cNvSpPr/>
              <p:nvPr/>
            </p:nvSpPr>
            <p:spPr bwMode="auto">
              <a:xfrm>
                <a:off x="7520493" y="2397510"/>
                <a:ext cx="790575" cy="655638"/>
              </a:xfrm>
              <a:custGeom>
                <a:avLst/>
                <a:gdLst/>
                <a:ahLst/>
                <a:cxnLst>
                  <a:cxn ang="0">
                    <a:pos x="498" y="0"/>
                  </a:cxn>
                  <a:cxn ang="0">
                    <a:pos x="380" y="299"/>
                  </a:cxn>
                  <a:cxn ang="0">
                    <a:pos x="0" y="413"/>
                  </a:cxn>
                  <a:cxn ang="0">
                    <a:pos x="119" y="116"/>
                  </a:cxn>
                  <a:cxn ang="0">
                    <a:pos x="498" y="0"/>
                  </a:cxn>
                </a:cxnLst>
                <a:rect l="0" t="0" r="r" b="b"/>
                <a:pathLst>
                  <a:path w="498" h="413">
                    <a:moveTo>
                      <a:pt x="498" y="0"/>
                    </a:moveTo>
                    <a:lnTo>
                      <a:pt x="380" y="299"/>
                    </a:lnTo>
                    <a:lnTo>
                      <a:pt x="0" y="413"/>
                    </a:lnTo>
                    <a:lnTo>
                      <a:pt x="119" y="116"/>
                    </a:lnTo>
                    <a:lnTo>
                      <a:pt x="498" y="0"/>
                    </a:lnTo>
                    <a:close/>
                  </a:path>
                </a:pathLst>
              </a:custGeom>
              <a:solidFill>
                <a:schemeClr val="accent4">
                  <a:lumMod val="5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19" name="Group 171"/>
            <p:cNvGrpSpPr/>
            <p:nvPr/>
          </p:nvGrpSpPr>
          <p:grpSpPr>
            <a:xfrm>
              <a:off x="8031307" y="1892814"/>
              <a:ext cx="1585384" cy="1545167"/>
              <a:chOff x="6023480" y="1419610"/>
              <a:chExt cx="1189038" cy="1158875"/>
            </a:xfrm>
          </p:grpSpPr>
          <p:sp>
            <p:nvSpPr>
              <p:cNvPr id="20" name="Freeform 96"/>
              <p:cNvSpPr/>
              <p:nvPr/>
            </p:nvSpPr>
            <p:spPr bwMode="auto">
              <a:xfrm>
                <a:off x="6210805" y="1419610"/>
                <a:ext cx="1001713" cy="688975"/>
              </a:xfrm>
              <a:custGeom>
                <a:avLst/>
                <a:gdLst/>
                <a:ahLst/>
                <a:cxnLst>
                  <a:cxn ang="0">
                    <a:pos x="0" y="32"/>
                  </a:cxn>
                  <a:cxn ang="0">
                    <a:pos x="91" y="15"/>
                  </a:cxn>
                  <a:cxn ang="0">
                    <a:pos x="177" y="0"/>
                  </a:cxn>
                  <a:cxn ang="0">
                    <a:pos x="220" y="69"/>
                  </a:cxn>
                  <a:cxn ang="0">
                    <a:pos x="266" y="141"/>
                  </a:cxn>
                  <a:cxn ang="0">
                    <a:pos x="178" y="161"/>
                  </a:cxn>
                  <a:cxn ang="0">
                    <a:pos x="86" y="183"/>
                  </a:cxn>
                  <a:cxn ang="0">
                    <a:pos x="42" y="106"/>
                  </a:cxn>
                  <a:cxn ang="0">
                    <a:pos x="0" y="32"/>
                  </a:cxn>
                </a:cxnLst>
                <a:rect l="0" t="0" r="r" b="b"/>
                <a:pathLst>
                  <a:path w="266" h="183">
                    <a:moveTo>
                      <a:pt x="0" y="32"/>
                    </a:moveTo>
                    <a:cubicBezTo>
                      <a:pt x="31" y="26"/>
                      <a:pt x="61" y="21"/>
                      <a:pt x="91" y="15"/>
                    </a:cubicBezTo>
                    <a:cubicBezTo>
                      <a:pt x="120" y="10"/>
                      <a:pt x="149" y="5"/>
                      <a:pt x="177" y="0"/>
                    </a:cubicBezTo>
                    <a:cubicBezTo>
                      <a:pt x="191" y="22"/>
                      <a:pt x="206" y="45"/>
                      <a:pt x="220" y="69"/>
                    </a:cubicBezTo>
                    <a:cubicBezTo>
                      <a:pt x="235" y="92"/>
                      <a:pt x="250" y="116"/>
                      <a:pt x="266" y="141"/>
                    </a:cubicBezTo>
                    <a:cubicBezTo>
                      <a:pt x="237" y="147"/>
                      <a:pt x="208" y="154"/>
                      <a:pt x="178" y="161"/>
                    </a:cubicBezTo>
                    <a:cubicBezTo>
                      <a:pt x="148" y="168"/>
                      <a:pt x="117" y="176"/>
                      <a:pt x="86" y="183"/>
                    </a:cubicBezTo>
                    <a:cubicBezTo>
                      <a:pt x="71" y="157"/>
                      <a:pt x="56" y="131"/>
                      <a:pt x="42" y="106"/>
                    </a:cubicBezTo>
                    <a:cubicBezTo>
                      <a:pt x="28" y="81"/>
                      <a:pt x="14" y="56"/>
                      <a:pt x="0" y="32"/>
                    </a:cubicBezTo>
                    <a:close/>
                  </a:path>
                </a:pathLst>
              </a:custGeom>
              <a:solidFill>
                <a:schemeClr val="accent4"/>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1" name="Freeform 102"/>
              <p:cNvSpPr/>
              <p:nvPr/>
            </p:nvSpPr>
            <p:spPr bwMode="auto">
              <a:xfrm>
                <a:off x="6345743" y="1949835"/>
                <a:ext cx="866775" cy="628650"/>
              </a:xfrm>
              <a:custGeom>
                <a:avLst/>
                <a:gdLst/>
                <a:ahLst/>
                <a:cxnLst>
                  <a:cxn ang="0">
                    <a:pos x="546" y="0"/>
                  </a:cxn>
                  <a:cxn ang="0">
                    <a:pos x="427" y="296"/>
                  </a:cxn>
                  <a:cxn ang="0">
                    <a:pos x="0" y="396"/>
                  </a:cxn>
                  <a:cxn ang="0">
                    <a:pos x="119" y="100"/>
                  </a:cxn>
                  <a:cxn ang="0">
                    <a:pos x="546" y="0"/>
                  </a:cxn>
                </a:cxnLst>
                <a:rect l="0" t="0" r="r" b="b"/>
                <a:pathLst>
                  <a:path w="546" h="396">
                    <a:moveTo>
                      <a:pt x="546" y="0"/>
                    </a:moveTo>
                    <a:lnTo>
                      <a:pt x="427" y="296"/>
                    </a:lnTo>
                    <a:lnTo>
                      <a:pt x="0" y="396"/>
                    </a:lnTo>
                    <a:lnTo>
                      <a:pt x="119" y="100"/>
                    </a:lnTo>
                    <a:lnTo>
                      <a:pt x="546" y="0"/>
                    </a:lnTo>
                    <a:close/>
                  </a:path>
                </a:pathLst>
              </a:custGeom>
              <a:solidFill>
                <a:schemeClr val="accent4">
                  <a:lumMod val="5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2" name="Freeform 104"/>
              <p:cNvSpPr/>
              <p:nvPr/>
            </p:nvSpPr>
            <p:spPr bwMode="auto">
              <a:xfrm>
                <a:off x="6023480" y="1540260"/>
                <a:ext cx="511175" cy="1038225"/>
              </a:xfrm>
              <a:custGeom>
                <a:avLst/>
                <a:gdLst/>
                <a:ahLst/>
                <a:cxnLst>
                  <a:cxn ang="0">
                    <a:pos x="322" y="358"/>
                  </a:cxn>
                  <a:cxn ang="0">
                    <a:pos x="203" y="654"/>
                  </a:cxn>
                  <a:cxn ang="0">
                    <a:pos x="0" y="296"/>
                  </a:cxn>
                  <a:cxn ang="0">
                    <a:pos x="118" y="0"/>
                  </a:cxn>
                  <a:cxn ang="0">
                    <a:pos x="322" y="358"/>
                  </a:cxn>
                </a:cxnLst>
                <a:rect l="0" t="0" r="r" b="b"/>
                <a:pathLst>
                  <a:path w="322" h="654">
                    <a:moveTo>
                      <a:pt x="322" y="358"/>
                    </a:moveTo>
                    <a:lnTo>
                      <a:pt x="203" y="654"/>
                    </a:lnTo>
                    <a:lnTo>
                      <a:pt x="0" y="296"/>
                    </a:lnTo>
                    <a:lnTo>
                      <a:pt x="118" y="0"/>
                    </a:lnTo>
                    <a:lnTo>
                      <a:pt x="322" y="358"/>
                    </a:lnTo>
                    <a:close/>
                  </a:path>
                </a:pathLst>
              </a:custGeom>
              <a:solidFill>
                <a:schemeClr val="accent4">
                  <a:lumMod val="60000"/>
                  <a:lumOff val="4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23" name="Group 178"/>
            <p:cNvGrpSpPr/>
            <p:nvPr/>
          </p:nvGrpSpPr>
          <p:grpSpPr>
            <a:xfrm>
              <a:off x="10092941" y="3437981"/>
              <a:ext cx="1265767" cy="1460500"/>
              <a:chOff x="7569705" y="2578485"/>
              <a:chExt cx="949325" cy="1095375"/>
            </a:xfrm>
          </p:grpSpPr>
          <p:sp>
            <p:nvSpPr>
              <p:cNvPr id="24" name="Freeform 100"/>
              <p:cNvSpPr/>
              <p:nvPr/>
            </p:nvSpPr>
            <p:spPr bwMode="auto">
              <a:xfrm>
                <a:off x="7874505" y="3026160"/>
                <a:ext cx="644525" cy="647700"/>
              </a:xfrm>
              <a:custGeom>
                <a:avLst/>
                <a:gdLst/>
                <a:ahLst/>
                <a:cxnLst>
                  <a:cxn ang="0">
                    <a:pos x="406" y="0"/>
                  </a:cxn>
                  <a:cxn ang="0">
                    <a:pos x="287" y="297"/>
                  </a:cxn>
                  <a:cxn ang="0">
                    <a:pos x="0" y="408"/>
                  </a:cxn>
                  <a:cxn ang="0">
                    <a:pos x="119" y="112"/>
                  </a:cxn>
                  <a:cxn ang="0">
                    <a:pos x="406" y="0"/>
                  </a:cxn>
                </a:cxnLst>
                <a:rect l="0" t="0" r="r" b="b"/>
                <a:pathLst>
                  <a:path w="406" h="408">
                    <a:moveTo>
                      <a:pt x="406" y="0"/>
                    </a:moveTo>
                    <a:lnTo>
                      <a:pt x="287" y="297"/>
                    </a:lnTo>
                    <a:lnTo>
                      <a:pt x="0" y="408"/>
                    </a:lnTo>
                    <a:lnTo>
                      <a:pt x="119" y="112"/>
                    </a:lnTo>
                    <a:lnTo>
                      <a:pt x="406" y="0"/>
                    </a:lnTo>
                    <a:close/>
                  </a:path>
                </a:pathLst>
              </a:custGeom>
              <a:solidFill>
                <a:schemeClr val="accent1">
                  <a:lumMod val="5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5" name="Freeform 108"/>
              <p:cNvSpPr/>
              <p:nvPr/>
            </p:nvSpPr>
            <p:spPr bwMode="auto">
              <a:xfrm>
                <a:off x="7569705" y="2721360"/>
                <a:ext cx="493713" cy="952500"/>
              </a:xfrm>
              <a:custGeom>
                <a:avLst/>
                <a:gdLst/>
                <a:ahLst/>
                <a:cxnLst>
                  <a:cxn ang="0">
                    <a:pos x="311" y="304"/>
                  </a:cxn>
                  <a:cxn ang="0">
                    <a:pos x="192" y="600"/>
                  </a:cxn>
                  <a:cxn ang="0">
                    <a:pos x="0" y="297"/>
                  </a:cxn>
                  <a:cxn ang="0">
                    <a:pos x="119" y="0"/>
                  </a:cxn>
                  <a:cxn ang="0">
                    <a:pos x="311" y="304"/>
                  </a:cxn>
                </a:cxnLst>
                <a:rect l="0" t="0" r="r" b="b"/>
                <a:pathLst>
                  <a:path w="311" h="600">
                    <a:moveTo>
                      <a:pt x="311" y="304"/>
                    </a:moveTo>
                    <a:lnTo>
                      <a:pt x="192" y="600"/>
                    </a:lnTo>
                    <a:lnTo>
                      <a:pt x="0" y="297"/>
                    </a:lnTo>
                    <a:lnTo>
                      <a:pt x="119" y="0"/>
                    </a:lnTo>
                    <a:lnTo>
                      <a:pt x="311" y="304"/>
                    </a:lnTo>
                    <a:close/>
                  </a:path>
                </a:pathLst>
              </a:custGeom>
              <a:solidFill>
                <a:schemeClr val="accent1">
                  <a:lumMod val="60000"/>
                  <a:lumOff val="4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6" name="Freeform 112"/>
              <p:cNvSpPr/>
              <p:nvPr/>
            </p:nvSpPr>
            <p:spPr bwMode="auto">
              <a:xfrm>
                <a:off x="7756237" y="2578485"/>
                <a:ext cx="760413" cy="625475"/>
              </a:xfrm>
              <a:custGeom>
                <a:avLst/>
                <a:gdLst/>
                <a:ahLst/>
                <a:cxnLst>
                  <a:cxn ang="0">
                    <a:pos x="0" y="38"/>
                  </a:cxn>
                  <a:cxn ang="0">
                    <a:pos x="61" y="18"/>
                  </a:cxn>
                  <a:cxn ang="0">
                    <a:pos x="120" y="0"/>
                  </a:cxn>
                  <a:cxn ang="0">
                    <a:pos x="160" y="58"/>
                  </a:cxn>
                  <a:cxn ang="0">
                    <a:pos x="202" y="119"/>
                  </a:cxn>
                  <a:cxn ang="0">
                    <a:pos x="143" y="142"/>
                  </a:cxn>
                  <a:cxn ang="0">
                    <a:pos x="81" y="166"/>
                  </a:cxn>
                  <a:cxn ang="0">
                    <a:pos x="40" y="100"/>
                  </a:cxn>
                  <a:cxn ang="0">
                    <a:pos x="0" y="38"/>
                  </a:cxn>
                </a:cxnLst>
                <a:rect l="0" t="0" r="r" b="b"/>
                <a:pathLst>
                  <a:path w="202" h="166">
                    <a:moveTo>
                      <a:pt x="0" y="38"/>
                    </a:moveTo>
                    <a:cubicBezTo>
                      <a:pt x="21" y="31"/>
                      <a:pt x="41" y="24"/>
                      <a:pt x="61" y="18"/>
                    </a:cubicBezTo>
                    <a:cubicBezTo>
                      <a:pt x="81" y="12"/>
                      <a:pt x="101" y="6"/>
                      <a:pt x="120" y="0"/>
                    </a:cubicBezTo>
                    <a:cubicBezTo>
                      <a:pt x="133" y="19"/>
                      <a:pt x="146" y="38"/>
                      <a:pt x="160" y="58"/>
                    </a:cubicBezTo>
                    <a:cubicBezTo>
                      <a:pt x="173" y="78"/>
                      <a:pt x="187" y="98"/>
                      <a:pt x="202" y="119"/>
                    </a:cubicBezTo>
                    <a:cubicBezTo>
                      <a:pt x="182" y="126"/>
                      <a:pt x="163" y="134"/>
                      <a:pt x="143" y="142"/>
                    </a:cubicBezTo>
                    <a:cubicBezTo>
                      <a:pt x="123" y="149"/>
                      <a:pt x="102" y="158"/>
                      <a:pt x="81" y="166"/>
                    </a:cubicBezTo>
                    <a:cubicBezTo>
                      <a:pt x="67" y="144"/>
                      <a:pt x="53" y="122"/>
                      <a:pt x="40" y="100"/>
                    </a:cubicBezTo>
                    <a:cubicBezTo>
                      <a:pt x="26" y="79"/>
                      <a:pt x="13" y="58"/>
                      <a:pt x="0" y="38"/>
                    </a:cubicBezTo>
                    <a:close/>
                  </a:path>
                </a:pathLst>
              </a:custGeom>
              <a:solidFill>
                <a:schemeClr val="accent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27" name="Group 170"/>
            <p:cNvGrpSpPr/>
            <p:nvPr/>
          </p:nvGrpSpPr>
          <p:grpSpPr>
            <a:xfrm>
              <a:off x="7248140" y="2248414"/>
              <a:ext cx="1339851" cy="1394884"/>
              <a:chOff x="5436105" y="1686310"/>
              <a:chExt cx="1004888" cy="1046163"/>
            </a:xfrm>
          </p:grpSpPr>
          <p:sp>
            <p:nvSpPr>
              <p:cNvPr id="28" name="Freeform 105"/>
              <p:cNvSpPr/>
              <p:nvPr/>
            </p:nvSpPr>
            <p:spPr bwMode="auto">
              <a:xfrm>
                <a:off x="5664705" y="2122873"/>
                <a:ext cx="776288" cy="609600"/>
              </a:xfrm>
              <a:custGeom>
                <a:avLst/>
                <a:gdLst/>
                <a:ahLst/>
                <a:cxnLst>
                  <a:cxn ang="0">
                    <a:pos x="489" y="0"/>
                  </a:cxn>
                  <a:cxn ang="0">
                    <a:pos x="370" y="297"/>
                  </a:cxn>
                  <a:cxn ang="0">
                    <a:pos x="0" y="384"/>
                  </a:cxn>
                  <a:cxn ang="0">
                    <a:pos x="116" y="88"/>
                  </a:cxn>
                  <a:cxn ang="0">
                    <a:pos x="489" y="0"/>
                  </a:cxn>
                </a:cxnLst>
                <a:rect l="0" t="0" r="r" b="b"/>
                <a:pathLst>
                  <a:path w="489" h="384">
                    <a:moveTo>
                      <a:pt x="489" y="0"/>
                    </a:moveTo>
                    <a:lnTo>
                      <a:pt x="370" y="297"/>
                    </a:lnTo>
                    <a:lnTo>
                      <a:pt x="0" y="384"/>
                    </a:lnTo>
                    <a:lnTo>
                      <a:pt x="116" y="88"/>
                    </a:lnTo>
                    <a:lnTo>
                      <a:pt x="489" y="0"/>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29" name="Freeform 106"/>
              <p:cNvSpPr/>
              <p:nvPr/>
            </p:nvSpPr>
            <p:spPr bwMode="auto">
              <a:xfrm>
                <a:off x="5436105" y="1791085"/>
                <a:ext cx="412750" cy="941388"/>
              </a:xfrm>
              <a:custGeom>
                <a:avLst/>
                <a:gdLst/>
                <a:ahLst/>
                <a:cxnLst>
                  <a:cxn ang="0">
                    <a:pos x="260" y="297"/>
                  </a:cxn>
                  <a:cxn ang="0">
                    <a:pos x="144" y="593"/>
                  </a:cxn>
                  <a:cxn ang="0">
                    <a:pos x="0" y="297"/>
                  </a:cxn>
                  <a:cxn ang="0">
                    <a:pos x="118" y="0"/>
                  </a:cxn>
                  <a:cxn ang="0">
                    <a:pos x="260" y="297"/>
                  </a:cxn>
                </a:cxnLst>
                <a:rect l="0" t="0" r="r" b="b"/>
                <a:pathLst>
                  <a:path w="260" h="593">
                    <a:moveTo>
                      <a:pt x="260" y="297"/>
                    </a:moveTo>
                    <a:lnTo>
                      <a:pt x="144" y="593"/>
                    </a:lnTo>
                    <a:lnTo>
                      <a:pt x="0" y="297"/>
                    </a:lnTo>
                    <a:lnTo>
                      <a:pt x="118" y="0"/>
                    </a:lnTo>
                    <a:lnTo>
                      <a:pt x="260" y="297"/>
                    </a:lnTo>
                    <a:close/>
                  </a:path>
                </a:pathLst>
              </a:custGeom>
              <a:solidFill>
                <a:schemeClr val="accent1">
                  <a:lumMod val="60000"/>
                  <a:lumOff val="4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30" name="Freeform 113"/>
              <p:cNvSpPr/>
              <p:nvPr/>
            </p:nvSpPr>
            <p:spPr bwMode="auto">
              <a:xfrm>
                <a:off x="5623430" y="1686310"/>
                <a:ext cx="817563" cy="576263"/>
              </a:xfrm>
              <a:custGeom>
                <a:avLst/>
                <a:gdLst/>
                <a:ahLst/>
                <a:cxnLst>
                  <a:cxn ang="0">
                    <a:pos x="0" y="28"/>
                  </a:cxn>
                  <a:cxn ang="0">
                    <a:pos x="78" y="14"/>
                  </a:cxn>
                  <a:cxn ang="0">
                    <a:pos x="152" y="0"/>
                  </a:cxn>
                  <a:cxn ang="0">
                    <a:pos x="184" y="57"/>
                  </a:cxn>
                  <a:cxn ang="0">
                    <a:pos x="217" y="116"/>
                  </a:cxn>
                  <a:cxn ang="0">
                    <a:pos x="141" y="134"/>
                  </a:cxn>
                  <a:cxn ang="0">
                    <a:pos x="60" y="153"/>
                  </a:cxn>
                  <a:cxn ang="0">
                    <a:pos x="29" y="89"/>
                  </a:cxn>
                  <a:cxn ang="0">
                    <a:pos x="0" y="28"/>
                  </a:cxn>
                </a:cxnLst>
                <a:rect l="0" t="0" r="r" b="b"/>
                <a:pathLst>
                  <a:path w="217" h="153">
                    <a:moveTo>
                      <a:pt x="0" y="28"/>
                    </a:moveTo>
                    <a:cubicBezTo>
                      <a:pt x="26" y="23"/>
                      <a:pt x="52" y="18"/>
                      <a:pt x="78" y="14"/>
                    </a:cubicBezTo>
                    <a:cubicBezTo>
                      <a:pt x="103" y="9"/>
                      <a:pt x="128" y="5"/>
                      <a:pt x="152" y="0"/>
                    </a:cubicBezTo>
                    <a:cubicBezTo>
                      <a:pt x="163" y="19"/>
                      <a:pt x="173" y="38"/>
                      <a:pt x="184" y="57"/>
                    </a:cubicBezTo>
                    <a:cubicBezTo>
                      <a:pt x="195" y="76"/>
                      <a:pt x="206" y="96"/>
                      <a:pt x="217" y="116"/>
                    </a:cubicBezTo>
                    <a:cubicBezTo>
                      <a:pt x="192" y="122"/>
                      <a:pt x="167" y="128"/>
                      <a:pt x="141" y="134"/>
                    </a:cubicBezTo>
                    <a:cubicBezTo>
                      <a:pt x="115" y="140"/>
                      <a:pt x="88" y="146"/>
                      <a:pt x="60" y="153"/>
                    </a:cubicBezTo>
                    <a:cubicBezTo>
                      <a:pt x="50" y="131"/>
                      <a:pt x="39" y="110"/>
                      <a:pt x="29" y="89"/>
                    </a:cubicBezTo>
                    <a:cubicBezTo>
                      <a:pt x="19" y="68"/>
                      <a:pt x="9" y="48"/>
                      <a:pt x="0" y="28"/>
                    </a:cubicBezTo>
                    <a:close/>
                  </a:path>
                </a:pathLst>
              </a:custGeom>
              <a:solidFill>
                <a:schemeClr val="accent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31" name="Group 174"/>
            <p:cNvGrpSpPr/>
            <p:nvPr/>
          </p:nvGrpSpPr>
          <p:grpSpPr>
            <a:xfrm>
              <a:off x="8573173" y="2483364"/>
              <a:ext cx="1644651" cy="1693333"/>
              <a:chOff x="6429880" y="1862523"/>
              <a:chExt cx="1233488" cy="1270000"/>
            </a:xfrm>
          </p:grpSpPr>
          <p:sp>
            <p:nvSpPr>
              <p:cNvPr id="32" name="Freeform 103"/>
              <p:cNvSpPr/>
              <p:nvPr/>
            </p:nvSpPr>
            <p:spPr bwMode="auto">
              <a:xfrm>
                <a:off x="6429880" y="2024448"/>
                <a:ext cx="544513" cy="1108075"/>
              </a:xfrm>
              <a:custGeom>
                <a:avLst/>
                <a:gdLst/>
                <a:ahLst/>
                <a:cxnLst>
                  <a:cxn ang="0">
                    <a:pos x="343" y="399"/>
                  </a:cxn>
                  <a:cxn ang="0">
                    <a:pos x="225" y="698"/>
                  </a:cxn>
                  <a:cxn ang="0">
                    <a:pos x="0" y="297"/>
                  </a:cxn>
                  <a:cxn ang="0">
                    <a:pos x="118" y="0"/>
                  </a:cxn>
                  <a:cxn ang="0">
                    <a:pos x="343" y="399"/>
                  </a:cxn>
                </a:cxnLst>
                <a:rect l="0" t="0" r="r" b="b"/>
                <a:pathLst>
                  <a:path w="343" h="698">
                    <a:moveTo>
                      <a:pt x="343" y="399"/>
                    </a:moveTo>
                    <a:lnTo>
                      <a:pt x="225" y="698"/>
                    </a:lnTo>
                    <a:lnTo>
                      <a:pt x="0" y="297"/>
                    </a:lnTo>
                    <a:lnTo>
                      <a:pt x="118" y="0"/>
                    </a:lnTo>
                    <a:lnTo>
                      <a:pt x="343" y="399"/>
                    </a:lnTo>
                    <a:close/>
                  </a:path>
                </a:pathLst>
              </a:custGeom>
              <a:solidFill>
                <a:schemeClr val="accent3">
                  <a:lumMod val="60000"/>
                  <a:lumOff val="4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33" name="Freeform 107"/>
              <p:cNvSpPr/>
              <p:nvPr/>
            </p:nvSpPr>
            <p:spPr bwMode="auto">
              <a:xfrm>
                <a:off x="6787068" y="2446723"/>
                <a:ext cx="876300" cy="685800"/>
              </a:xfrm>
              <a:custGeom>
                <a:avLst/>
                <a:gdLst/>
                <a:ahLst/>
                <a:cxnLst>
                  <a:cxn ang="0">
                    <a:pos x="552" y="0"/>
                  </a:cxn>
                  <a:cxn ang="0">
                    <a:pos x="434" y="299"/>
                  </a:cxn>
                  <a:cxn ang="0">
                    <a:pos x="0" y="432"/>
                  </a:cxn>
                  <a:cxn ang="0">
                    <a:pos x="118" y="133"/>
                  </a:cxn>
                  <a:cxn ang="0">
                    <a:pos x="552" y="0"/>
                  </a:cxn>
                </a:cxnLst>
                <a:rect l="0" t="0" r="r" b="b"/>
                <a:pathLst>
                  <a:path w="552" h="432">
                    <a:moveTo>
                      <a:pt x="552" y="0"/>
                    </a:moveTo>
                    <a:lnTo>
                      <a:pt x="434" y="299"/>
                    </a:lnTo>
                    <a:lnTo>
                      <a:pt x="0" y="432"/>
                    </a:lnTo>
                    <a:lnTo>
                      <a:pt x="118" y="133"/>
                    </a:lnTo>
                    <a:lnTo>
                      <a:pt x="552" y="0"/>
                    </a:lnTo>
                    <a:close/>
                  </a:path>
                </a:pathLst>
              </a:custGeom>
              <a:solidFill>
                <a:schemeClr val="accent3">
                  <a:lumMod val="75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34" name="Freeform 115"/>
              <p:cNvSpPr/>
              <p:nvPr/>
            </p:nvSpPr>
            <p:spPr bwMode="auto">
              <a:xfrm>
                <a:off x="6614030" y="1862523"/>
                <a:ext cx="1046163" cy="798513"/>
              </a:xfrm>
              <a:custGeom>
                <a:avLst/>
                <a:gdLst/>
                <a:ahLst/>
                <a:cxnLst>
                  <a:cxn ang="0">
                    <a:pos x="0" y="44"/>
                  </a:cxn>
                  <a:cxn ang="0">
                    <a:pos x="93" y="22"/>
                  </a:cxn>
                  <a:cxn ang="0">
                    <a:pos x="180" y="0"/>
                  </a:cxn>
                  <a:cxn ang="0">
                    <a:pos x="228" y="77"/>
                  </a:cxn>
                  <a:cxn ang="0">
                    <a:pos x="278" y="156"/>
                  </a:cxn>
                  <a:cxn ang="0">
                    <a:pos x="190" y="183"/>
                  </a:cxn>
                  <a:cxn ang="0">
                    <a:pos x="95" y="212"/>
                  </a:cxn>
                  <a:cxn ang="0">
                    <a:pos x="47" y="126"/>
                  </a:cxn>
                  <a:cxn ang="0">
                    <a:pos x="0" y="44"/>
                  </a:cxn>
                </a:cxnLst>
                <a:rect l="0" t="0" r="r" b="b"/>
                <a:pathLst>
                  <a:path w="278" h="212">
                    <a:moveTo>
                      <a:pt x="0" y="44"/>
                    </a:moveTo>
                    <a:cubicBezTo>
                      <a:pt x="32" y="36"/>
                      <a:pt x="63" y="29"/>
                      <a:pt x="93" y="22"/>
                    </a:cubicBezTo>
                    <a:cubicBezTo>
                      <a:pt x="123" y="14"/>
                      <a:pt x="152" y="7"/>
                      <a:pt x="180" y="0"/>
                    </a:cubicBezTo>
                    <a:cubicBezTo>
                      <a:pt x="196" y="25"/>
                      <a:pt x="212" y="51"/>
                      <a:pt x="228" y="77"/>
                    </a:cubicBezTo>
                    <a:cubicBezTo>
                      <a:pt x="245" y="103"/>
                      <a:pt x="261" y="129"/>
                      <a:pt x="278" y="156"/>
                    </a:cubicBezTo>
                    <a:cubicBezTo>
                      <a:pt x="249" y="165"/>
                      <a:pt x="220" y="174"/>
                      <a:pt x="190" y="183"/>
                    </a:cubicBezTo>
                    <a:cubicBezTo>
                      <a:pt x="159" y="193"/>
                      <a:pt x="127" y="202"/>
                      <a:pt x="95" y="212"/>
                    </a:cubicBezTo>
                    <a:cubicBezTo>
                      <a:pt x="79" y="183"/>
                      <a:pt x="63" y="154"/>
                      <a:pt x="47" y="126"/>
                    </a:cubicBezTo>
                    <a:cubicBezTo>
                      <a:pt x="31" y="98"/>
                      <a:pt x="15" y="71"/>
                      <a:pt x="0" y="44"/>
                    </a:cubicBezTo>
                    <a:close/>
                  </a:path>
                </a:pathLst>
              </a:custGeom>
              <a:solidFill>
                <a:schemeClr val="accent3"/>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35" name="Group 175"/>
            <p:cNvGrpSpPr/>
            <p:nvPr/>
          </p:nvGrpSpPr>
          <p:grpSpPr>
            <a:xfrm>
              <a:off x="7358207" y="2946914"/>
              <a:ext cx="1761067" cy="1805517"/>
              <a:chOff x="5518655" y="2210185"/>
              <a:chExt cx="1320800" cy="1354138"/>
            </a:xfrm>
          </p:grpSpPr>
          <p:sp>
            <p:nvSpPr>
              <p:cNvPr id="36" name="Freeform 116"/>
              <p:cNvSpPr/>
              <p:nvPr/>
            </p:nvSpPr>
            <p:spPr bwMode="auto">
              <a:xfrm>
                <a:off x="5856793" y="2849948"/>
                <a:ext cx="968375" cy="714375"/>
              </a:xfrm>
              <a:custGeom>
                <a:avLst/>
                <a:gdLst/>
                <a:ahLst/>
                <a:cxnLst>
                  <a:cxn ang="0">
                    <a:pos x="610" y="0"/>
                  </a:cxn>
                  <a:cxn ang="0">
                    <a:pos x="493" y="296"/>
                  </a:cxn>
                  <a:cxn ang="0">
                    <a:pos x="0" y="450"/>
                  </a:cxn>
                  <a:cxn ang="0">
                    <a:pos x="116" y="154"/>
                  </a:cxn>
                  <a:cxn ang="0">
                    <a:pos x="610" y="0"/>
                  </a:cxn>
                </a:cxnLst>
                <a:rect l="0" t="0" r="r" b="b"/>
                <a:pathLst>
                  <a:path w="610" h="450">
                    <a:moveTo>
                      <a:pt x="610" y="0"/>
                    </a:moveTo>
                    <a:lnTo>
                      <a:pt x="493" y="296"/>
                    </a:lnTo>
                    <a:lnTo>
                      <a:pt x="0" y="450"/>
                    </a:lnTo>
                    <a:lnTo>
                      <a:pt x="116" y="154"/>
                    </a:lnTo>
                    <a:lnTo>
                      <a:pt x="610" y="0"/>
                    </a:lnTo>
                    <a:close/>
                  </a:path>
                </a:pathLst>
              </a:custGeom>
              <a:solidFill>
                <a:schemeClr val="accent2">
                  <a:lumMod val="5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37" name="Freeform 117"/>
              <p:cNvSpPr/>
              <p:nvPr/>
            </p:nvSpPr>
            <p:spPr bwMode="auto">
              <a:xfrm>
                <a:off x="5518655" y="2402273"/>
                <a:ext cx="527050" cy="1162050"/>
              </a:xfrm>
              <a:custGeom>
                <a:avLst/>
                <a:gdLst/>
                <a:ahLst/>
                <a:cxnLst>
                  <a:cxn ang="0">
                    <a:pos x="332" y="436"/>
                  </a:cxn>
                  <a:cxn ang="0">
                    <a:pos x="213" y="732"/>
                  </a:cxn>
                  <a:cxn ang="0">
                    <a:pos x="0" y="296"/>
                  </a:cxn>
                  <a:cxn ang="0">
                    <a:pos x="116" y="0"/>
                  </a:cxn>
                  <a:cxn ang="0">
                    <a:pos x="332" y="436"/>
                  </a:cxn>
                </a:cxnLst>
                <a:rect l="0" t="0" r="r" b="b"/>
                <a:pathLst>
                  <a:path w="332" h="732">
                    <a:moveTo>
                      <a:pt x="332" y="436"/>
                    </a:moveTo>
                    <a:lnTo>
                      <a:pt x="213" y="732"/>
                    </a:lnTo>
                    <a:lnTo>
                      <a:pt x="0" y="296"/>
                    </a:lnTo>
                    <a:lnTo>
                      <a:pt x="116" y="0"/>
                    </a:lnTo>
                    <a:lnTo>
                      <a:pt x="332" y="436"/>
                    </a:lnTo>
                    <a:close/>
                  </a:path>
                </a:pathLst>
              </a:custGeom>
              <a:solidFill>
                <a:schemeClr val="accent2">
                  <a:lumMod val="60000"/>
                  <a:lumOff val="4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38" name="Freeform 118"/>
              <p:cNvSpPr/>
              <p:nvPr/>
            </p:nvSpPr>
            <p:spPr bwMode="auto">
              <a:xfrm>
                <a:off x="5702805" y="2210185"/>
                <a:ext cx="1136650" cy="884238"/>
              </a:xfrm>
              <a:custGeom>
                <a:avLst/>
                <a:gdLst/>
                <a:ahLst/>
                <a:cxnLst>
                  <a:cxn ang="0">
                    <a:pos x="0" y="51"/>
                  </a:cxn>
                  <a:cxn ang="0">
                    <a:pos x="107" y="24"/>
                  </a:cxn>
                  <a:cxn ang="0">
                    <a:pos x="207" y="0"/>
                  </a:cxn>
                  <a:cxn ang="0">
                    <a:pos x="254" y="83"/>
                  </a:cxn>
                  <a:cxn ang="0">
                    <a:pos x="302" y="170"/>
                  </a:cxn>
                  <a:cxn ang="0">
                    <a:pos x="200" y="201"/>
                  </a:cxn>
                  <a:cxn ang="0">
                    <a:pos x="91" y="235"/>
                  </a:cxn>
                  <a:cxn ang="0">
                    <a:pos x="44" y="140"/>
                  </a:cxn>
                  <a:cxn ang="0">
                    <a:pos x="0" y="51"/>
                  </a:cxn>
                </a:cxnLst>
                <a:rect l="0" t="0" r="r" b="b"/>
                <a:pathLst>
                  <a:path w="302" h="235">
                    <a:moveTo>
                      <a:pt x="0" y="51"/>
                    </a:moveTo>
                    <a:cubicBezTo>
                      <a:pt x="37" y="42"/>
                      <a:pt x="72" y="33"/>
                      <a:pt x="107" y="24"/>
                    </a:cubicBezTo>
                    <a:cubicBezTo>
                      <a:pt x="141" y="16"/>
                      <a:pt x="175" y="8"/>
                      <a:pt x="207" y="0"/>
                    </a:cubicBezTo>
                    <a:cubicBezTo>
                      <a:pt x="223" y="27"/>
                      <a:pt x="238" y="55"/>
                      <a:pt x="254" y="83"/>
                    </a:cubicBezTo>
                    <a:cubicBezTo>
                      <a:pt x="269" y="111"/>
                      <a:pt x="286" y="140"/>
                      <a:pt x="302" y="170"/>
                    </a:cubicBezTo>
                    <a:cubicBezTo>
                      <a:pt x="269" y="180"/>
                      <a:pt x="235" y="191"/>
                      <a:pt x="200" y="201"/>
                    </a:cubicBezTo>
                    <a:cubicBezTo>
                      <a:pt x="164" y="212"/>
                      <a:pt x="128" y="223"/>
                      <a:pt x="91" y="235"/>
                    </a:cubicBezTo>
                    <a:cubicBezTo>
                      <a:pt x="75" y="203"/>
                      <a:pt x="59" y="171"/>
                      <a:pt x="44" y="140"/>
                    </a:cubicBezTo>
                    <a:cubicBezTo>
                      <a:pt x="29" y="110"/>
                      <a:pt x="15" y="80"/>
                      <a:pt x="0" y="51"/>
                    </a:cubicBezTo>
                    <a:close/>
                  </a:path>
                </a:pathLst>
              </a:custGeom>
              <a:solidFill>
                <a:schemeClr val="accent2"/>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sp>
          <p:nvSpPr>
            <p:cNvPr id="39" name="Freeform 65"/>
            <p:cNvSpPr>
              <a:spLocks noEditPoints="1"/>
            </p:cNvSpPr>
            <p:nvPr/>
          </p:nvSpPr>
          <p:spPr bwMode="auto">
            <a:xfrm rot="20303856">
              <a:off x="9269558" y="2713539"/>
              <a:ext cx="486833" cy="541304"/>
            </a:xfrm>
            <a:custGeom>
              <a:avLst/>
              <a:gdLst/>
              <a:ahLst/>
              <a:cxnLst>
                <a:cxn ang="0">
                  <a:pos x="151" y="125"/>
                </a:cxn>
                <a:cxn ang="0">
                  <a:pos x="144" y="120"/>
                </a:cxn>
                <a:cxn ang="0">
                  <a:pos x="107" y="104"/>
                </a:cxn>
                <a:cxn ang="0">
                  <a:pos x="105" y="102"/>
                </a:cxn>
                <a:cxn ang="0">
                  <a:pos x="102" y="95"/>
                </a:cxn>
                <a:cxn ang="0">
                  <a:pos x="100" y="91"/>
                </a:cxn>
                <a:cxn ang="0">
                  <a:pos x="99" y="89"/>
                </a:cxn>
                <a:cxn ang="0">
                  <a:pos x="102" y="73"/>
                </a:cxn>
                <a:cxn ang="0">
                  <a:pos x="102" y="72"/>
                </a:cxn>
                <a:cxn ang="0">
                  <a:pos x="108" y="57"/>
                </a:cxn>
                <a:cxn ang="0">
                  <a:pos x="108" y="57"/>
                </a:cxn>
                <a:cxn ang="0">
                  <a:pos x="109" y="47"/>
                </a:cxn>
                <a:cxn ang="0">
                  <a:pos x="108" y="45"/>
                </a:cxn>
                <a:cxn ang="0">
                  <a:pos x="106" y="42"/>
                </a:cxn>
                <a:cxn ang="0">
                  <a:pos x="106" y="27"/>
                </a:cxn>
                <a:cxn ang="0">
                  <a:pos x="102" y="17"/>
                </a:cxn>
                <a:cxn ang="0">
                  <a:pos x="97" y="13"/>
                </a:cxn>
                <a:cxn ang="0">
                  <a:pos x="97" y="13"/>
                </a:cxn>
                <a:cxn ang="0">
                  <a:pos x="95" y="6"/>
                </a:cxn>
                <a:cxn ang="0">
                  <a:pos x="99" y="4"/>
                </a:cxn>
                <a:cxn ang="0">
                  <a:pos x="83" y="3"/>
                </a:cxn>
                <a:cxn ang="0">
                  <a:pos x="82" y="3"/>
                </a:cxn>
                <a:cxn ang="0">
                  <a:pos x="79" y="4"/>
                </a:cxn>
                <a:cxn ang="0">
                  <a:pos x="59" y="13"/>
                </a:cxn>
                <a:cxn ang="0">
                  <a:pos x="51" y="25"/>
                </a:cxn>
                <a:cxn ang="0">
                  <a:pos x="51" y="34"/>
                </a:cxn>
                <a:cxn ang="0">
                  <a:pos x="51" y="42"/>
                </a:cxn>
                <a:cxn ang="0">
                  <a:pos x="50" y="44"/>
                </a:cxn>
                <a:cxn ang="0">
                  <a:pos x="48" y="48"/>
                </a:cxn>
                <a:cxn ang="0">
                  <a:pos x="49" y="51"/>
                </a:cxn>
                <a:cxn ang="0">
                  <a:pos x="51" y="59"/>
                </a:cxn>
                <a:cxn ang="0">
                  <a:pos x="53" y="66"/>
                </a:cxn>
                <a:cxn ang="0">
                  <a:pos x="58" y="77"/>
                </a:cxn>
                <a:cxn ang="0">
                  <a:pos x="59" y="79"/>
                </a:cxn>
                <a:cxn ang="0">
                  <a:pos x="58" y="89"/>
                </a:cxn>
                <a:cxn ang="0">
                  <a:pos x="57" y="91"/>
                </a:cxn>
                <a:cxn ang="0">
                  <a:pos x="54" y="95"/>
                </a:cxn>
                <a:cxn ang="0">
                  <a:pos x="51" y="102"/>
                </a:cxn>
                <a:cxn ang="0">
                  <a:pos x="50" y="103"/>
                </a:cxn>
                <a:cxn ang="0">
                  <a:pos x="38" y="108"/>
                </a:cxn>
                <a:cxn ang="0">
                  <a:pos x="25" y="114"/>
                </a:cxn>
                <a:cxn ang="0">
                  <a:pos x="13" y="120"/>
                </a:cxn>
                <a:cxn ang="0">
                  <a:pos x="6" y="125"/>
                </a:cxn>
                <a:cxn ang="0">
                  <a:pos x="0" y="149"/>
                </a:cxn>
                <a:cxn ang="0">
                  <a:pos x="61" y="170"/>
                </a:cxn>
                <a:cxn ang="0">
                  <a:pos x="61" y="170"/>
                </a:cxn>
                <a:cxn ang="0">
                  <a:pos x="90" y="171"/>
                </a:cxn>
                <a:cxn ang="0">
                  <a:pos x="97" y="169"/>
                </a:cxn>
                <a:cxn ang="0">
                  <a:pos x="157" y="149"/>
                </a:cxn>
                <a:cxn ang="0">
                  <a:pos x="151" y="125"/>
                </a:cxn>
                <a:cxn ang="0">
                  <a:pos x="62" y="158"/>
                </a:cxn>
                <a:cxn ang="0">
                  <a:pos x="62" y="157"/>
                </a:cxn>
                <a:cxn ang="0">
                  <a:pos x="62" y="157"/>
                </a:cxn>
                <a:cxn ang="0">
                  <a:pos x="62" y="158"/>
                </a:cxn>
              </a:cxnLst>
              <a:rect l="0" t="0" r="r" b="b"/>
              <a:pathLst>
                <a:path w="157" h="175">
                  <a:moveTo>
                    <a:pt x="151" y="125"/>
                  </a:moveTo>
                  <a:cubicBezTo>
                    <a:pt x="149" y="123"/>
                    <a:pt x="147" y="121"/>
                    <a:pt x="144" y="120"/>
                  </a:cubicBezTo>
                  <a:cubicBezTo>
                    <a:pt x="132" y="114"/>
                    <a:pt x="120" y="109"/>
                    <a:pt x="107" y="104"/>
                  </a:cubicBezTo>
                  <a:cubicBezTo>
                    <a:pt x="106" y="103"/>
                    <a:pt x="105" y="103"/>
                    <a:pt x="105" y="102"/>
                  </a:cubicBezTo>
                  <a:cubicBezTo>
                    <a:pt x="104" y="99"/>
                    <a:pt x="103" y="97"/>
                    <a:pt x="102" y="95"/>
                  </a:cubicBezTo>
                  <a:cubicBezTo>
                    <a:pt x="102" y="93"/>
                    <a:pt x="101" y="92"/>
                    <a:pt x="100" y="91"/>
                  </a:cubicBezTo>
                  <a:cubicBezTo>
                    <a:pt x="99" y="91"/>
                    <a:pt x="99" y="90"/>
                    <a:pt x="99" y="89"/>
                  </a:cubicBezTo>
                  <a:cubicBezTo>
                    <a:pt x="99" y="84"/>
                    <a:pt x="97" y="78"/>
                    <a:pt x="102" y="73"/>
                  </a:cubicBezTo>
                  <a:cubicBezTo>
                    <a:pt x="102" y="73"/>
                    <a:pt x="102" y="73"/>
                    <a:pt x="102" y="72"/>
                  </a:cubicBezTo>
                  <a:cubicBezTo>
                    <a:pt x="104" y="68"/>
                    <a:pt x="105" y="62"/>
                    <a:pt x="108" y="57"/>
                  </a:cubicBezTo>
                  <a:cubicBezTo>
                    <a:pt x="108" y="57"/>
                    <a:pt x="108" y="57"/>
                    <a:pt x="108" y="57"/>
                  </a:cubicBezTo>
                  <a:cubicBezTo>
                    <a:pt x="108" y="54"/>
                    <a:pt x="108" y="50"/>
                    <a:pt x="109" y="47"/>
                  </a:cubicBezTo>
                  <a:cubicBezTo>
                    <a:pt x="109" y="46"/>
                    <a:pt x="108" y="46"/>
                    <a:pt x="108" y="45"/>
                  </a:cubicBezTo>
                  <a:cubicBezTo>
                    <a:pt x="106" y="45"/>
                    <a:pt x="106" y="43"/>
                    <a:pt x="106" y="42"/>
                  </a:cubicBezTo>
                  <a:cubicBezTo>
                    <a:pt x="106" y="35"/>
                    <a:pt x="106" y="34"/>
                    <a:pt x="106" y="27"/>
                  </a:cubicBezTo>
                  <a:cubicBezTo>
                    <a:pt x="106" y="24"/>
                    <a:pt x="105" y="20"/>
                    <a:pt x="102" y="17"/>
                  </a:cubicBezTo>
                  <a:cubicBezTo>
                    <a:pt x="100" y="16"/>
                    <a:pt x="99" y="14"/>
                    <a:pt x="97" y="13"/>
                  </a:cubicBezTo>
                  <a:cubicBezTo>
                    <a:pt x="97" y="13"/>
                    <a:pt x="97" y="13"/>
                    <a:pt x="97" y="13"/>
                  </a:cubicBezTo>
                  <a:cubicBezTo>
                    <a:pt x="97" y="13"/>
                    <a:pt x="92" y="9"/>
                    <a:pt x="95" y="6"/>
                  </a:cubicBezTo>
                  <a:cubicBezTo>
                    <a:pt x="96" y="4"/>
                    <a:pt x="99" y="4"/>
                    <a:pt x="99" y="4"/>
                  </a:cubicBezTo>
                  <a:cubicBezTo>
                    <a:pt x="99" y="4"/>
                    <a:pt x="95" y="0"/>
                    <a:pt x="83" y="3"/>
                  </a:cubicBezTo>
                  <a:cubicBezTo>
                    <a:pt x="82" y="3"/>
                    <a:pt x="82" y="3"/>
                    <a:pt x="82" y="3"/>
                  </a:cubicBezTo>
                  <a:cubicBezTo>
                    <a:pt x="81" y="3"/>
                    <a:pt x="80" y="4"/>
                    <a:pt x="79" y="4"/>
                  </a:cubicBezTo>
                  <a:cubicBezTo>
                    <a:pt x="72" y="6"/>
                    <a:pt x="65" y="8"/>
                    <a:pt x="59" y="13"/>
                  </a:cubicBezTo>
                  <a:cubicBezTo>
                    <a:pt x="55" y="16"/>
                    <a:pt x="52" y="20"/>
                    <a:pt x="51" y="25"/>
                  </a:cubicBezTo>
                  <a:cubicBezTo>
                    <a:pt x="51" y="28"/>
                    <a:pt x="51" y="31"/>
                    <a:pt x="51" y="34"/>
                  </a:cubicBezTo>
                  <a:cubicBezTo>
                    <a:pt x="51" y="38"/>
                    <a:pt x="51" y="37"/>
                    <a:pt x="51" y="42"/>
                  </a:cubicBezTo>
                  <a:cubicBezTo>
                    <a:pt x="51" y="43"/>
                    <a:pt x="51" y="44"/>
                    <a:pt x="50" y="44"/>
                  </a:cubicBezTo>
                  <a:cubicBezTo>
                    <a:pt x="48" y="45"/>
                    <a:pt x="48" y="46"/>
                    <a:pt x="48" y="48"/>
                  </a:cubicBezTo>
                  <a:cubicBezTo>
                    <a:pt x="49" y="49"/>
                    <a:pt x="48" y="50"/>
                    <a:pt x="49" y="51"/>
                  </a:cubicBezTo>
                  <a:cubicBezTo>
                    <a:pt x="49" y="54"/>
                    <a:pt x="50" y="57"/>
                    <a:pt x="51" y="59"/>
                  </a:cubicBezTo>
                  <a:cubicBezTo>
                    <a:pt x="51" y="62"/>
                    <a:pt x="53" y="64"/>
                    <a:pt x="53" y="66"/>
                  </a:cubicBezTo>
                  <a:cubicBezTo>
                    <a:pt x="54" y="70"/>
                    <a:pt x="55" y="74"/>
                    <a:pt x="58" y="77"/>
                  </a:cubicBezTo>
                  <a:cubicBezTo>
                    <a:pt x="59" y="78"/>
                    <a:pt x="59" y="79"/>
                    <a:pt x="59" y="79"/>
                  </a:cubicBezTo>
                  <a:cubicBezTo>
                    <a:pt x="59" y="83"/>
                    <a:pt x="58" y="86"/>
                    <a:pt x="58" y="89"/>
                  </a:cubicBezTo>
                  <a:cubicBezTo>
                    <a:pt x="58" y="90"/>
                    <a:pt x="57" y="91"/>
                    <a:pt x="57" y="91"/>
                  </a:cubicBezTo>
                  <a:cubicBezTo>
                    <a:pt x="54" y="91"/>
                    <a:pt x="54" y="93"/>
                    <a:pt x="54" y="95"/>
                  </a:cubicBezTo>
                  <a:cubicBezTo>
                    <a:pt x="53" y="97"/>
                    <a:pt x="52" y="99"/>
                    <a:pt x="51" y="102"/>
                  </a:cubicBezTo>
                  <a:cubicBezTo>
                    <a:pt x="51" y="102"/>
                    <a:pt x="50" y="103"/>
                    <a:pt x="50" y="103"/>
                  </a:cubicBezTo>
                  <a:cubicBezTo>
                    <a:pt x="46" y="105"/>
                    <a:pt x="42" y="107"/>
                    <a:pt x="38" y="108"/>
                  </a:cubicBezTo>
                  <a:cubicBezTo>
                    <a:pt x="33" y="110"/>
                    <a:pt x="29" y="112"/>
                    <a:pt x="25" y="114"/>
                  </a:cubicBezTo>
                  <a:cubicBezTo>
                    <a:pt x="21" y="116"/>
                    <a:pt x="17" y="118"/>
                    <a:pt x="13" y="120"/>
                  </a:cubicBezTo>
                  <a:cubicBezTo>
                    <a:pt x="10" y="122"/>
                    <a:pt x="8" y="123"/>
                    <a:pt x="6" y="125"/>
                  </a:cubicBezTo>
                  <a:cubicBezTo>
                    <a:pt x="0" y="149"/>
                    <a:pt x="0" y="149"/>
                    <a:pt x="0" y="149"/>
                  </a:cubicBezTo>
                  <a:cubicBezTo>
                    <a:pt x="24" y="149"/>
                    <a:pt x="39" y="165"/>
                    <a:pt x="61" y="170"/>
                  </a:cubicBezTo>
                  <a:cubicBezTo>
                    <a:pt x="61" y="170"/>
                    <a:pt x="61" y="170"/>
                    <a:pt x="61" y="170"/>
                  </a:cubicBezTo>
                  <a:cubicBezTo>
                    <a:pt x="61" y="170"/>
                    <a:pt x="77" y="175"/>
                    <a:pt x="90" y="171"/>
                  </a:cubicBezTo>
                  <a:cubicBezTo>
                    <a:pt x="93" y="171"/>
                    <a:pt x="95" y="170"/>
                    <a:pt x="97" y="169"/>
                  </a:cubicBezTo>
                  <a:cubicBezTo>
                    <a:pt x="117" y="162"/>
                    <a:pt x="143" y="149"/>
                    <a:pt x="157" y="149"/>
                  </a:cubicBezTo>
                  <a:lnTo>
                    <a:pt x="151" y="125"/>
                  </a:lnTo>
                  <a:close/>
                  <a:moveTo>
                    <a:pt x="62" y="158"/>
                  </a:moveTo>
                  <a:cubicBezTo>
                    <a:pt x="62" y="157"/>
                    <a:pt x="62" y="157"/>
                    <a:pt x="62" y="157"/>
                  </a:cubicBezTo>
                  <a:cubicBezTo>
                    <a:pt x="62" y="157"/>
                    <a:pt x="62" y="157"/>
                    <a:pt x="62" y="157"/>
                  </a:cubicBezTo>
                  <a:lnTo>
                    <a:pt x="62" y="158"/>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0" name="Freeform 101"/>
            <p:cNvSpPr>
              <a:spLocks noEditPoints="1"/>
            </p:cNvSpPr>
            <p:nvPr/>
          </p:nvSpPr>
          <p:spPr bwMode="auto">
            <a:xfrm>
              <a:off x="8011699" y="3251745"/>
              <a:ext cx="596612" cy="551967"/>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1" name="Freeform 66"/>
            <p:cNvSpPr>
              <a:spLocks noEditPoints="1"/>
            </p:cNvSpPr>
            <p:nvPr/>
          </p:nvSpPr>
          <p:spPr bwMode="auto">
            <a:xfrm>
              <a:off x="7866207" y="2521339"/>
              <a:ext cx="330200" cy="256117"/>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2" name="Freeform 64"/>
            <p:cNvSpPr>
              <a:spLocks noEditPoints="1"/>
            </p:cNvSpPr>
            <p:nvPr/>
          </p:nvSpPr>
          <p:spPr bwMode="auto">
            <a:xfrm rot="19719836">
              <a:off x="10317333" y="2706942"/>
              <a:ext cx="305411" cy="459831"/>
            </a:xfrm>
            <a:custGeom>
              <a:avLst/>
              <a:gdLst/>
              <a:ahLst/>
              <a:cxnLst>
                <a:cxn ang="0">
                  <a:pos x="37" y="20"/>
                </a:cxn>
                <a:cxn ang="0">
                  <a:pos x="20" y="40"/>
                </a:cxn>
                <a:cxn ang="0">
                  <a:pos x="11" y="47"/>
                </a:cxn>
                <a:cxn ang="0">
                  <a:pos x="11" y="48"/>
                </a:cxn>
                <a:cxn ang="0">
                  <a:pos x="15" y="54"/>
                </a:cxn>
                <a:cxn ang="0">
                  <a:pos x="7" y="62"/>
                </a:cxn>
                <a:cxn ang="0">
                  <a:pos x="0" y="54"/>
                </a:cxn>
                <a:cxn ang="0">
                  <a:pos x="4" y="48"/>
                </a:cxn>
                <a:cxn ang="0">
                  <a:pos x="4" y="15"/>
                </a:cxn>
                <a:cxn ang="0">
                  <a:pos x="0" y="8"/>
                </a:cxn>
                <a:cxn ang="0">
                  <a:pos x="7" y="0"/>
                </a:cxn>
                <a:cxn ang="0">
                  <a:pos x="15" y="8"/>
                </a:cxn>
                <a:cxn ang="0">
                  <a:pos x="11" y="15"/>
                </a:cxn>
                <a:cxn ang="0">
                  <a:pos x="11" y="35"/>
                </a:cxn>
                <a:cxn ang="0">
                  <a:pos x="18" y="33"/>
                </a:cxn>
                <a:cxn ang="0">
                  <a:pos x="29" y="20"/>
                </a:cxn>
                <a:cxn ang="0">
                  <a:pos x="25" y="13"/>
                </a:cxn>
                <a:cxn ang="0">
                  <a:pos x="33" y="6"/>
                </a:cxn>
                <a:cxn ang="0">
                  <a:pos x="41" y="13"/>
                </a:cxn>
                <a:cxn ang="0">
                  <a:pos x="37" y="20"/>
                </a:cxn>
                <a:cxn ang="0">
                  <a:pos x="7" y="4"/>
                </a:cxn>
                <a:cxn ang="0">
                  <a:pos x="4" y="8"/>
                </a:cxn>
                <a:cxn ang="0">
                  <a:pos x="7" y="12"/>
                </a:cxn>
                <a:cxn ang="0">
                  <a:pos x="11" y="8"/>
                </a:cxn>
                <a:cxn ang="0">
                  <a:pos x="7" y="4"/>
                </a:cxn>
                <a:cxn ang="0">
                  <a:pos x="7" y="51"/>
                </a:cxn>
                <a:cxn ang="0">
                  <a:pos x="4" y="54"/>
                </a:cxn>
                <a:cxn ang="0">
                  <a:pos x="7" y="58"/>
                </a:cxn>
                <a:cxn ang="0">
                  <a:pos x="11" y="54"/>
                </a:cxn>
                <a:cxn ang="0">
                  <a:pos x="7" y="51"/>
                </a:cxn>
                <a:cxn ang="0">
                  <a:pos x="33" y="9"/>
                </a:cxn>
                <a:cxn ang="0">
                  <a:pos x="29" y="13"/>
                </a:cxn>
                <a:cxn ang="0">
                  <a:pos x="33" y="17"/>
                </a:cxn>
                <a:cxn ang="0">
                  <a:pos x="37" y="13"/>
                </a:cxn>
                <a:cxn ang="0">
                  <a:pos x="33" y="9"/>
                </a:cxn>
              </a:cxnLst>
              <a:rect l="0" t="0" r="r" b="b"/>
              <a:pathLst>
                <a:path w="41" h="62">
                  <a:moveTo>
                    <a:pt x="37" y="20"/>
                  </a:moveTo>
                  <a:cubicBezTo>
                    <a:pt x="37" y="34"/>
                    <a:pt x="27" y="38"/>
                    <a:pt x="20" y="40"/>
                  </a:cubicBezTo>
                  <a:cubicBezTo>
                    <a:pt x="13" y="42"/>
                    <a:pt x="11" y="43"/>
                    <a:pt x="11" y="47"/>
                  </a:cubicBezTo>
                  <a:cubicBezTo>
                    <a:pt x="11" y="48"/>
                    <a:pt x="11" y="48"/>
                    <a:pt x="11" y="48"/>
                  </a:cubicBezTo>
                  <a:cubicBezTo>
                    <a:pt x="14" y="49"/>
                    <a:pt x="15" y="52"/>
                    <a:pt x="15" y="54"/>
                  </a:cubicBezTo>
                  <a:cubicBezTo>
                    <a:pt x="15" y="59"/>
                    <a:pt x="12" y="62"/>
                    <a:pt x="7" y="62"/>
                  </a:cubicBezTo>
                  <a:cubicBezTo>
                    <a:pt x="3" y="62"/>
                    <a:pt x="0" y="59"/>
                    <a:pt x="0" y="54"/>
                  </a:cubicBezTo>
                  <a:cubicBezTo>
                    <a:pt x="0" y="52"/>
                    <a:pt x="1" y="49"/>
                    <a:pt x="4" y="48"/>
                  </a:cubicBezTo>
                  <a:cubicBezTo>
                    <a:pt x="4" y="15"/>
                    <a:pt x="4" y="15"/>
                    <a:pt x="4" y="15"/>
                  </a:cubicBezTo>
                  <a:cubicBezTo>
                    <a:pt x="1" y="14"/>
                    <a:pt x="0" y="11"/>
                    <a:pt x="0" y="8"/>
                  </a:cubicBezTo>
                  <a:cubicBezTo>
                    <a:pt x="0" y="4"/>
                    <a:pt x="3" y="0"/>
                    <a:pt x="7" y="0"/>
                  </a:cubicBezTo>
                  <a:cubicBezTo>
                    <a:pt x="12" y="0"/>
                    <a:pt x="15" y="4"/>
                    <a:pt x="15" y="8"/>
                  </a:cubicBezTo>
                  <a:cubicBezTo>
                    <a:pt x="15" y="11"/>
                    <a:pt x="14" y="14"/>
                    <a:pt x="11" y="15"/>
                  </a:cubicBezTo>
                  <a:cubicBezTo>
                    <a:pt x="11" y="35"/>
                    <a:pt x="11" y="35"/>
                    <a:pt x="11" y="35"/>
                  </a:cubicBezTo>
                  <a:cubicBezTo>
                    <a:pt x="13" y="34"/>
                    <a:pt x="16" y="33"/>
                    <a:pt x="18" y="33"/>
                  </a:cubicBezTo>
                  <a:cubicBezTo>
                    <a:pt x="25" y="30"/>
                    <a:pt x="29" y="28"/>
                    <a:pt x="29" y="20"/>
                  </a:cubicBezTo>
                  <a:cubicBezTo>
                    <a:pt x="27" y="19"/>
                    <a:pt x="25" y="16"/>
                    <a:pt x="25" y="13"/>
                  </a:cubicBezTo>
                  <a:cubicBezTo>
                    <a:pt x="25" y="9"/>
                    <a:pt x="29" y="6"/>
                    <a:pt x="33" y="6"/>
                  </a:cubicBezTo>
                  <a:cubicBezTo>
                    <a:pt x="37" y="6"/>
                    <a:pt x="41" y="9"/>
                    <a:pt x="41" y="13"/>
                  </a:cubicBezTo>
                  <a:cubicBezTo>
                    <a:pt x="41" y="16"/>
                    <a:pt x="39" y="19"/>
                    <a:pt x="37" y="20"/>
                  </a:cubicBezTo>
                  <a:close/>
                  <a:moveTo>
                    <a:pt x="7" y="4"/>
                  </a:moveTo>
                  <a:cubicBezTo>
                    <a:pt x="5" y="4"/>
                    <a:pt x="4" y="6"/>
                    <a:pt x="4" y="8"/>
                  </a:cubicBezTo>
                  <a:cubicBezTo>
                    <a:pt x="4" y="10"/>
                    <a:pt x="5" y="12"/>
                    <a:pt x="7" y="12"/>
                  </a:cubicBezTo>
                  <a:cubicBezTo>
                    <a:pt x="10" y="12"/>
                    <a:pt x="11" y="10"/>
                    <a:pt x="11" y="8"/>
                  </a:cubicBezTo>
                  <a:cubicBezTo>
                    <a:pt x="11" y="6"/>
                    <a:pt x="10" y="4"/>
                    <a:pt x="7" y="4"/>
                  </a:cubicBezTo>
                  <a:close/>
                  <a:moveTo>
                    <a:pt x="7" y="51"/>
                  </a:moveTo>
                  <a:cubicBezTo>
                    <a:pt x="5" y="51"/>
                    <a:pt x="4" y="52"/>
                    <a:pt x="4" y="54"/>
                  </a:cubicBezTo>
                  <a:cubicBezTo>
                    <a:pt x="4" y="57"/>
                    <a:pt x="5" y="58"/>
                    <a:pt x="7" y="58"/>
                  </a:cubicBezTo>
                  <a:cubicBezTo>
                    <a:pt x="10" y="58"/>
                    <a:pt x="11" y="57"/>
                    <a:pt x="11" y="54"/>
                  </a:cubicBezTo>
                  <a:cubicBezTo>
                    <a:pt x="11" y="52"/>
                    <a:pt x="10" y="51"/>
                    <a:pt x="7" y="51"/>
                  </a:cubicBezTo>
                  <a:close/>
                  <a:moveTo>
                    <a:pt x="33" y="9"/>
                  </a:moveTo>
                  <a:cubicBezTo>
                    <a:pt x="31" y="9"/>
                    <a:pt x="29" y="11"/>
                    <a:pt x="29" y="13"/>
                  </a:cubicBezTo>
                  <a:cubicBezTo>
                    <a:pt x="29" y="15"/>
                    <a:pt x="31" y="17"/>
                    <a:pt x="33" y="17"/>
                  </a:cubicBezTo>
                  <a:cubicBezTo>
                    <a:pt x="35" y="17"/>
                    <a:pt x="37" y="15"/>
                    <a:pt x="37" y="13"/>
                  </a:cubicBezTo>
                  <a:cubicBezTo>
                    <a:pt x="37" y="11"/>
                    <a:pt x="35" y="9"/>
                    <a:pt x="33" y="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3" name="Freeform 118"/>
            <p:cNvSpPr>
              <a:spLocks noEditPoints="1"/>
            </p:cNvSpPr>
            <p:nvPr/>
          </p:nvSpPr>
          <p:spPr bwMode="auto">
            <a:xfrm>
              <a:off x="8818707" y="2176447"/>
              <a:ext cx="315384" cy="306917"/>
            </a:xfrm>
            <a:custGeom>
              <a:avLst/>
              <a:gdLst/>
              <a:ahLst/>
              <a:cxnLst>
                <a:cxn ang="0">
                  <a:pos x="53" y="58"/>
                </a:cxn>
                <a:cxn ang="0">
                  <a:pos x="31" y="67"/>
                </a:cxn>
                <a:cxn ang="0">
                  <a:pos x="0" y="36"/>
                </a:cxn>
                <a:cxn ang="0">
                  <a:pos x="31" y="5"/>
                </a:cxn>
                <a:cxn ang="0">
                  <a:pos x="31" y="36"/>
                </a:cxn>
                <a:cxn ang="0">
                  <a:pos x="53" y="58"/>
                </a:cxn>
                <a:cxn ang="0">
                  <a:pos x="36" y="31"/>
                </a:cxn>
                <a:cxn ang="0">
                  <a:pos x="36" y="0"/>
                </a:cxn>
                <a:cxn ang="0">
                  <a:pos x="67" y="31"/>
                </a:cxn>
                <a:cxn ang="0">
                  <a:pos x="36" y="31"/>
                </a:cxn>
                <a:cxn ang="0">
                  <a:pos x="69" y="36"/>
                </a:cxn>
                <a:cxn ang="0">
                  <a:pos x="60" y="58"/>
                </a:cxn>
                <a:cxn ang="0">
                  <a:pos x="38" y="36"/>
                </a:cxn>
                <a:cxn ang="0">
                  <a:pos x="69" y="36"/>
                </a:cxn>
              </a:cxnLst>
              <a:rect l="0" t="0" r="r" b="b"/>
              <a:pathLst>
                <a:path w="69" h="67">
                  <a:moveTo>
                    <a:pt x="53" y="58"/>
                  </a:moveTo>
                  <a:cubicBezTo>
                    <a:pt x="47" y="64"/>
                    <a:pt x="39" y="67"/>
                    <a:pt x="31" y="67"/>
                  </a:cubicBezTo>
                  <a:cubicBezTo>
                    <a:pt x="14" y="67"/>
                    <a:pt x="0" y="53"/>
                    <a:pt x="0" y="36"/>
                  </a:cubicBezTo>
                  <a:cubicBezTo>
                    <a:pt x="0" y="19"/>
                    <a:pt x="14" y="5"/>
                    <a:pt x="31" y="5"/>
                  </a:cubicBezTo>
                  <a:cubicBezTo>
                    <a:pt x="31" y="36"/>
                    <a:pt x="31" y="36"/>
                    <a:pt x="31" y="36"/>
                  </a:cubicBezTo>
                  <a:lnTo>
                    <a:pt x="53" y="58"/>
                  </a:lnTo>
                  <a:close/>
                  <a:moveTo>
                    <a:pt x="36" y="31"/>
                  </a:moveTo>
                  <a:cubicBezTo>
                    <a:pt x="36" y="0"/>
                    <a:pt x="36" y="0"/>
                    <a:pt x="36" y="0"/>
                  </a:cubicBezTo>
                  <a:cubicBezTo>
                    <a:pt x="53" y="0"/>
                    <a:pt x="67" y="14"/>
                    <a:pt x="67" y="31"/>
                  </a:cubicBezTo>
                  <a:lnTo>
                    <a:pt x="36" y="31"/>
                  </a:lnTo>
                  <a:close/>
                  <a:moveTo>
                    <a:pt x="69" y="36"/>
                  </a:moveTo>
                  <a:cubicBezTo>
                    <a:pt x="69" y="45"/>
                    <a:pt x="66" y="53"/>
                    <a:pt x="60" y="58"/>
                  </a:cubicBezTo>
                  <a:cubicBezTo>
                    <a:pt x="38" y="36"/>
                    <a:pt x="38" y="36"/>
                    <a:pt x="38" y="36"/>
                  </a:cubicBezTo>
                  <a:lnTo>
                    <a:pt x="69" y="36"/>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4" name="Freeform 13"/>
            <p:cNvSpPr>
              <a:spLocks noEditPoints="1"/>
            </p:cNvSpPr>
            <p:nvPr/>
          </p:nvSpPr>
          <p:spPr bwMode="auto">
            <a:xfrm rot="905060">
              <a:off x="10742757" y="3730080"/>
              <a:ext cx="279400" cy="279400"/>
            </a:xfrm>
            <a:custGeom>
              <a:avLst/>
              <a:gdLst/>
              <a:ahLst/>
              <a:cxnLst>
                <a:cxn ang="0">
                  <a:pos x="60" y="40"/>
                </a:cxn>
                <a:cxn ang="0">
                  <a:pos x="40" y="60"/>
                </a:cxn>
                <a:cxn ang="0">
                  <a:pos x="36" y="61"/>
                </a:cxn>
                <a:cxn ang="0">
                  <a:pos x="33" y="60"/>
                </a:cxn>
                <a:cxn ang="0">
                  <a:pos x="4" y="31"/>
                </a:cxn>
                <a:cxn ang="0">
                  <a:pos x="0" y="22"/>
                </a:cxn>
                <a:cxn ang="0">
                  <a:pos x="0" y="6"/>
                </a:cxn>
                <a:cxn ang="0">
                  <a:pos x="6" y="0"/>
                </a:cxn>
                <a:cxn ang="0">
                  <a:pos x="22" y="0"/>
                </a:cxn>
                <a:cxn ang="0">
                  <a:pos x="31" y="4"/>
                </a:cxn>
                <a:cxn ang="0">
                  <a:pos x="60" y="33"/>
                </a:cxn>
                <a:cxn ang="0">
                  <a:pos x="61" y="36"/>
                </a:cxn>
                <a:cxn ang="0">
                  <a:pos x="60" y="40"/>
                </a:cxn>
                <a:cxn ang="0">
                  <a:pos x="13" y="8"/>
                </a:cxn>
                <a:cxn ang="0">
                  <a:pos x="8" y="13"/>
                </a:cxn>
                <a:cxn ang="0">
                  <a:pos x="13" y="18"/>
                </a:cxn>
                <a:cxn ang="0">
                  <a:pos x="18" y="13"/>
                </a:cxn>
                <a:cxn ang="0">
                  <a:pos x="13" y="8"/>
                </a:cxn>
              </a:cxnLst>
              <a:rect l="0" t="0" r="r" b="b"/>
              <a:pathLst>
                <a:path w="61" h="61">
                  <a:moveTo>
                    <a:pt x="60" y="40"/>
                  </a:moveTo>
                  <a:cubicBezTo>
                    <a:pt x="40" y="60"/>
                    <a:pt x="40" y="60"/>
                    <a:pt x="40" y="60"/>
                  </a:cubicBezTo>
                  <a:cubicBezTo>
                    <a:pt x="39" y="61"/>
                    <a:pt x="38" y="61"/>
                    <a:pt x="36" y="61"/>
                  </a:cubicBezTo>
                  <a:cubicBezTo>
                    <a:pt x="35" y="61"/>
                    <a:pt x="34" y="61"/>
                    <a:pt x="33" y="60"/>
                  </a:cubicBezTo>
                  <a:cubicBezTo>
                    <a:pt x="4" y="31"/>
                    <a:pt x="4" y="31"/>
                    <a:pt x="4" y="31"/>
                  </a:cubicBezTo>
                  <a:cubicBezTo>
                    <a:pt x="2" y="29"/>
                    <a:pt x="0" y="25"/>
                    <a:pt x="0" y="22"/>
                  </a:cubicBezTo>
                  <a:cubicBezTo>
                    <a:pt x="0" y="6"/>
                    <a:pt x="0" y="6"/>
                    <a:pt x="0" y="6"/>
                  </a:cubicBezTo>
                  <a:cubicBezTo>
                    <a:pt x="0" y="3"/>
                    <a:pt x="3" y="0"/>
                    <a:pt x="6" y="0"/>
                  </a:cubicBezTo>
                  <a:cubicBezTo>
                    <a:pt x="22" y="0"/>
                    <a:pt x="22" y="0"/>
                    <a:pt x="22" y="0"/>
                  </a:cubicBezTo>
                  <a:cubicBezTo>
                    <a:pt x="25" y="0"/>
                    <a:pt x="29" y="2"/>
                    <a:pt x="31" y="4"/>
                  </a:cubicBezTo>
                  <a:cubicBezTo>
                    <a:pt x="60" y="33"/>
                    <a:pt x="60" y="33"/>
                    <a:pt x="60" y="33"/>
                  </a:cubicBezTo>
                  <a:cubicBezTo>
                    <a:pt x="61" y="34"/>
                    <a:pt x="61" y="35"/>
                    <a:pt x="61" y="36"/>
                  </a:cubicBezTo>
                  <a:cubicBezTo>
                    <a:pt x="61" y="38"/>
                    <a:pt x="61" y="39"/>
                    <a:pt x="60" y="40"/>
                  </a:cubicBezTo>
                  <a:close/>
                  <a:moveTo>
                    <a:pt x="13" y="8"/>
                  </a:moveTo>
                  <a:cubicBezTo>
                    <a:pt x="10" y="8"/>
                    <a:pt x="8" y="10"/>
                    <a:pt x="8" y="13"/>
                  </a:cubicBezTo>
                  <a:cubicBezTo>
                    <a:pt x="8" y="16"/>
                    <a:pt x="10" y="18"/>
                    <a:pt x="13" y="18"/>
                  </a:cubicBezTo>
                  <a:cubicBezTo>
                    <a:pt x="16" y="18"/>
                    <a:pt x="18" y="16"/>
                    <a:pt x="18" y="13"/>
                  </a:cubicBezTo>
                  <a:cubicBezTo>
                    <a:pt x="18" y="10"/>
                    <a:pt x="16" y="8"/>
                    <a:pt x="13" y="8"/>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5" name="Freeform 57"/>
            <p:cNvSpPr>
              <a:spLocks noEditPoints="1"/>
            </p:cNvSpPr>
            <p:nvPr/>
          </p:nvSpPr>
          <p:spPr bwMode="auto">
            <a:xfrm rot="19923664">
              <a:off x="9697379" y="2099515"/>
              <a:ext cx="298451" cy="264584"/>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nvGrpSpPr>
            <p:cNvPr id="46" name="Group 177"/>
            <p:cNvGrpSpPr/>
            <p:nvPr/>
          </p:nvGrpSpPr>
          <p:grpSpPr>
            <a:xfrm>
              <a:off x="9045191" y="3584031"/>
              <a:ext cx="1710267" cy="1866900"/>
              <a:chOff x="6783893" y="2688023"/>
              <a:chExt cx="1282700" cy="1400175"/>
            </a:xfrm>
          </p:grpSpPr>
          <p:sp>
            <p:nvSpPr>
              <p:cNvPr id="47" name="Freeform 109"/>
              <p:cNvSpPr/>
              <p:nvPr/>
            </p:nvSpPr>
            <p:spPr bwMode="auto">
              <a:xfrm>
                <a:off x="7182355" y="3343660"/>
                <a:ext cx="884238" cy="744538"/>
              </a:xfrm>
              <a:custGeom>
                <a:avLst/>
                <a:gdLst/>
                <a:ahLst/>
                <a:cxnLst>
                  <a:cxn ang="0">
                    <a:pos x="557" y="0"/>
                  </a:cxn>
                  <a:cxn ang="0">
                    <a:pos x="441" y="296"/>
                  </a:cxn>
                  <a:cxn ang="0">
                    <a:pos x="0" y="469"/>
                  </a:cxn>
                  <a:cxn ang="0">
                    <a:pos x="118" y="170"/>
                  </a:cxn>
                  <a:cxn ang="0">
                    <a:pos x="557" y="0"/>
                  </a:cxn>
                </a:cxnLst>
                <a:rect l="0" t="0" r="r" b="b"/>
                <a:pathLst>
                  <a:path w="557" h="469">
                    <a:moveTo>
                      <a:pt x="557" y="0"/>
                    </a:moveTo>
                    <a:lnTo>
                      <a:pt x="441" y="296"/>
                    </a:lnTo>
                    <a:lnTo>
                      <a:pt x="0" y="469"/>
                    </a:lnTo>
                    <a:lnTo>
                      <a:pt x="118" y="170"/>
                    </a:lnTo>
                    <a:lnTo>
                      <a:pt x="557" y="0"/>
                    </a:lnTo>
                    <a:close/>
                  </a:path>
                </a:pathLst>
              </a:custGeom>
              <a:solidFill>
                <a:schemeClr val="accent2">
                  <a:lumMod val="5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8" name="Freeform 110"/>
              <p:cNvSpPr/>
              <p:nvPr/>
            </p:nvSpPr>
            <p:spPr bwMode="auto">
              <a:xfrm>
                <a:off x="6783893" y="2905510"/>
                <a:ext cx="585788" cy="1182688"/>
              </a:xfrm>
              <a:custGeom>
                <a:avLst/>
                <a:gdLst/>
                <a:ahLst/>
                <a:cxnLst>
                  <a:cxn ang="0">
                    <a:pos x="369" y="446"/>
                  </a:cxn>
                  <a:cxn ang="0">
                    <a:pos x="251" y="745"/>
                  </a:cxn>
                  <a:cxn ang="0">
                    <a:pos x="0" y="297"/>
                  </a:cxn>
                  <a:cxn ang="0">
                    <a:pos x="118" y="0"/>
                  </a:cxn>
                  <a:cxn ang="0">
                    <a:pos x="369" y="446"/>
                  </a:cxn>
                </a:cxnLst>
                <a:rect l="0" t="0" r="r" b="b"/>
                <a:pathLst>
                  <a:path w="369" h="745">
                    <a:moveTo>
                      <a:pt x="369" y="446"/>
                    </a:moveTo>
                    <a:lnTo>
                      <a:pt x="251" y="745"/>
                    </a:lnTo>
                    <a:lnTo>
                      <a:pt x="0" y="297"/>
                    </a:lnTo>
                    <a:lnTo>
                      <a:pt x="118" y="0"/>
                    </a:lnTo>
                    <a:lnTo>
                      <a:pt x="369" y="446"/>
                    </a:lnTo>
                    <a:close/>
                  </a:path>
                </a:pathLst>
              </a:custGeom>
              <a:solidFill>
                <a:schemeClr val="accent2">
                  <a:lumMod val="60000"/>
                  <a:lumOff val="4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9" name="Freeform 111"/>
              <p:cNvSpPr/>
              <p:nvPr/>
            </p:nvSpPr>
            <p:spPr bwMode="auto">
              <a:xfrm>
                <a:off x="6971218" y="2688023"/>
                <a:ext cx="1095375" cy="925513"/>
              </a:xfrm>
              <a:custGeom>
                <a:avLst/>
                <a:gdLst/>
                <a:ahLst/>
                <a:cxnLst>
                  <a:cxn ang="0">
                    <a:pos x="0" y="58"/>
                  </a:cxn>
                  <a:cxn ang="0">
                    <a:pos x="94" y="28"/>
                  </a:cxn>
                  <a:cxn ang="0">
                    <a:pos x="183" y="0"/>
                  </a:cxn>
                  <a:cxn ang="0">
                    <a:pos x="236" y="85"/>
                  </a:cxn>
                  <a:cxn ang="0">
                    <a:pos x="291" y="174"/>
                  </a:cxn>
                  <a:cxn ang="0">
                    <a:pos x="202" y="209"/>
                  </a:cxn>
                  <a:cxn ang="0">
                    <a:pos x="106" y="246"/>
                  </a:cxn>
                  <a:cxn ang="0">
                    <a:pos x="51" y="150"/>
                  </a:cxn>
                  <a:cxn ang="0">
                    <a:pos x="0" y="58"/>
                  </a:cxn>
                </a:cxnLst>
                <a:rect l="0" t="0" r="r" b="b"/>
                <a:pathLst>
                  <a:path w="291" h="246">
                    <a:moveTo>
                      <a:pt x="0" y="58"/>
                    </a:moveTo>
                    <a:cubicBezTo>
                      <a:pt x="32" y="48"/>
                      <a:pt x="63" y="38"/>
                      <a:pt x="94" y="28"/>
                    </a:cubicBezTo>
                    <a:cubicBezTo>
                      <a:pt x="124" y="19"/>
                      <a:pt x="154" y="10"/>
                      <a:pt x="183" y="0"/>
                    </a:cubicBezTo>
                    <a:cubicBezTo>
                      <a:pt x="200" y="28"/>
                      <a:pt x="218" y="56"/>
                      <a:pt x="236" y="85"/>
                    </a:cubicBezTo>
                    <a:cubicBezTo>
                      <a:pt x="254" y="114"/>
                      <a:pt x="273" y="144"/>
                      <a:pt x="291" y="174"/>
                    </a:cubicBezTo>
                    <a:cubicBezTo>
                      <a:pt x="262" y="185"/>
                      <a:pt x="232" y="197"/>
                      <a:pt x="202" y="209"/>
                    </a:cubicBezTo>
                    <a:cubicBezTo>
                      <a:pt x="170" y="221"/>
                      <a:pt x="138" y="234"/>
                      <a:pt x="106" y="246"/>
                    </a:cubicBezTo>
                    <a:cubicBezTo>
                      <a:pt x="87" y="214"/>
                      <a:pt x="69" y="182"/>
                      <a:pt x="51" y="150"/>
                    </a:cubicBezTo>
                    <a:cubicBezTo>
                      <a:pt x="34" y="119"/>
                      <a:pt x="17" y="88"/>
                      <a:pt x="0" y="58"/>
                    </a:cubicBezTo>
                    <a:close/>
                  </a:path>
                </a:pathLst>
              </a:custGeom>
              <a:solidFill>
                <a:schemeClr val="accent2"/>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50" name="Group 176"/>
            <p:cNvGrpSpPr/>
            <p:nvPr/>
          </p:nvGrpSpPr>
          <p:grpSpPr>
            <a:xfrm>
              <a:off x="8145608" y="3939631"/>
              <a:ext cx="1401233" cy="1621367"/>
              <a:chOff x="6109205" y="2954723"/>
              <a:chExt cx="1050925" cy="1216025"/>
            </a:xfrm>
          </p:grpSpPr>
          <p:sp>
            <p:nvSpPr>
              <p:cNvPr id="51" name="Freeform 119"/>
              <p:cNvSpPr/>
              <p:nvPr/>
            </p:nvSpPr>
            <p:spPr bwMode="auto">
              <a:xfrm>
                <a:off x="6388605" y="3470660"/>
                <a:ext cx="771525" cy="700088"/>
              </a:xfrm>
              <a:custGeom>
                <a:avLst/>
                <a:gdLst/>
                <a:ahLst/>
                <a:cxnLst>
                  <a:cxn ang="0">
                    <a:pos x="486" y="0"/>
                  </a:cxn>
                  <a:cxn ang="0">
                    <a:pos x="367" y="297"/>
                  </a:cxn>
                  <a:cxn ang="0">
                    <a:pos x="0" y="441"/>
                  </a:cxn>
                  <a:cxn ang="0">
                    <a:pos x="116" y="145"/>
                  </a:cxn>
                  <a:cxn ang="0">
                    <a:pos x="486" y="0"/>
                  </a:cxn>
                </a:cxnLst>
                <a:rect l="0" t="0" r="r" b="b"/>
                <a:pathLst>
                  <a:path w="486" h="441">
                    <a:moveTo>
                      <a:pt x="486" y="0"/>
                    </a:moveTo>
                    <a:lnTo>
                      <a:pt x="367" y="297"/>
                    </a:lnTo>
                    <a:lnTo>
                      <a:pt x="0" y="441"/>
                    </a:lnTo>
                    <a:lnTo>
                      <a:pt x="116" y="145"/>
                    </a:lnTo>
                    <a:lnTo>
                      <a:pt x="486" y="0"/>
                    </a:lnTo>
                    <a:close/>
                  </a:path>
                </a:pathLst>
              </a:custGeom>
              <a:solidFill>
                <a:schemeClr val="accent5">
                  <a:lumMod val="5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52" name="Freeform 120"/>
              <p:cNvSpPr/>
              <p:nvPr/>
            </p:nvSpPr>
            <p:spPr bwMode="auto">
              <a:xfrm>
                <a:off x="6109205" y="3132523"/>
                <a:ext cx="466725" cy="1038225"/>
              </a:xfrm>
              <a:custGeom>
                <a:avLst/>
                <a:gdLst/>
                <a:ahLst/>
                <a:cxnLst>
                  <a:cxn ang="0">
                    <a:pos x="294" y="358"/>
                  </a:cxn>
                  <a:cxn ang="0">
                    <a:pos x="176" y="654"/>
                  </a:cxn>
                  <a:cxn ang="0">
                    <a:pos x="0" y="299"/>
                  </a:cxn>
                  <a:cxn ang="0">
                    <a:pos x="119" y="0"/>
                  </a:cxn>
                  <a:cxn ang="0">
                    <a:pos x="294" y="358"/>
                  </a:cxn>
                </a:cxnLst>
                <a:rect l="0" t="0" r="r" b="b"/>
                <a:pathLst>
                  <a:path w="294" h="654">
                    <a:moveTo>
                      <a:pt x="294" y="358"/>
                    </a:moveTo>
                    <a:lnTo>
                      <a:pt x="176" y="654"/>
                    </a:lnTo>
                    <a:lnTo>
                      <a:pt x="0" y="299"/>
                    </a:lnTo>
                    <a:lnTo>
                      <a:pt x="119" y="0"/>
                    </a:lnTo>
                    <a:lnTo>
                      <a:pt x="294" y="358"/>
                    </a:lnTo>
                    <a:close/>
                  </a:path>
                </a:pathLst>
              </a:custGeom>
              <a:solidFill>
                <a:schemeClr val="accent5">
                  <a:lumMod val="60000"/>
                  <a:lumOff val="4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53" name="Freeform 121"/>
              <p:cNvSpPr/>
              <p:nvPr/>
            </p:nvSpPr>
            <p:spPr bwMode="auto">
              <a:xfrm>
                <a:off x="6291768" y="2954723"/>
                <a:ext cx="865188" cy="749300"/>
              </a:xfrm>
              <a:custGeom>
                <a:avLst/>
                <a:gdLst/>
                <a:ahLst/>
                <a:cxnLst>
                  <a:cxn ang="0">
                    <a:pos x="0" y="48"/>
                  </a:cxn>
                  <a:cxn ang="0">
                    <a:pos x="79" y="23"/>
                  </a:cxn>
                  <a:cxn ang="0">
                    <a:pos x="154" y="0"/>
                  </a:cxn>
                  <a:cxn ang="0">
                    <a:pos x="191" y="67"/>
                  </a:cxn>
                  <a:cxn ang="0">
                    <a:pos x="230" y="138"/>
                  </a:cxn>
                  <a:cxn ang="0">
                    <a:pos x="155" y="167"/>
                  </a:cxn>
                  <a:cxn ang="0">
                    <a:pos x="74" y="199"/>
                  </a:cxn>
                  <a:cxn ang="0">
                    <a:pos x="36" y="122"/>
                  </a:cxn>
                  <a:cxn ang="0">
                    <a:pos x="0" y="48"/>
                  </a:cxn>
                </a:cxnLst>
                <a:rect l="0" t="0" r="r" b="b"/>
                <a:pathLst>
                  <a:path w="230" h="199">
                    <a:moveTo>
                      <a:pt x="0" y="48"/>
                    </a:moveTo>
                    <a:cubicBezTo>
                      <a:pt x="27" y="40"/>
                      <a:pt x="53" y="31"/>
                      <a:pt x="79" y="23"/>
                    </a:cubicBezTo>
                    <a:cubicBezTo>
                      <a:pt x="105" y="15"/>
                      <a:pt x="129" y="7"/>
                      <a:pt x="154" y="0"/>
                    </a:cubicBezTo>
                    <a:cubicBezTo>
                      <a:pt x="166" y="22"/>
                      <a:pt x="178" y="44"/>
                      <a:pt x="191" y="67"/>
                    </a:cubicBezTo>
                    <a:cubicBezTo>
                      <a:pt x="204" y="90"/>
                      <a:pt x="217" y="114"/>
                      <a:pt x="230" y="138"/>
                    </a:cubicBezTo>
                    <a:cubicBezTo>
                      <a:pt x="206" y="147"/>
                      <a:pt x="180" y="157"/>
                      <a:pt x="155" y="167"/>
                    </a:cubicBezTo>
                    <a:cubicBezTo>
                      <a:pt x="128" y="178"/>
                      <a:pt x="101" y="188"/>
                      <a:pt x="74" y="199"/>
                    </a:cubicBezTo>
                    <a:cubicBezTo>
                      <a:pt x="61" y="173"/>
                      <a:pt x="48" y="147"/>
                      <a:pt x="36" y="122"/>
                    </a:cubicBezTo>
                    <a:cubicBezTo>
                      <a:pt x="24" y="97"/>
                      <a:pt x="12" y="72"/>
                      <a:pt x="0" y="48"/>
                    </a:cubicBezTo>
                    <a:close/>
                  </a:path>
                </a:pathLst>
              </a:custGeom>
              <a:solidFill>
                <a:schemeClr val="accent5"/>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sp>
          <p:nvSpPr>
            <p:cNvPr id="54" name="Freeform 229"/>
            <p:cNvSpPr>
              <a:spLocks noEditPoints="1"/>
            </p:cNvSpPr>
            <p:nvPr/>
          </p:nvSpPr>
          <p:spPr bwMode="auto">
            <a:xfrm rot="20043309">
              <a:off x="8760574" y="4195617"/>
              <a:ext cx="463961" cy="467116"/>
            </a:xfrm>
            <a:custGeom>
              <a:avLst/>
              <a:gdLst/>
              <a:ahLst/>
              <a:cxnLst>
                <a:cxn ang="0">
                  <a:pos x="68" y="64"/>
                </a:cxn>
                <a:cxn ang="0">
                  <a:pos x="65" y="68"/>
                </a:cxn>
                <a:cxn ang="0">
                  <a:pos x="28" y="68"/>
                </a:cxn>
                <a:cxn ang="0">
                  <a:pos x="25" y="64"/>
                </a:cxn>
                <a:cxn ang="0">
                  <a:pos x="25" y="58"/>
                </a:cxn>
                <a:cxn ang="0">
                  <a:pos x="4" y="58"/>
                </a:cxn>
                <a:cxn ang="0">
                  <a:pos x="0" y="54"/>
                </a:cxn>
                <a:cxn ang="0">
                  <a:pos x="0" y="3"/>
                </a:cxn>
                <a:cxn ang="0">
                  <a:pos x="4" y="0"/>
                </a:cxn>
                <a:cxn ang="0">
                  <a:pos x="45" y="0"/>
                </a:cxn>
                <a:cxn ang="0">
                  <a:pos x="49" y="3"/>
                </a:cxn>
                <a:cxn ang="0">
                  <a:pos x="49" y="16"/>
                </a:cxn>
                <a:cxn ang="0">
                  <a:pos x="50" y="17"/>
                </a:cxn>
                <a:cxn ang="0">
                  <a:pos x="66" y="32"/>
                </a:cxn>
                <a:cxn ang="0">
                  <a:pos x="68" y="39"/>
                </a:cxn>
                <a:cxn ang="0">
                  <a:pos x="68" y="64"/>
                </a:cxn>
                <a:cxn ang="0">
                  <a:pos x="39" y="6"/>
                </a:cxn>
                <a:cxn ang="0">
                  <a:pos x="38" y="5"/>
                </a:cxn>
                <a:cxn ang="0">
                  <a:pos x="11" y="5"/>
                </a:cxn>
                <a:cxn ang="0">
                  <a:pos x="10" y="6"/>
                </a:cxn>
                <a:cxn ang="0">
                  <a:pos x="10" y="8"/>
                </a:cxn>
                <a:cxn ang="0">
                  <a:pos x="11" y="9"/>
                </a:cxn>
                <a:cxn ang="0">
                  <a:pos x="38" y="9"/>
                </a:cxn>
                <a:cxn ang="0">
                  <a:pos x="39" y="8"/>
                </a:cxn>
                <a:cxn ang="0">
                  <a:pos x="39" y="6"/>
                </a:cxn>
                <a:cxn ang="0">
                  <a:pos x="64" y="63"/>
                </a:cxn>
                <a:cxn ang="0">
                  <a:pos x="64" y="39"/>
                </a:cxn>
                <a:cxn ang="0">
                  <a:pos x="48" y="39"/>
                </a:cxn>
                <a:cxn ang="0">
                  <a:pos x="44" y="35"/>
                </a:cxn>
                <a:cxn ang="0">
                  <a:pos x="44" y="19"/>
                </a:cxn>
                <a:cxn ang="0">
                  <a:pos x="30" y="19"/>
                </a:cxn>
                <a:cxn ang="0">
                  <a:pos x="30" y="63"/>
                </a:cxn>
                <a:cxn ang="0">
                  <a:pos x="64" y="63"/>
                </a:cxn>
                <a:cxn ang="0">
                  <a:pos x="60" y="34"/>
                </a:cxn>
                <a:cxn ang="0">
                  <a:pos x="49" y="22"/>
                </a:cxn>
                <a:cxn ang="0">
                  <a:pos x="49" y="34"/>
                </a:cxn>
                <a:cxn ang="0">
                  <a:pos x="60" y="34"/>
                </a:cxn>
              </a:cxnLst>
              <a:rect l="0" t="0" r="r" b="b"/>
              <a:pathLst>
                <a:path w="68" h="68">
                  <a:moveTo>
                    <a:pt x="68" y="64"/>
                  </a:moveTo>
                  <a:cubicBezTo>
                    <a:pt x="68" y="66"/>
                    <a:pt x="67" y="68"/>
                    <a:pt x="65" y="68"/>
                  </a:cubicBezTo>
                  <a:cubicBezTo>
                    <a:pt x="28" y="68"/>
                    <a:pt x="28" y="68"/>
                    <a:pt x="28" y="68"/>
                  </a:cubicBezTo>
                  <a:cubicBezTo>
                    <a:pt x="26" y="68"/>
                    <a:pt x="25" y="66"/>
                    <a:pt x="25" y="64"/>
                  </a:cubicBezTo>
                  <a:cubicBezTo>
                    <a:pt x="25" y="58"/>
                    <a:pt x="25" y="58"/>
                    <a:pt x="25" y="58"/>
                  </a:cubicBezTo>
                  <a:cubicBezTo>
                    <a:pt x="4" y="58"/>
                    <a:pt x="4" y="58"/>
                    <a:pt x="4" y="58"/>
                  </a:cubicBezTo>
                  <a:cubicBezTo>
                    <a:pt x="2" y="58"/>
                    <a:pt x="0" y="56"/>
                    <a:pt x="0" y="54"/>
                  </a:cubicBezTo>
                  <a:cubicBezTo>
                    <a:pt x="0" y="3"/>
                    <a:pt x="0" y="3"/>
                    <a:pt x="0" y="3"/>
                  </a:cubicBezTo>
                  <a:cubicBezTo>
                    <a:pt x="0" y="1"/>
                    <a:pt x="2" y="0"/>
                    <a:pt x="4" y="0"/>
                  </a:cubicBezTo>
                  <a:cubicBezTo>
                    <a:pt x="45" y="0"/>
                    <a:pt x="45" y="0"/>
                    <a:pt x="45" y="0"/>
                  </a:cubicBezTo>
                  <a:cubicBezTo>
                    <a:pt x="47" y="0"/>
                    <a:pt x="49" y="1"/>
                    <a:pt x="49" y="3"/>
                  </a:cubicBezTo>
                  <a:cubicBezTo>
                    <a:pt x="49" y="16"/>
                    <a:pt x="49" y="16"/>
                    <a:pt x="49" y="16"/>
                  </a:cubicBezTo>
                  <a:cubicBezTo>
                    <a:pt x="50" y="16"/>
                    <a:pt x="50" y="16"/>
                    <a:pt x="50" y="17"/>
                  </a:cubicBezTo>
                  <a:cubicBezTo>
                    <a:pt x="66" y="32"/>
                    <a:pt x="66" y="32"/>
                    <a:pt x="66" y="32"/>
                  </a:cubicBezTo>
                  <a:cubicBezTo>
                    <a:pt x="67" y="34"/>
                    <a:pt x="68" y="37"/>
                    <a:pt x="68" y="39"/>
                  </a:cubicBezTo>
                  <a:lnTo>
                    <a:pt x="68" y="64"/>
                  </a:lnTo>
                  <a:close/>
                  <a:moveTo>
                    <a:pt x="39" y="6"/>
                  </a:moveTo>
                  <a:cubicBezTo>
                    <a:pt x="39" y="5"/>
                    <a:pt x="39" y="5"/>
                    <a:pt x="38" y="5"/>
                  </a:cubicBezTo>
                  <a:cubicBezTo>
                    <a:pt x="11" y="5"/>
                    <a:pt x="11" y="5"/>
                    <a:pt x="11" y="5"/>
                  </a:cubicBezTo>
                  <a:cubicBezTo>
                    <a:pt x="11" y="5"/>
                    <a:pt x="10" y="5"/>
                    <a:pt x="10" y="6"/>
                  </a:cubicBezTo>
                  <a:cubicBezTo>
                    <a:pt x="10" y="8"/>
                    <a:pt x="10" y="8"/>
                    <a:pt x="10" y="8"/>
                  </a:cubicBezTo>
                  <a:cubicBezTo>
                    <a:pt x="10" y="9"/>
                    <a:pt x="11" y="9"/>
                    <a:pt x="11" y="9"/>
                  </a:cubicBezTo>
                  <a:cubicBezTo>
                    <a:pt x="38" y="9"/>
                    <a:pt x="38" y="9"/>
                    <a:pt x="38" y="9"/>
                  </a:cubicBezTo>
                  <a:cubicBezTo>
                    <a:pt x="39" y="9"/>
                    <a:pt x="39" y="9"/>
                    <a:pt x="39" y="8"/>
                  </a:cubicBezTo>
                  <a:lnTo>
                    <a:pt x="39" y="6"/>
                  </a:lnTo>
                  <a:close/>
                  <a:moveTo>
                    <a:pt x="64" y="63"/>
                  </a:moveTo>
                  <a:cubicBezTo>
                    <a:pt x="64" y="39"/>
                    <a:pt x="64" y="39"/>
                    <a:pt x="64" y="39"/>
                  </a:cubicBezTo>
                  <a:cubicBezTo>
                    <a:pt x="48" y="39"/>
                    <a:pt x="48" y="39"/>
                    <a:pt x="48" y="39"/>
                  </a:cubicBezTo>
                  <a:cubicBezTo>
                    <a:pt x="46" y="39"/>
                    <a:pt x="44" y="37"/>
                    <a:pt x="44" y="35"/>
                  </a:cubicBezTo>
                  <a:cubicBezTo>
                    <a:pt x="44" y="19"/>
                    <a:pt x="44" y="19"/>
                    <a:pt x="44" y="19"/>
                  </a:cubicBezTo>
                  <a:cubicBezTo>
                    <a:pt x="30" y="19"/>
                    <a:pt x="30" y="19"/>
                    <a:pt x="30" y="19"/>
                  </a:cubicBezTo>
                  <a:cubicBezTo>
                    <a:pt x="30" y="63"/>
                    <a:pt x="30" y="63"/>
                    <a:pt x="30" y="63"/>
                  </a:cubicBezTo>
                  <a:lnTo>
                    <a:pt x="64" y="63"/>
                  </a:lnTo>
                  <a:close/>
                  <a:moveTo>
                    <a:pt x="60" y="34"/>
                  </a:moveTo>
                  <a:cubicBezTo>
                    <a:pt x="49" y="22"/>
                    <a:pt x="49" y="22"/>
                    <a:pt x="49" y="22"/>
                  </a:cubicBezTo>
                  <a:cubicBezTo>
                    <a:pt x="49" y="34"/>
                    <a:pt x="49" y="34"/>
                    <a:pt x="49" y="34"/>
                  </a:cubicBezTo>
                  <a:lnTo>
                    <a:pt x="60" y="34"/>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55" name="Freeform 122"/>
            <p:cNvSpPr>
              <a:spLocks noEditPoints="1"/>
            </p:cNvSpPr>
            <p:nvPr/>
          </p:nvSpPr>
          <p:spPr bwMode="auto">
            <a:xfrm rot="20052358">
              <a:off x="9842499" y="3935704"/>
              <a:ext cx="357716" cy="514467"/>
            </a:xfrm>
            <a:custGeom>
              <a:avLst/>
              <a:gdLst/>
              <a:ahLst/>
              <a:cxnLst>
                <a:cxn ang="0">
                  <a:pos x="41" y="29"/>
                </a:cxn>
                <a:cxn ang="0">
                  <a:pos x="23" y="50"/>
                </a:cxn>
                <a:cxn ang="0">
                  <a:pos x="23" y="55"/>
                </a:cxn>
                <a:cxn ang="0">
                  <a:pos x="32" y="55"/>
                </a:cxn>
                <a:cxn ang="0">
                  <a:pos x="34" y="57"/>
                </a:cxn>
                <a:cxn ang="0">
                  <a:pos x="32" y="59"/>
                </a:cxn>
                <a:cxn ang="0">
                  <a:pos x="9" y="59"/>
                </a:cxn>
                <a:cxn ang="0">
                  <a:pos x="7" y="57"/>
                </a:cxn>
                <a:cxn ang="0">
                  <a:pos x="9" y="55"/>
                </a:cxn>
                <a:cxn ang="0">
                  <a:pos x="18" y="55"/>
                </a:cxn>
                <a:cxn ang="0">
                  <a:pos x="18" y="50"/>
                </a:cxn>
                <a:cxn ang="0">
                  <a:pos x="0" y="29"/>
                </a:cxn>
                <a:cxn ang="0">
                  <a:pos x="0" y="25"/>
                </a:cxn>
                <a:cxn ang="0">
                  <a:pos x="2" y="23"/>
                </a:cxn>
                <a:cxn ang="0">
                  <a:pos x="4" y="25"/>
                </a:cxn>
                <a:cxn ang="0">
                  <a:pos x="4" y="29"/>
                </a:cxn>
                <a:cxn ang="0">
                  <a:pos x="20" y="45"/>
                </a:cxn>
                <a:cxn ang="0">
                  <a:pos x="36" y="29"/>
                </a:cxn>
                <a:cxn ang="0">
                  <a:pos x="36" y="25"/>
                </a:cxn>
                <a:cxn ang="0">
                  <a:pos x="39" y="23"/>
                </a:cxn>
                <a:cxn ang="0">
                  <a:pos x="41" y="25"/>
                </a:cxn>
                <a:cxn ang="0">
                  <a:pos x="41" y="29"/>
                </a:cxn>
                <a:cxn ang="0">
                  <a:pos x="32" y="29"/>
                </a:cxn>
                <a:cxn ang="0">
                  <a:pos x="20" y="41"/>
                </a:cxn>
                <a:cxn ang="0">
                  <a:pos x="9" y="29"/>
                </a:cxn>
                <a:cxn ang="0">
                  <a:pos x="9" y="11"/>
                </a:cxn>
                <a:cxn ang="0">
                  <a:pos x="20" y="0"/>
                </a:cxn>
                <a:cxn ang="0">
                  <a:pos x="32" y="11"/>
                </a:cxn>
                <a:cxn ang="0">
                  <a:pos x="32" y="29"/>
                </a:cxn>
              </a:cxnLst>
              <a:rect l="0" t="0" r="r" b="b"/>
              <a:pathLst>
                <a:path w="41" h="59">
                  <a:moveTo>
                    <a:pt x="41" y="29"/>
                  </a:moveTo>
                  <a:cubicBezTo>
                    <a:pt x="41" y="40"/>
                    <a:pt x="33" y="49"/>
                    <a:pt x="23" y="50"/>
                  </a:cubicBezTo>
                  <a:cubicBezTo>
                    <a:pt x="23" y="55"/>
                    <a:pt x="23" y="55"/>
                    <a:pt x="23" y="55"/>
                  </a:cubicBezTo>
                  <a:cubicBezTo>
                    <a:pt x="32" y="55"/>
                    <a:pt x="32" y="55"/>
                    <a:pt x="32" y="55"/>
                  </a:cubicBezTo>
                  <a:cubicBezTo>
                    <a:pt x="33" y="55"/>
                    <a:pt x="34" y="56"/>
                    <a:pt x="34" y="57"/>
                  </a:cubicBezTo>
                  <a:cubicBezTo>
                    <a:pt x="34" y="58"/>
                    <a:pt x="33" y="59"/>
                    <a:pt x="32" y="59"/>
                  </a:cubicBezTo>
                  <a:cubicBezTo>
                    <a:pt x="9" y="59"/>
                    <a:pt x="9" y="59"/>
                    <a:pt x="9" y="59"/>
                  </a:cubicBezTo>
                  <a:cubicBezTo>
                    <a:pt x="8" y="59"/>
                    <a:pt x="7" y="58"/>
                    <a:pt x="7" y="57"/>
                  </a:cubicBezTo>
                  <a:cubicBezTo>
                    <a:pt x="7" y="56"/>
                    <a:pt x="8" y="55"/>
                    <a:pt x="9" y="55"/>
                  </a:cubicBezTo>
                  <a:cubicBezTo>
                    <a:pt x="18" y="55"/>
                    <a:pt x="18" y="55"/>
                    <a:pt x="18" y="55"/>
                  </a:cubicBezTo>
                  <a:cubicBezTo>
                    <a:pt x="18" y="50"/>
                    <a:pt x="18" y="50"/>
                    <a:pt x="18" y="50"/>
                  </a:cubicBezTo>
                  <a:cubicBezTo>
                    <a:pt x="8" y="49"/>
                    <a:pt x="0" y="40"/>
                    <a:pt x="0" y="29"/>
                  </a:cubicBezTo>
                  <a:cubicBezTo>
                    <a:pt x="0" y="25"/>
                    <a:pt x="0" y="25"/>
                    <a:pt x="0" y="25"/>
                  </a:cubicBezTo>
                  <a:cubicBezTo>
                    <a:pt x="0" y="24"/>
                    <a:pt x="1" y="23"/>
                    <a:pt x="2" y="23"/>
                  </a:cubicBezTo>
                  <a:cubicBezTo>
                    <a:pt x="3" y="23"/>
                    <a:pt x="4" y="24"/>
                    <a:pt x="4" y="25"/>
                  </a:cubicBezTo>
                  <a:cubicBezTo>
                    <a:pt x="4" y="29"/>
                    <a:pt x="4" y="29"/>
                    <a:pt x="4" y="29"/>
                  </a:cubicBezTo>
                  <a:cubicBezTo>
                    <a:pt x="4" y="38"/>
                    <a:pt x="12" y="45"/>
                    <a:pt x="20" y="45"/>
                  </a:cubicBezTo>
                  <a:cubicBezTo>
                    <a:pt x="29" y="45"/>
                    <a:pt x="36" y="38"/>
                    <a:pt x="36" y="29"/>
                  </a:cubicBezTo>
                  <a:cubicBezTo>
                    <a:pt x="36" y="25"/>
                    <a:pt x="36" y="25"/>
                    <a:pt x="36" y="25"/>
                  </a:cubicBezTo>
                  <a:cubicBezTo>
                    <a:pt x="36" y="24"/>
                    <a:pt x="37" y="23"/>
                    <a:pt x="39" y="23"/>
                  </a:cubicBezTo>
                  <a:cubicBezTo>
                    <a:pt x="40" y="23"/>
                    <a:pt x="41" y="24"/>
                    <a:pt x="41" y="25"/>
                  </a:cubicBezTo>
                  <a:lnTo>
                    <a:pt x="41" y="29"/>
                  </a:lnTo>
                  <a:close/>
                  <a:moveTo>
                    <a:pt x="32" y="29"/>
                  </a:moveTo>
                  <a:cubicBezTo>
                    <a:pt x="32" y="36"/>
                    <a:pt x="27" y="41"/>
                    <a:pt x="20" y="41"/>
                  </a:cubicBezTo>
                  <a:cubicBezTo>
                    <a:pt x="14" y="41"/>
                    <a:pt x="9" y="36"/>
                    <a:pt x="9" y="29"/>
                  </a:cubicBezTo>
                  <a:cubicBezTo>
                    <a:pt x="9" y="11"/>
                    <a:pt x="9" y="11"/>
                    <a:pt x="9" y="11"/>
                  </a:cubicBezTo>
                  <a:cubicBezTo>
                    <a:pt x="9" y="5"/>
                    <a:pt x="14" y="0"/>
                    <a:pt x="20" y="0"/>
                  </a:cubicBezTo>
                  <a:cubicBezTo>
                    <a:pt x="27" y="0"/>
                    <a:pt x="32" y="5"/>
                    <a:pt x="32" y="11"/>
                  </a:cubicBezTo>
                  <a:lnTo>
                    <a:pt x="32" y="29"/>
                  </a:lnTo>
                  <a:close/>
                </a:path>
              </a:pathLst>
            </a:custGeom>
            <a:solidFill>
              <a:schemeClr val="bg1"/>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pic>
        <p:nvPicPr>
          <p:cNvPr id="5" name="图片 4"/>
          <p:cNvPicPr>
            <a:picLocks noChangeAspect="1"/>
          </p:cNvPicPr>
          <p:nvPr/>
        </p:nvPicPr>
        <p:blipFill>
          <a:blip r:embed="rId1"/>
          <a:stretch>
            <a:fillRect/>
          </a:stretch>
        </p:blipFill>
        <p:spPr>
          <a:xfrm>
            <a:off x="2356475" y="1400092"/>
            <a:ext cx="1779022" cy="1269674"/>
          </a:xfrm>
          <a:prstGeom prst="rect">
            <a:avLst/>
          </a:prstGeom>
          <a:ln>
            <a:noFill/>
          </a:ln>
          <a:effectLst>
            <a:softEdge rad="112500"/>
          </a:effectLst>
        </p:spPr>
      </p:pic>
      <p:pic>
        <p:nvPicPr>
          <p:cNvPr id="3" name="图片 2"/>
          <p:cNvPicPr>
            <a:picLocks noChangeAspect="1"/>
          </p:cNvPicPr>
          <p:nvPr/>
        </p:nvPicPr>
        <p:blipFill>
          <a:blip r:embed="rId2"/>
          <a:stretch>
            <a:fillRect/>
          </a:stretch>
        </p:blipFill>
        <p:spPr>
          <a:xfrm>
            <a:off x="852746" y="3370383"/>
            <a:ext cx="1757444" cy="1259502"/>
          </a:xfrm>
          <a:prstGeom prst="rect">
            <a:avLst/>
          </a:prstGeom>
          <a:ln>
            <a:noFill/>
          </a:ln>
          <a:effectLst>
            <a:softEdge rad="112500"/>
          </a:effectLst>
        </p:spPr>
      </p:pic>
      <p:pic>
        <p:nvPicPr>
          <p:cNvPr id="2" name="图片 1"/>
          <p:cNvPicPr>
            <a:picLocks noChangeAspect="1"/>
          </p:cNvPicPr>
          <p:nvPr/>
        </p:nvPicPr>
        <p:blipFill>
          <a:blip r:embed="rId3"/>
          <a:stretch>
            <a:fillRect/>
          </a:stretch>
        </p:blipFill>
        <p:spPr>
          <a:xfrm>
            <a:off x="8525468" y="1671230"/>
            <a:ext cx="1750122" cy="1252180"/>
          </a:xfrm>
          <a:prstGeom prst="rect">
            <a:avLst/>
          </a:prstGeom>
          <a:ln>
            <a:noFill/>
          </a:ln>
          <a:effectLst>
            <a:softEdge rad="112500"/>
          </a:effectLst>
        </p:spPr>
      </p:pic>
      <p:pic>
        <p:nvPicPr>
          <p:cNvPr id="7" name="图片 6"/>
          <p:cNvPicPr>
            <a:picLocks noChangeAspect="1"/>
          </p:cNvPicPr>
          <p:nvPr/>
        </p:nvPicPr>
        <p:blipFill>
          <a:blip r:embed="rId4"/>
          <a:stretch>
            <a:fillRect/>
          </a:stretch>
        </p:blipFill>
        <p:spPr>
          <a:xfrm>
            <a:off x="2447327" y="5029073"/>
            <a:ext cx="1764768" cy="1259502"/>
          </a:xfrm>
          <a:prstGeom prst="rect">
            <a:avLst/>
          </a:prstGeom>
          <a:ln>
            <a:noFill/>
          </a:ln>
          <a:effectLst>
            <a:softEdge rad="112500"/>
          </a:effectLst>
        </p:spPr>
      </p:pic>
      <p:pic>
        <p:nvPicPr>
          <p:cNvPr id="8" name="图片 7"/>
          <p:cNvPicPr>
            <a:picLocks noChangeAspect="1"/>
          </p:cNvPicPr>
          <p:nvPr/>
        </p:nvPicPr>
        <p:blipFill>
          <a:blip r:embed="rId5"/>
          <a:stretch>
            <a:fillRect/>
          </a:stretch>
        </p:blipFill>
        <p:spPr>
          <a:xfrm>
            <a:off x="9505065" y="3602157"/>
            <a:ext cx="1757446" cy="1266826"/>
          </a:xfrm>
          <a:prstGeom prst="rect">
            <a:avLst/>
          </a:prstGeom>
          <a:ln>
            <a:noFill/>
          </a:ln>
          <a:effectLst>
            <a:softEdge rad="112500"/>
          </a:effectLst>
          <a:scene3d>
            <a:camera prst="orthographicFront">
              <a:rot lat="0" lon="0" rev="0"/>
            </a:camera>
            <a:lightRig rig="threePt" dir="t"/>
          </a:scene3d>
        </p:spPr>
      </p:pic>
      <p:pic>
        <p:nvPicPr>
          <p:cNvPr id="56" name="图片 55"/>
          <p:cNvPicPr>
            <a:picLocks noChangeAspect="1"/>
          </p:cNvPicPr>
          <p:nvPr/>
        </p:nvPicPr>
        <p:blipFill>
          <a:blip r:embed="rId6"/>
          <a:stretch>
            <a:fillRect/>
          </a:stretch>
        </p:blipFill>
        <p:spPr>
          <a:xfrm>
            <a:off x="8069245" y="5230811"/>
            <a:ext cx="1757446" cy="1266826"/>
          </a:xfrm>
          <a:prstGeom prst="rect">
            <a:avLst/>
          </a:prstGeom>
          <a:ln>
            <a:noFill/>
          </a:ln>
          <a:effectLst>
            <a:softEdge rad="112500"/>
          </a:effectLst>
        </p:spPr>
      </p:pic>
      <p:grpSp>
        <p:nvGrpSpPr>
          <p:cNvPr id="58" name="组合 57"/>
          <p:cNvGrpSpPr/>
          <p:nvPr/>
        </p:nvGrpSpPr>
        <p:grpSpPr>
          <a:xfrm>
            <a:off x="3112703" y="2553262"/>
            <a:ext cx="1323180" cy="515692"/>
            <a:chOff x="8866188" y="3430378"/>
            <a:chExt cx="1323180" cy="515692"/>
          </a:xfrm>
        </p:grpSpPr>
        <p:sp>
          <p:nvSpPr>
            <p:cNvPr id="63" name="Oval 15"/>
            <p:cNvSpPr>
              <a:spLocks noChangeArrowheads="1"/>
            </p:cNvSpPr>
            <p:nvPr/>
          </p:nvSpPr>
          <p:spPr bwMode="auto">
            <a:xfrm>
              <a:off x="8866188" y="3430378"/>
              <a:ext cx="217487" cy="217487"/>
            </a:xfrm>
            <a:prstGeom prst="ellipse">
              <a:avLst/>
            </a:prstGeom>
            <a:solidFill>
              <a:srgbClr val="738AB9"/>
            </a:soli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endParaRPr>
            </a:p>
          </p:txBody>
        </p:sp>
        <p:sp>
          <p:nvSpPr>
            <p:cNvPr id="64" name="任意多边形 309"/>
            <p:cNvSpPr/>
            <p:nvPr/>
          </p:nvSpPr>
          <p:spPr bwMode="auto">
            <a:xfrm flipV="1">
              <a:off x="8982075" y="3541501"/>
              <a:ext cx="1207293" cy="404569"/>
            </a:xfrm>
            <a:custGeom>
              <a:avLst/>
              <a:gdLst>
                <a:gd name="connsiteX0" fmla="*/ 0 w 1600200"/>
                <a:gd name="connsiteY0" fmla="*/ 552450 h 552450"/>
                <a:gd name="connsiteX1" fmla="*/ 171450 w 1600200"/>
                <a:gd name="connsiteY1" fmla="*/ 0 h 552450"/>
                <a:gd name="connsiteX2" fmla="*/ 1600200 w 1600200"/>
                <a:gd name="connsiteY2" fmla="*/ 0 h 552450"/>
                <a:gd name="connsiteX0-1" fmla="*/ 0 w 2063359"/>
                <a:gd name="connsiteY0-2" fmla="*/ 1873250 h 1873250"/>
                <a:gd name="connsiteX1-3" fmla="*/ 634609 w 2063359"/>
                <a:gd name="connsiteY1-4" fmla="*/ 0 h 1873250"/>
                <a:gd name="connsiteX2-5" fmla="*/ 2063359 w 2063359"/>
                <a:gd name="connsiteY2-6" fmla="*/ 0 h 1873250"/>
                <a:gd name="connsiteX0-7" fmla="*/ 0 w 2162607"/>
                <a:gd name="connsiteY0-8" fmla="*/ 1873250 h 1873250"/>
                <a:gd name="connsiteX1-9" fmla="*/ 634609 w 2162607"/>
                <a:gd name="connsiteY1-10" fmla="*/ 0 h 1873250"/>
                <a:gd name="connsiteX2-11" fmla="*/ 2162607 w 2162607"/>
                <a:gd name="connsiteY2-12" fmla="*/ 0 h 1873250"/>
                <a:gd name="connsiteX0-13" fmla="*/ 0 w 2162607"/>
                <a:gd name="connsiteY0-14" fmla="*/ 1873250 h 1873250"/>
                <a:gd name="connsiteX1-15" fmla="*/ 221825 w 2162607"/>
                <a:gd name="connsiteY1-16" fmla="*/ 0 h 1873250"/>
                <a:gd name="connsiteX2-17" fmla="*/ 2162607 w 2162607"/>
                <a:gd name="connsiteY2-18" fmla="*/ 0 h 1873250"/>
                <a:gd name="connsiteX0-19" fmla="*/ 0 w 2580425"/>
                <a:gd name="connsiteY0-20" fmla="*/ 1858264 h 1858264"/>
                <a:gd name="connsiteX1-21" fmla="*/ 639643 w 2580425"/>
                <a:gd name="connsiteY1-22" fmla="*/ 0 h 1858264"/>
                <a:gd name="connsiteX2-23" fmla="*/ 2580425 w 2580425"/>
                <a:gd name="connsiteY2-24" fmla="*/ 0 h 1858264"/>
                <a:gd name="connsiteX0-25" fmla="*/ 0 w 2580425"/>
                <a:gd name="connsiteY0-26" fmla="*/ 1876306 h 1876306"/>
                <a:gd name="connsiteX1-27" fmla="*/ 347034 w 2580425"/>
                <a:gd name="connsiteY1-28" fmla="*/ 0 h 1876306"/>
                <a:gd name="connsiteX2-29" fmla="*/ 2580425 w 2580425"/>
                <a:gd name="connsiteY2-30" fmla="*/ 18042 h 1876306"/>
              </a:gdLst>
              <a:ahLst/>
              <a:cxnLst>
                <a:cxn ang="0">
                  <a:pos x="connsiteX0-1" y="connsiteY0-2"/>
                </a:cxn>
                <a:cxn ang="0">
                  <a:pos x="connsiteX1-3" y="connsiteY1-4"/>
                </a:cxn>
                <a:cxn ang="0">
                  <a:pos x="connsiteX2-5" y="connsiteY2-6"/>
                </a:cxn>
              </a:cxnLst>
              <a:rect l="l" t="t" r="r" b="b"/>
              <a:pathLst>
                <a:path w="2580425" h="1876306">
                  <a:moveTo>
                    <a:pt x="0" y="1876306"/>
                  </a:moveTo>
                  <a:lnTo>
                    <a:pt x="347034" y="0"/>
                  </a:lnTo>
                  <a:lnTo>
                    <a:pt x="2580425" y="18042"/>
                  </a:lnTo>
                </a:path>
              </a:pathLst>
            </a:custGeom>
            <a:ln w="19050">
              <a:solidFill>
                <a:schemeClr val="bg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ea typeface="微软雅黑" panose="020B0503020204020204" pitchFamily="34" charset="-122"/>
              </a:endParaRPr>
            </a:p>
          </p:txBody>
        </p:sp>
      </p:grpSp>
      <p:grpSp>
        <p:nvGrpSpPr>
          <p:cNvPr id="66" name="组合 65"/>
          <p:cNvGrpSpPr/>
          <p:nvPr/>
        </p:nvGrpSpPr>
        <p:grpSpPr>
          <a:xfrm flipH="1">
            <a:off x="7778280" y="2781331"/>
            <a:ext cx="1757665" cy="342696"/>
            <a:chOff x="8842951" y="3396707"/>
            <a:chExt cx="1322758" cy="582882"/>
          </a:xfrm>
        </p:grpSpPr>
        <p:sp>
          <p:nvSpPr>
            <p:cNvPr id="67" name="Oval 15"/>
            <p:cNvSpPr>
              <a:spLocks noChangeArrowheads="1"/>
            </p:cNvSpPr>
            <p:nvPr/>
          </p:nvSpPr>
          <p:spPr bwMode="auto">
            <a:xfrm>
              <a:off x="8842951" y="3396707"/>
              <a:ext cx="203819" cy="290286"/>
            </a:xfrm>
            <a:prstGeom prst="ellipse">
              <a:avLst/>
            </a:prstGeom>
            <a:solidFill>
              <a:srgbClr val="738AB9"/>
            </a:soli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endParaRPr>
            </a:p>
          </p:txBody>
        </p:sp>
        <p:sp>
          <p:nvSpPr>
            <p:cNvPr id="68" name="任意多边形 309"/>
            <p:cNvSpPr/>
            <p:nvPr/>
          </p:nvSpPr>
          <p:spPr bwMode="auto">
            <a:xfrm flipV="1">
              <a:off x="8958416" y="3575020"/>
              <a:ext cx="1207293" cy="404569"/>
            </a:xfrm>
            <a:custGeom>
              <a:avLst/>
              <a:gdLst>
                <a:gd name="connsiteX0" fmla="*/ 0 w 1600200"/>
                <a:gd name="connsiteY0" fmla="*/ 552450 h 552450"/>
                <a:gd name="connsiteX1" fmla="*/ 171450 w 1600200"/>
                <a:gd name="connsiteY1" fmla="*/ 0 h 552450"/>
                <a:gd name="connsiteX2" fmla="*/ 1600200 w 1600200"/>
                <a:gd name="connsiteY2" fmla="*/ 0 h 552450"/>
                <a:gd name="connsiteX0-1" fmla="*/ 0 w 2063359"/>
                <a:gd name="connsiteY0-2" fmla="*/ 1873250 h 1873250"/>
                <a:gd name="connsiteX1-3" fmla="*/ 634609 w 2063359"/>
                <a:gd name="connsiteY1-4" fmla="*/ 0 h 1873250"/>
                <a:gd name="connsiteX2-5" fmla="*/ 2063359 w 2063359"/>
                <a:gd name="connsiteY2-6" fmla="*/ 0 h 1873250"/>
                <a:gd name="connsiteX0-7" fmla="*/ 0 w 2162607"/>
                <a:gd name="connsiteY0-8" fmla="*/ 1873250 h 1873250"/>
                <a:gd name="connsiteX1-9" fmla="*/ 634609 w 2162607"/>
                <a:gd name="connsiteY1-10" fmla="*/ 0 h 1873250"/>
                <a:gd name="connsiteX2-11" fmla="*/ 2162607 w 2162607"/>
                <a:gd name="connsiteY2-12" fmla="*/ 0 h 1873250"/>
                <a:gd name="connsiteX0-13" fmla="*/ 0 w 2162607"/>
                <a:gd name="connsiteY0-14" fmla="*/ 1873250 h 1873250"/>
                <a:gd name="connsiteX1-15" fmla="*/ 221825 w 2162607"/>
                <a:gd name="connsiteY1-16" fmla="*/ 0 h 1873250"/>
                <a:gd name="connsiteX2-17" fmla="*/ 2162607 w 2162607"/>
                <a:gd name="connsiteY2-18" fmla="*/ 0 h 1873250"/>
                <a:gd name="connsiteX0-19" fmla="*/ 0 w 2580425"/>
                <a:gd name="connsiteY0-20" fmla="*/ 1858264 h 1858264"/>
                <a:gd name="connsiteX1-21" fmla="*/ 639643 w 2580425"/>
                <a:gd name="connsiteY1-22" fmla="*/ 0 h 1858264"/>
                <a:gd name="connsiteX2-23" fmla="*/ 2580425 w 2580425"/>
                <a:gd name="connsiteY2-24" fmla="*/ 0 h 1858264"/>
                <a:gd name="connsiteX0-25" fmla="*/ 0 w 2580425"/>
                <a:gd name="connsiteY0-26" fmla="*/ 1876306 h 1876306"/>
                <a:gd name="connsiteX1-27" fmla="*/ 347034 w 2580425"/>
                <a:gd name="connsiteY1-28" fmla="*/ 0 h 1876306"/>
                <a:gd name="connsiteX2-29" fmla="*/ 2580425 w 2580425"/>
                <a:gd name="connsiteY2-30" fmla="*/ 18042 h 1876306"/>
              </a:gdLst>
              <a:ahLst/>
              <a:cxnLst>
                <a:cxn ang="0">
                  <a:pos x="connsiteX0-1" y="connsiteY0-2"/>
                </a:cxn>
                <a:cxn ang="0">
                  <a:pos x="connsiteX1-3" y="connsiteY1-4"/>
                </a:cxn>
                <a:cxn ang="0">
                  <a:pos x="connsiteX2-5" y="connsiteY2-6"/>
                </a:cxn>
              </a:cxnLst>
              <a:rect l="l" t="t" r="r" b="b"/>
              <a:pathLst>
                <a:path w="2580425" h="1876306">
                  <a:moveTo>
                    <a:pt x="0" y="1876306"/>
                  </a:moveTo>
                  <a:lnTo>
                    <a:pt x="347034" y="0"/>
                  </a:lnTo>
                  <a:lnTo>
                    <a:pt x="2580425" y="18042"/>
                  </a:lnTo>
                </a:path>
              </a:pathLst>
            </a:custGeom>
            <a:ln w="19050">
              <a:solidFill>
                <a:schemeClr val="bg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ea typeface="微软雅黑" panose="020B0503020204020204" pitchFamily="34" charset="-122"/>
              </a:endParaRPr>
            </a:p>
          </p:txBody>
        </p:sp>
      </p:grpSp>
      <p:grpSp>
        <p:nvGrpSpPr>
          <p:cNvPr id="69" name="组合 68"/>
          <p:cNvGrpSpPr/>
          <p:nvPr/>
        </p:nvGrpSpPr>
        <p:grpSpPr>
          <a:xfrm>
            <a:off x="2485522" y="3716075"/>
            <a:ext cx="2238999" cy="579732"/>
            <a:chOff x="7950369" y="3392858"/>
            <a:chExt cx="2238999" cy="579732"/>
          </a:xfrm>
        </p:grpSpPr>
        <p:sp>
          <p:nvSpPr>
            <p:cNvPr id="70" name="Oval 15"/>
            <p:cNvSpPr>
              <a:spLocks noChangeArrowheads="1"/>
            </p:cNvSpPr>
            <p:nvPr/>
          </p:nvSpPr>
          <p:spPr bwMode="auto">
            <a:xfrm>
              <a:off x="7950369" y="3392858"/>
              <a:ext cx="217487" cy="217487"/>
            </a:xfrm>
            <a:prstGeom prst="ellipse">
              <a:avLst/>
            </a:prstGeom>
            <a:solidFill>
              <a:srgbClr val="738AB9"/>
            </a:soli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endParaRPr>
            </a:p>
          </p:txBody>
        </p:sp>
        <p:sp>
          <p:nvSpPr>
            <p:cNvPr id="71" name="任意多边形 309"/>
            <p:cNvSpPr/>
            <p:nvPr/>
          </p:nvSpPr>
          <p:spPr bwMode="auto">
            <a:xfrm flipV="1">
              <a:off x="8075037" y="3509041"/>
              <a:ext cx="2114331" cy="463549"/>
            </a:xfrm>
            <a:custGeom>
              <a:avLst/>
              <a:gdLst>
                <a:gd name="connsiteX0" fmla="*/ 0 w 1600200"/>
                <a:gd name="connsiteY0" fmla="*/ 552450 h 552450"/>
                <a:gd name="connsiteX1" fmla="*/ 171450 w 1600200"/>
                <a:gd name="connsiteY1" fmla="*/ 0 h 552450"/>
                <a:gd name="connsiteX2" fmla="*/ 1600200 w 1600200"/>
                <a:gd name="connsiteY2" fmla="*/ 0 h 552450"/>
                <a:gd name="connsiteX0-1" fmla="*/ 0 w 2063359"/>
                <a:gd name="connsiteY0-2" fmla="*/ 1873250 h 1873250"/>
                <a:gd name="connsiteX1-3" fmla="*/ 634609 w 2063359"/>
                <a:gd name="connsiteY1-4" fmla="*/ 0 h 1873250"/>
                <a:gd name="connsiteX2-5" fmla="*/ 2063359 w 2063359"/>
                <a:gd name="connsiteY2-6" fmla="*/ 0 h 1873250"/>
                <a:gd name="connsiteX0-7" fmla="*/ 0 w 2162607"/>
                <a:gd name="connsiteY0-8" fmla="*/ 1873250 h 1873250"/>
                <a:gd name="connsiteX1-9" fmla="*/ 634609 w 2162607"/>
                <a:gd name="connsiteY1-10" fmla="*/ 0 h 1873250"/>
                <a:gd name="connsiteX2-11" fmla="*/ 2162607 w 2162607"/>
                <a:gd name="connsiteY2-12" fmla="*/ 0 h 1873250"/>
                <a:gd name="connsiteX0-13" fmla="*/ 0 w 2162607"/>
                <a:gd name="connsiteY0-14" fmla="*/ 1873250 h 1873250"/>
                <a:gd name="connsiteX1-15" fmla="*/ 221825 w 2162607"/>
                <a:gd name="connsiteY1-16" fmla="*/ 0 h 1873250"/>
                <a:gd name="connsiteX2-17" fmla="*/ 2162607 w 2162607"/>
                <a:gd name="connsiteY2-18" fmla="*/ 0 h 1873250"/>
                <a:gd name="connsiteX0-19" fmla="*/ 0 w 2580425"/>
                <a:gd name="connsiteY0-20" fmla="*/ 1858264 h 1858264"/>
                <a:gd name="connsiteX1-21" fmla="*/ 639643 w 2580425"/>
                <a:gd name="connsiteY1-22" fmla="*/ 0 h 1858264"/>
                <a:gd name="connsiteX2-23" fmla="*/ 2580425 w 2580425"/>
                <a:gd name="connsiteY2-24" fmla="*/ 0 h 1858264"/>
                <a:gd name="connsiteX0-25" fmla="*/ 0 w 2580425"/>
                <a:gd name="connsiteY0-26" fmla="*/ 1876306 h 1876306"/>
                <a:gd name="connsiteX1-27" fmla="*/ 347034 w 2580425"/>
                <a:gd name="connsiteY1-28" fmla="*/ 0 h 1876306"/>
                <a:gd name="connsiteX2-29" fmla="*/ 2580425 w 2580425"/>
                <a:gd name="connsiteY2-30" fmla="*/ 18042 h 1876306"/>
              </a:gdLst>
              <a:ahLst/>
              <a:cxnLst>
                <a:cxn ang="0">
                  <a:pos x="connsiteX0-1" y="connsiteY0-2"/>
                </a:cxn>
                <a:cxn ang="0">
                  <a:pos x="connsiteX1-3" y="connsiteY1-4"/>
                </a:cxn>
                <a:cxn ang="0">
                  <a:pos x="connsiteX2-5" y="connsiteY2-6"/>
                </a:cxn>
              </a:cxnLst>
              <a:rect l="l" t="t" r="r" b="b"/>
              <a:pathLst>
                <a:path w="2580425" h="1876306">
                  <a:moveTo>
                    <a:pt x="0" y="1876306"/>
                  </a:moveTo>
                  <a:lnTo>
                    <a:pt x="347034" y="0"/>
                  </a:lnTo>
                  <a:lnTo>
                    <a:pt x="2580425" y="18042"/>
                  </a:lnTo>
                </a:path>
              </a:pathLst>
            </a:custGeom>
            <a:ln w="19050">
              <a:solidFill>
                <a:schemeClr val="bg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ea typeface="微软雅黑" panose="020B0503020204020204" pitchFamily="34" charset="-122"/>
              </a:endParaRPr>
            </a:p>
          </p:txBody>
        </p:sp>
      </p:grpSp>
      <p:grpSp>
        <p:nvGrpSpPr>
          <p:cNvPr id="72" name="组合 71"/>
          <p:cNvGrpSpPr/>
          <p:nvPr/>
        </p:nvGrpSpPr>
        <p:grpSpPr>
          <a:xfrm flipV="1">
            <a:off x="4030864" y="5261254"/>
            <a:ext cx="1418880" cy="397301"/>
            <a:chOff x="8770489" y="3463297"/>
            <a:chExt cx="1418880" cy="482773"/>
          </a:xfrm>
        </p:grpSpPr>
        <p:sp>
          <p:nvSpPr>
            <p:cNvPr id="73" name="Oval 15"/>
            <p:cNvSpPr>
              <a:spLocks noChangeArrowheads="1"/>
            </p:cNvSpPr>
            <p:nvPr/>
          </p:nvSpPr>
          <p:spPr bwMode="auto">
            <a:xfrm>
              <a:off x="8770489" y="3463297"/>
              <a:ext cx="217487" cy="217487"/>
            </a:xfrm>
            <a:prstGeom prst="ellipse">
              <a:avLst/>
            </a:prstGeom>
            <a:solidFill>
              <a:srgbClr val="738AB9"/>
            </a:soli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endParaRPr>
            </a:p>
          </p:txBody>
        </p:sp>
        <p:sp>
          <p:nvSpPr>
            <p:cNvPr id="74" name="任意多边形 309"/>
            <p:cNvSpPr/>
            <p:nvPr/>
          </p:nvSpPr>
          <p:spPr bwMode="auto">
            <a:xfrm flipV="1">
              <a:off x="8875123" y="3551219"/>
              <a:ext cx="1314246" cy="394851"/>
            </a:xfrm>
            <a:custGeom>
              <a:avLst/>
              <a:gdLst>
                <a:gd name="connsiteX0" fmla="*/ 0 w 1600200"/>
                <a:gd name="connsiteY0" fmla="*/ 552450 h 552450"/>
                <a:gd name="connsiteX1" fmla="*/ 171450 w 1600200"/>
                <a:gd name="connsiteY1" fmla="*/ 0 h 552450"/>
                <a:gd name="connsiteX2" fmla="*/ 1600200 w 1600200"/>
                <a:gd name="connsiteY2" fmla="*/ 0 h 552450"/>
                <a:gd name="connsiteX0-1" fmla="*/ 0 w 2063359"/>
                <a:gd name="connsiteY0-2" fmla="*/ 1873250 h 1873250"/>
                <a:gd name="connsiteX1-3" fmla="*/ 634609 w 2063359"/>
                <a:gd name="connsiteY1-4" fmla="*/ 0 h 1873250"/>
                <a:gd name="connsiteX2-5" fmla="*/ 2063359 w 2063359"/>
                <a:gd name="connsiteY2-6" fmla="*/ 0 h 1873250"/>
                <a:gd name="connsiteX0-7" fmla="*/ 0 w 2162607"/>
                <a:gd name="connsiteY0-8" fmla="*/ 1873250 h 1873250"/>
                <a:gd name="connsiteX1-9" fmla="*/ 634609 w 2162607"/>
                <a:gd name="connsiteY1-10" fmla="*/ 0 h 1873250"/>
                <a:gd name="connsiteX2-11" fmla="*/ 2162607 w 2162607"/>
                <a:gd name="connsiteY2-12" fmla="*/ 0 h 1873250"/>
                <a:gd name="connsiteX0-13" fmla="*/ 0 w 2162607"/>
                <a:gd name="connsiteY0-14" fmla="*/ 1873250 h 1873250"/>
                <a:gd name="connsiteX1-15" fmla="*/ 221825 w 2162607"/>
                <a:gd name="connsiteY1-16" fmla="*/ 0 h 1873250"/>
                <a:gd name="connsiteX2-17" fmla="*/ 2162607 w 2162607"/>
                <a:gd name="connsiteY2-18" fmla="*/ 0 h 1873250"/>
                <a:gd name="connsiteX0-19" fmla="*/ 0 w 2580425"/>
                <a:gd name="connsiteY0-20" fmla="*/ 1858264 h 1858264"/>
                <a:gd name="connsiteX1-21" fmla="*/ 639643 w 2580425"/>
                <a:gd name="connsiteY1-22" fmla="*/ 0 h 1858264"/>
                <a:gd name="connsiteX2-23" fmla="*/ 2580425 w 2580425"/>
                <a:gd name="connsiteY2-24" fmla="*/ 0 h 1858264"/>
                <a:gd name="connsiteX0-25" fmla="*/ 0 w 2580425"/>
                <a:gd name="connsiteY0-26" fmla="*/ 1876306 h 1876306"/>
                <a:gd name="connsiteX1-27" fmla="*/ 347034 w 2580425"/>
                <a:gd name="connsiteY1-28" fmla="*/ 0 h 1876306"/>
                <a:gd name="connsiteX2-29" fmla="*/ 2580425 w 2580425"/>
                <a:gd name="connsiteY2-30" fmla="*/ 18042 h 1876306"/>
              </a:gdLst>
              <a:ahLst/>
              <a:cxnLst>
                <a:cxn ang="0">
                  <a:pos x="connsiteX0-1" y="connsiteY0-2"/>
                </a:cxn>
                <a:cxn ang="0">
                  <a:pos x="connsiteX1-3" y="connsiteY1-4"/>
                </a:cxn>
                <a:cxn ang="0">
                  <a:pos x="connsiteX2-5" y="connsiteY2-6"/>
                </a:cxn>
              </a:cxnLst>
              <a:rect l="l" t="t" r="r" b="b"/>
              <a:pathLst>
                <a:path w="2580425" h="1876306">
                  <a:moveTo>
                    <a:pt x="0" y="1876306"/>
                  </a:moveTo>
                  <a:lnTo>
                    <a:pt x="347034" y="0"/>
                  </a:lnTo>
                  <a:lnTo>
                    <a:pt x="2580425" y="18042"/>
                  </a:lnTo>
                </a:path>
              </a:pathLst>
            </a:custGeom>
            <a:ln w="19050">
              <a:solidFill>
                <a:schemeClr val="bg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ea typeface="微软雅黑" panose="020B0503020204020204" pitchFamily="34" charset="-122"/>
              </a:endParaRPr>
            </a:p>
          </p:txBody>
        </p:sp>
      </p:grpSp>
      <p:grpSp>
        <p:nvGrpSpPr>
          <p:cNvPr id="75" name="组合 74"/>
          <p:cNvGrpSpPr/>
          <p:nvPr/>
        </p:nvGrpSpPr>
        <p:grpSpPr>
          <a:xfrm rot="2521965" flipH="1">
            <a:off x="7089466" y="5289335"/>
            <a:ext cx="1213509" cy="543123"/>
            <a:chOff x="8866187" y="3424688"/>
            <a:chExt cx="1323181" cy="521382"/>
          </a:xfrm>
        </p:grpSpPr>
        <p:sp>
          <p:nvSpPr>
            <p:cNvPr id="76" name="Oval 15"/>
            <p:cNvSpPr>
              <a:spLocks noChangeArrowheads="1"/>
            </p:cNvSpPr>
            <p:nvPr/>
          </p:nvSpPr>
          <p:spPr bwMode="auto">
            <a:xfrm>
              <a:off x="8866187" y="3424688"/>
              <a:ext cx="235492" cy="223178"/>
            </a:xfrm>
            <a:prstGeom prst="ellipse">
              <a:avLst/>
            </a:prstGeom>
            <a:solidFill>
              <a:srgbClr val="738AB9"/>
            </a:soli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endParaRPr>
            </a:p>
          </p:txBody>
        </p:sp>
        <p:sp>
          <p:nvSpPr>
            <p:cNvPr id="77" name="任意多边形 309"/>
            <p:cNvSpPr/>
            <p:nvPr/>
          </p:nvSpPr>
          <p:spPr bwMode="auto">
            <a:xfrm flipV="1">
              <a:off x="8982075" y="3541501"/>
              <a:ext cx="1207293" cy="404569"/>
            </a:xfrm>
            <a:custGeom>
              <a:avLst/>
              <a:gdLst>
                <a:gd name="connsiteX0" fmla="*/ 0 w 1600200"/>
                <a:gd name="connsiteY0" fmla="*/ 552450 h 552450"/>
                <a:gd name="connsiteX1" fmla="*/ 171450 w 1600200"/>
                <a:gd name="connsiteY1" fmla="*/ 0 h 552450"/>
                <a:gd name="connsiteX2" fmla="*/ 1600200 w 1600200"/>
                <a:gd name="connsiteY2" fmla="*/ 0 h 552450"/>
                <a:gd name="connsiteX0-1" fmla="*/ 0 w 2063359"/>
                <a:gd name="connsiteY0-2" fmla="*/ 1873250 h 1873250"/>
                <a:gd name="connsiteX1-3" fmla="*/ 634609 w 2063359"/>
                <a:gd name="connsiteY1-4" fmla="*/ 0 h 1873250"/>
                <a:gd name="connsiteX2-5" fmla="*/ 2063359 w 2063359"/>
                <a:gd name="connsiteY2-6" fmla="*/ 0 h 1873250"/>
                <a:gd name="connsiteX0-7" fmla="*/ 0 w 2162607"/>
                <a:gd name="connsiteY0-8" fmla="*/ 1873250 h 1873250"/>
                <a:gd name="connsiteX1-9" fmla="*/ 634609 w 2162607"/>
                <a:gd name="connsiteY1-10" fmla="*/ 0 h 1873250"/>
                <a:gd name="connsiteX2-11" fmla="*/ 2162607 w 2162607"/>
                <a:gd name="connsiteY2-12" fmla="*/ 0 h 1873250"/>
                <a:gd name="connsiteX0-13" fmla="*/ 0 w 2162607"/>
                <a:gd name="connsiteY0-14" fmla="*/ 1873250 h 1873250"/>
                <a:gd name="connsiteX1-15" fmla="*/ 221825 w 2162607"/>
                <a:gd name="connsiteY1-16" fmla="*/ 0 h 1873250"/>
                <a:gd name="connsiteX2-17" fmla="*/ 2162607 w 2162607"/>
                <a:gd name="connsiteY2-18" fmla="*/ 0 h 1873250"/>
                <a:gd name="connsiteX0-19" fmla="*/ 0 w 2580425"/>
                <a:gd name="connsiteY0-20" fmla="*/ 1858264 h 1858264"/>
                <a:gd name="connsiteX1-21" fmla="*/ 639643 w 2580425"/>
                <a:gd name="connsiteY1-22" fmla="*/ 0 h 1858264"/>
                <a:gd name="connsiteX2-23" fmla="*/ 2580425 w 2580425"/>
                <a:gd name="connsiteY2-24" fmla="*/ 0 h 1858264"/>
                <a:gd name="connsiteX0-25" fmla="*/ 0 w 2580425"/>
                <a:gd name="connsiteY0-26" fmla="*/ 1876306 h 1876306"/>
                <a:gd name="connsiteX1-27" fmla="*/ 347034 w 2580425"/>
                <a:gd name="connsiteY1-28" fmla="*/ 0 h 1876306"/>
                <a:gd name="connsiteX2-29" fmla="*/ 2580425 w 2580425"/>
                <a:gd name="connsiteY2-30" fmla="*/ 18042 h 1876306"/>
              </a:gdLst>
              <a:ahLst/>
              <a:cxnLst>
                <a:cxn ang="0">
                  <a:pos x="connsiteX0-1" y="connsiteY0-2"/>
                </a:cxn>
                <a:cxn ang="0">
                  <a:pos x="connsiteX1-3" y="connsiteY1-4"/>
                </a:cxn>
                <a:cxn ang="0">
                  <a:pos x="connsiteX2-5" y="connsiteY2-6"/>
                </a:cxn>
              </a:cxnLst>
              <a:rect l="l" t="t" r="r" b="b"/>
              <a:pathLst>
                <a:path w="2580425" h="1876306">
                  <a:moveTo>
                    <a:pt x="0" y="1876306"/>
                  </a:moveTo>
                  <a:lnTo>
                    <a:pt x="347034" y="0"/>
                  </a:lnTo>
                  <a:lnTo>
                    <a:pt x="2580425" y="18042"/>
                  </a:lnTo>
                </a:path>
              </a:pathLst>
            </a:custGeom>
            <a:ln w="19050">
              <a:solidFill>
                <a:schemeClr val="bg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ea typeface="微软雅黑" panose="020B0503020204020204" pitchFamily="34" charset="-122"/>
              </a:endParaRPr>
            </a:p>
          </p:txBody>
        </p:sp>
      </p:grpSp>
      <p:grpSp>
        <p:nvGrpSpPr>
          <p:cNvPr id="78" name="组合 77"/>
          <p:cNvGrpSpPr/>
          <p:nvPr/>
        </p:nvGrpSpPr>
        <p:grpSpPr>
          <a:xfrm flipH="1">
            <a:off x="8001711" y="4170704"/>
            <a:ext cx="1716070" cy="436476"/>
            <a:chOff x="8842951" y="3396707"/>
            <a:chExt cx="1322758" cy="582882"/>
          </a:xfrm>
        </p:grpSpPr>
        <p:sp>
          <p:nvSpPr>
            <p:cNvPr id="79" name="Oval 15"/>
            <p:cNvSpPr>
              <a:spLocks noChangeArrowheads="1"/>
            </p:cNvSpPr>
            <p:nvPr/>
          </p:nvSpPr>
          <p:spPr bwMode="auto">
            <a:xfrm>
              <a:off x="8842951" y="3396707"/>
              <a:ext cx="203819" cy="290286"/>
            </a:xfrm>
            <a:prstGeom prst="ellipse">
              <a:avLst/>
            </a:prstGeom>
            <a:solidFill>
              <a:srgbClr val="738AB9"/>
            </a:solidFill>
            <a:ln w="3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ea typeface="微软雅黑" panose="020B0503020204020204" pitchFamily="34" charset="-122"/>
              </a:endParaRPr>
            </a:p>
          </p:txBody>
        </p:sp>
        <p:sp>
          <p:nvSpPr>
            <p:cNvPr id="80" name="任意多边形 309"/>
            <p:cNvSpPr/>
            <p:nvPr/>
          </p:nvSpPr>
          <p:spPr bwMode="auto">
            <a:xfrm flipV="1">
              <a:off x="8958416" y="3575020"/>
              <a:ext cx="1207293" cy="404569"/>
            </a:xfrm>
            <a:custGeom>
              <a:avLst/>
              <a:gdLst>
                <a:gd name="connsiteX0" fmla="*/ 0 w 1600200"/>
                <a:gd name="connsiteY0" fmla="*/ 552450 h 552450"/>
                <a:gd name="connsiteX1" fmla="*/ 171450 w 1600200"/>
                <a:gd name="connsiteY1" fmla="*/ 0 h 552450"/>
                <a:gd name="connsiteX2" fmla="*/ 1600200 w 1600200"/>
                <a:gd name="connsiteY2" fmla="*/ 0 h 552450"/>
                <a:gd name="connsiteX0-1" fmla="*/ 0 w 2063359"/>
                <a:gd name="connsiteY0-2" fmla="*/ 1873250 h 1873250"/>
                <a:gd name="connsiteX1-3" fmla="*/ 634609 w 2063359"/>
                <a:gd name="connsiteY1-4" fmla="*/ 0 h 1873250"/>
                <a:gd name="connsiteX2-5" fmla="*/ 2063359 w 2063359"/>
                <a:gd name="connsiteY2-6" fmla="*/ 0 h 1873250"/>
                <a:gd name="connsiteX0-7" fmla="*/ 0 w 2162607"/>
                <a:gd name="connsiteY0-8" fmla="*/ 1873250 h 1873250"/>
                <a:gd name="connsiteX1-9" fmla="*/ 634609 w 2162607"/>
                <a:gd name="connsiteY1-10" fmla="*/ 0 h 1873250"/>
                <a:gd name="connsiteX2-11" fmla="*/ 2162607 w 2162607"/>
                <a:gd name="connsiteY2-12" fmla="*/ 0 h 1873250"/>
                <a:gd name="connsiteX0-13" fmla="*/ 0 w 2162607"/>
                <a:gd name="connsiteY0-14" fmla="*/ 1873250 h 1873250"/>
                <a:gd name="connsiteX1-15" fmla="*/ 221825 w 2162607"/>
                <a:gd name="connsiteY1-16" fmla="*/ 0 h 1873250"/>
                <a:gd name="connsiteX2-17" fmla="*/ 2162607 w 2162607"/>
                <a:gd name="connsiteY2-18" fmla="*/ 0 h 1873250"/>
                <a:gd name="connsiteX0-19" fmla="*/ 0 w 2580425"/>
                <a:gd name="connsiteY0-20" fmla="*/ 1858264 h 1858264"/>
                <a:gd name="connsiteX1-21" fmla="*/ 639643 w 2580425"/>
                <a:gd name="connsiteY1-22" fmla="*/ 0 h 1858264"/>
                <a:gd name="connsiteX2-23" fmla="*/ 2580425 w 2580425"/>
                <a:gd name="connsiteY2-24" fmla="*/ 0 h 1858264"/>
                <a:gd name="connsiteX0-25" fmla="*/ 0 w 2580425"/>
                <a:gd name="connsiteY0-26" fmla="*/ 1876306 h 1876306"/>
                <a:gd name="connsiteX1-27" fmla="*/ 347034 w 2580425"/>
                <a:gd name="connsiteY1-28" fmla="*/ 0 h 1876306"/>
                <a:gd name="connsiteX2-29" fmla="*/ 2580425 w 2580425"/>
                <a:gd name="connsiteY2-30" fmla="*/ 18042 h 1876306"/>
              </a:gdLst>
              <a:ahLst/>
              <a:cxnLst>
                <a:cxn ang="0">
                  <a:pos x="connsiteX0-1" y="connsiteY0-2"/>
                </a:cxn>
                <a:cxn ang="0">
                  <a:pos x="connsiteX1-3" y="connsiteY1-4"/>
                </a:cxn>
                <a:cxn ang="0">
                  <a:pos x="connsiteX2-5" y="connsiteY2-6"/>
                </a:cxn>
              </a:cxnLst>
              <a:rect l="l" t="t" r="r" b="b"/>
              <a:pathLst>
                <a:path w="2580425" h="1876306">
                  <a:moveTo>
                    <a:pt x="0" y="1876306"/>
                  </a:moveTo>
                  <a:lnTo>
                    <a:pt x="347034" y="0"/>
                  </a:lnTo>
                  <a:lnTo>
                    <a:pt x="2580425" y="18042"/>
                  </a:lnTo>
                </a:path>
              </a:pathLst>
            </a:custGeom>
            <a:ln w="19050">
              <a:solidFill>
                <a:schemeClr val="bg1"/>
              </a:solidFill>
              <a:prstDash val="sysDot"/>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ea typeface="微软雅黑" panose="020B0503020204020204" pitchFamily="34" charset="-122"/>
              </a:endParaRPr>
            </a:p>
          </p:txBody>
        </p:sp>
      </p:grpSp>
      <p:pic>
        <p:nvPicPr>
          <p:cNvPr id="81" name="图片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320818" y="504000"/>
            <a:ext cx="3550365" cy="471365"/>
          </a:xfrm>
        </p:spPr>
        <p:txBody>
          <a:bodyPr/>
          <a:lstStyle/>
          <a:p>
            <a:r>
              <a:rPr lang="zh-CN" altLang="en-US" sz="3000" b="0" dirty="0">
                <a:solidFill>
                  <a:schemeClr val="bg1"/>
                </a:solidFill>
                <a:ea typeface="微软雅黑" panose="020B0503020204020204" pitchFamily="34" charset="-122"/>
              </a:rPr>
              <a:t>应届生成长历程</a:t>
            </a:r>
            <a:endParaRPr lang="en-US" sz="3000" b="0" dirty="0">
              <a:solidFill>
                <a:schemeClr val="bg1"/>
              </a:solidFill>
              <a:ea typeface="微软雅黑" panose="020B0503020204020204" pitchFamily="34" charset="-122"/>
            </a:endParaRPr>
          </a:p>
        </p:txBody>
      </p:sp>
      <p:sp>
        <p:nvSpPr>
          <p:cNvPr id="1031" name="Freeform 7"/>
          <p:cNvSpPr/>
          <p:nvPr/>
        </p:nvSpPr>
        <p:spPr bwMode="auto">
          <a:xfrm>
            <a:off x="1333799" y="2500399"/>
            <a:ext cx="864883" cy="935595"/>
          </a:xfrm>
          <a:custGeom>
            <a:avLst/>
            <a:gdLst/>
            <a:ahLst/>
            <a:cxnLst>
              <a:cxn ang="0">
                <a:pos x="0" y="344"/>
              </a:cxn>
              <a:cxn ang="0">
                <a:pos x="0" y="0"/>
              </a:cxn>
              <a:cxn ang="0">
                <a:pos x="318" y="0"/>
              </a:cxn>
              <a:cxn ang="0">
                <a:pos x="318" y="344"/>
              </a:cxn>
            </a:cxnLst>
            <a:rect l="0" t="0" r="r" b="b"/>
            <a:pathLst>
              <a:path w="318" h="344">
                <a:moveTo>
                  <a:pt x="0" y="344"/>
                </a:moveTo>
                <a:lnTo>
                  <a:pt x="0" y="0"/>
                </a:lnTo>
                <a:lnTo>
                  <a:pt x="318" y="0"/>
                </a:lnTo>
                <a:lnTo>
                  <a:pt x="318" y="344"/>
                </a:lnTo>
              </a:path>
            </a:pathLst>
          </a:custGeom>
          <a:no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032" name="Freeform 8"/>
          <p:cNvSpPr/>
          <p:nvPr/>
        </p:nvSpPr>
        <p:spPr bwMode="auto">
          <a:xfrm>
            <a:off x="1302200" y="5486400"/>
            <a:ext cx="870321" cy="1067640"/>
          </a:xfrm>
          <a:custGeom>
            <a:avLst/>
            <a:gdLst/>
            <a:ahLst/>
            <a:cxnLst>
              <a:cxn ang="0">
                <a:pos x="134" y="0"/>
              </a:cxn>
              <a:cxn ang="0">
                <a:pos x="134" y="109"/>
              </a:cxn>
              <a:cxn ang="0">
                <a:pos x="67" y="165"/>
              </a:cxn>
              <a:cxn ang="0">
                <a:pos x="0" y="109"/>
              </a:cxn>
              <a:cxn ang="0">
                <a:pos x="0" y="0"/>
              </a:cxn>
              <a:cxn ang="0">
                <a:pos x="134" y="0"/>
              </a:cxn>
            </a:cxnLst>
            <a:rect l="0" t="0" r="r" b="b"/>
            <a:pathLst>
              <a:path w="134" h="165">
                <a:moveTo>
                  <a:pt x="134" y="0"/>
                </a:moveTo>
                <a:cubicBezTo>
                  <a:pt x="134" y="109"/>
                  <a:pt x="134" y="109"/>
                  <a:pt x="134" y="109"/>
                </a:cubicBezTo>
                <a:cubicBezTo>
                  <a:pt x="134" y="140"/>
                  <a:pt x="104" y="165"/>
                  <a:pt x="67" y="165"/>
                </a:cubicBezTo>
                <a:cubicBezTo>
                  <a:pt x="30" y="165"/>
                  <a:pt x="0" y="140"/>
                  <a:pt x="0" y="109"/>
                </a:cubicBezTo>
                <a:cubicBezTo>
                  <a:pt x="0" y="0"/>
                  <a:pt x="0" y="0"/>
                  <a:pt x="0" y="0"/>
                </a:cubicBezTo>
                <a:lnTo>
                  <a:pt x="134" y="0"/>
                </a:lnTo>
                <a:close/>
              </a:path>
            </a:pathLst>
          </a:custGeom>
          <a:solidFill>
            <a:srgbClr val="44D0D4"/>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033" name="Rectangle 9"/>
          <p:cNvSpPr>
            <a:spLocks noChangeArrowheads="1"/>
          </p:cNvSpPr>
          <p:nvPr/>
        </p:nvSpPr>
        <p:spPr bwMode="auto">
          <a:xfrm>
            <a:off x="1302200" y="3943647"/>
            <a:ext cx="870321" cy="1542753"/>
          </a:xfrm>
          <a:prstGeom prst="rect">
            <a:avLst/>
          </a:prstGeom>
          <a:solidFill>
            <a:schemeClr val="accent2"/>
          </a:solidFill>
          <a:ln w="9525">
            <a:noFill/>
            <a:miter lim="800000"/>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034" name="Rectangle 10"/>
          <p:cNvSpPr>
            <a:spLocks noChangeArrowheads="1"/>
          </p:cNvSpPr>
          <p:nvPr/>
        </p:nvSpPr>
        <p:spPr bwMode="auto">
          <a:xfrm>
            <a:off x="1300701" y="2422854"/>
            <a:ext cx="870321" cy="1673803"/>
          </a:xfrm>
          <a:prstGeom prst="rect">
            <a:avLst/>
          </a:prstGeom>
          <a:solidFill>
            <a:schemeClr val="accent3"/>
          </a:solidFill>
          <a:ln w="9525">
            <a:noFill/>
            <a:miter lim="800000"/>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nvGrpSpPr>
          <p:cNvPr id="2" name="Group 128"/>
          <p:cNvGrpSpPr/>
          <p:nvPr/>
        </p:nvGrpSpPr>
        <p:grpSpPr>
          <a:xfrm>
            <a:off x="1304223" y="1604294"/>
            <a:ext cx="870323" cy="818560"/>
            <a:chOff x="1173169" y="1789252"/>
            <a:chExt cx="652742" cy="740451"/>
          </a:xfrm>
        </p:grpSpPr>
        <p:sp>
          <p:nvSpPr>
            <p:cNvPr id="1030" name="Rectangle 6"/>
            <p:cNvSpPr>
              <a:spLocks noChangeArrowheads="1"/>
            </p:cNvSpPr>
            <p:nvPr/>
          </p:nvSpPr>
          <p:spPr bwMode="auto">
            <a:xfrm>
              <a:off x="1173169" y="1823928"/>
              <a:ext cx="652741" cy="705775"/>
            </a:xfrm>
            <a:prstGeom prst="rect">
              <a:avLst/>
            </a:prstGeom>
            <a:solidFill>
              <a:schemeClr val="accent4"/>
            </a:solidFill>
            <a:ln w="9525">
              <a:noFill/>
              <a:miter lim="800000"/>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1035" name="Oval 11"/>
            <p:cNvSpPr>
              <a:spLocks noChangeArrowheads="1"/>
            </p:cNvSpPr>
            <p:nvPr/>
          </p:nvSpPr>
          <p:spPr bwMode="auto">
            <a:xfrm>
              <a:off x="1173170" y="1789252"/>
              <a:ext cx="652741" cy="63235"/>
            </a:xfrm>
            <a:prstGeom prst="ellipse">
              <a:avLst/>
            </a:prstGeom>
            <a:solidFill>
              <a:schemeClr val="accent4">
                <a:lumMod val="40000"/>
                <a:lumOff val="60000"/>
              </a:schemeClr>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grpSp>
      <p:grpSp>
        <p:nvGrpSpPr>
          <p:cNvPr id="3" name="Group 26"/>
          <p:cNvGrpSpPr/>
          <p:nvPr/>
        </p:nvGrpSpPr>
        <p:grpSpPr>
          <a:xfrm>
            <a:off x="872966" y="825950"/>
            <a:ext cx="1721420" cy="5881100"/>
            <a:chOff x="5381376" y="1311276"/>
            <a:chExt cx="1004780" cy="2527830"/>
          </a:xfrm>
        </p:grpSpPr>
        <p:sp>
          <p:nvSpPr>
            <p:cNvPr id="15" name="Arc 14"/>
            <p:cNvSpPr/>
            <p:nvPr/>
          </p:nvSpPr>
          <p:spPr>
            <a:xfrm rot="5400000">
              <a:off x="5562231" y="3168259"/>
              <a:ext cx="660399" cy="681296"/>
            </a:xfrm>
            <a:prstGeom prst="arc">
              <a:avLst>
                <a:gd name="adj1" fmla="val 16200000"/>
                <a:gd name="adj2" fmla="val 5582293"/>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ea typeface="微软雅黑" panose="020B0503020204020204" pitchFamily="34" charset="-122"/>
              </a:endParaRPr>
            </a:p>
          </p:txBody>
        </p:sp>
        <p:cxnSp>
          <p:nvCxnSpPr>
            <p:cNvPr id="17" name="Straight Connector 16"/>
            <p:cNvCxnSpPr/>
            <p:nvPr/>
          </p:nvCxnSpPr>
          <p:spPr>
            <a:xfrm flipH="1" flipV="1">
              <a:off x="5551319" y="1599574"/>
              <a:ext cx="464" cy="1898973"/>
            </a:xfrm>
            <a:prstGeom prst="line">
              <a:avLst/>
            </a:prstGeom>
            <a:ln w="28575" cap="sq">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232615" y="1601956"/>
              <a:ext cx="464" cy="1916474"/>
            </a:xfrm>
            <a:prstGeom prst="line">
              <a:avLst/>
            </a:prstGeom>
            <a:ln w="28575" cap="sq">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098121" y="1311276"/>
              <a:ext cx="288035" cy="288035"/>
            </a:xfrm>
            <a:prstGeom prst="arc">
              <a:avLst>
                <a:gd name="adj1" fmla="val 16200000"/>
                <a:gd name="adj2" fmla="val 5619728"/>
              </a:avLst>
            </a:prstGeom>
            <a:ln w="28575" cap="sq">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ea typeface="微软雅黑" panose="020B0503020204020204" pitchFamily="34" charset="-122"/>
              </a:endParaRPr>
            </a:p>
          </p:txBody>
        </p:sp>
        <p:cxnSp>
          <p:nvCxnSpPr>
            <p:cNvPr id="24" name="Straight Connector 23"/>
            <p:cNvCxnSpPr>
              <a:stCxn id="22" idx="0"/>
            </p:cNvCxnSpPr>
            <p:nvPr/>
          </p:nvCxnSpPr>
          <p:spPr>
            <a:xfrm flipH="1">
              <a:off x="5525394" y="1311276"/>
              <a:ext cx="716745" cy="0"/>
            </a:xfrm>
            <a:prstGeom prst="line">
              <a:avLst/>
            </a:prstGeom>
            <a:ln w="28575" cap="sq">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Arc 25"/>
            <p:cNvSpPr/>
            <p:nvPr/>
          </p:nvSpPr>
          <p:spPr>
            <a:xfrm flipH="1">
              <a:off x="5381376" y="1311276"/>
              <a:ext cx="288035" cy="288035"/>
            </a:xfrm>
            <a:prstGeom prst="arc">
              <a:avLst>
                <a:gd name="adj1" fmla="val 16200000"/>
                <a:gd name="adj2" fmla="val 5619728"/>
              </a:avLst>
            </a:prstGeom>
            <a:ln w="28575" cap="sq">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ea typeface="微软雅黑" panose="020B0503020204020204" pitchFamily="34" charset="-122"/>
              </a:endParaRPr>
            </a:p>
          </p:txBody>
        </p:sp>
      </p:grpSp>
      <p:grpSp>
        <p:nvGrpSpPr>
          <p:cNvPr id="4" name="Group 91"/>
          <p:cNvGrpSpPr/>
          <p:nvPr/>
        </p:nvGrpSpPr>
        <p:grpSpPr>
          <a:xfrm>
            <a:off x="1766240" y="520626"/>
            <a:ext cx="605248" cy="809388"/>
            <a:chOff x="802535" y="1904963"/>
            <a:chExt cx="370651" cy="495666"/>
          </a:xfrm>
          <a:solidFill>
            <a:schemeClr val="accent4"/>
          </a:solidFill>
        </p:grpSpPr>
        <p:sp>
          <p:nvSpPr>
            <p:cNvPr id="93" name="Oval 92"/>
            <p:cNvSpPr/>
            <p:nvPr/>
          </p:nvSpPr>
          <p:spPr>
            <a:xfrm>
              <a:off x="935957" y="2063300"/>
              <a:ext cx="237229" cy="2372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sp>
          <p:nvSpPr>
            <p:cNvPr id="94" name="Oval 93"/>
            <p:cNvSpPr>
              <a:spLocks noChangeAspect="1"/>
            </p:cNvSpPr>
            <p:nvPr/>
          </p:nvSpPr>
          <p:spPr>
            <a:xfrm>
              <a:off x="802535" y="2282014"/>
              <a:ext cx="118615" cy="1186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sp>
          <p:nvSpPr>
            <p:cNvPr id="95" name="Oval 94"/>
            <p:cNvSpPr>
              <a:spLocks noChangeAspect="1"/>
            </p:cNvSpPr>
            <p:nvPr/>
          </p:nvSpPr>
          <p:spPr>
            <a:xfrm>
              <a:off x="1054572" y="1904963"/>
              <a:ext cx="106754" cy="1067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a typeface="微软雅黑" panose="020B0503020204020204" pitchFamily="34" charset="-122"/>
              </a:endParaRPr>
            </a:p>
          </p:txBody>
        </p:sp>
      </p:grpSp>
      <p:sp>
        <p:nvSpPr>
          <p:cNvPr id="120" name="Text Placeholder 3"/>
          <p:cNvSpPr txBox="1"/>
          <p:nvPr/>
        </p:nvSpPr>
        <p:spPr>
          <a:xfrm>
            <a:off x="3707248" y="5933979"/>
            <a:ext cx="889558" cy="22576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zh-CN" altLang="en-US" sz="1465" b="1" dirty="0">
                <a:solidFill>
                  <a:srgbClr val="44D0D4"/>
                </a:solidFill>
                <a:ea typeface="微软雅黑" panose="020B0503020204020204" pitchFamily="34" charset="-122"/>
              </a:rPr>
              <a:t>岗</a:t>
            </a:r>
            <a:r>
              <a:rPr lang="zh-CN" altLang="en-US" sz="1465" b="1" dirty="0" smtClean="0">
                <a:solidFill>
                  <a:srgbClr val="44D0D4"/>
                </a:solidFill>
                <a:ea typeface="微软雅黑" panose="020B0503020204020204" pitchFamily="34" charset="-122"/>
              </a:rPr>
              <a:t>前培训</a:t>
            </a:r>
            <a:endParaRPr lang="en-US" sz="1335" dirty="0">
              <a:solidFill>
                <a:srgbClr val="44D0D4"/>
              </a:solidFill>
              <a:ea typeface="微软雅黑" panose="020B0503020204020204" pitchFamily="34" charset="-122"/>
            </a:endParaRPr>
          </a:p>
        </p:txBody>
      </p:sp>
      <p:sp>
        <p:nvSpPr>
          <p:cNvPr id="122" name="Text Placeholder 3"/>
          <p:cNvSpPr txBox="1"/>
          <p:nvPr/>
        </p:nvSpPr>
        <p:spPr>
          <a:xfrm>
            <a:off x="3704969" y="4610090"/>
            <a:ext cx="889558" cy="22576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zh-CN" altLang="en-US" sz="1465" b="1" dirty="0" smtClean="0">
                <a:solidFill>
                  <a:srgbClr val="189A80"/>
                </a:solidFill>
                <a:ea typeface="微软雅黑" panose="020B0503020204020204" pitchFamily="34" charset="-122"/>
              </a:rPr>
              <a:t>入项实践</a:t>
            </a:r>
            <a:endParaRPr lang="en-US" sz="1335" dirty="0">
              <a:solidFill>
                <a:srgbClr val="189A80"/>
              </a:solidFill>
              <a:ea typeface="微软雅黑" panose="020B0503020204020204" pitchFamily="34" charset="-122"/>
            </a:endParaRPr>
          </a:p>
        </p:txBody>
      </p:sp>
      <p:sp>
        <p:nvSpPr>
          <p:cNvPr id="124" name="Text Placeholder 3"/>
          <p:cNvSpPr txBox="1"/>
          <p:nvPr/>
        </p:nvSpPr>
        <p:spPr>
          <a:xfrm>
            <a:off x="3704969" y="3344707"/>
            <a:ext cx="889558" cy="22576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zh-CN" altLang="en-US" sz="1465" b="1" dirty="0" smtClean="0">
                <a:solidFill>
                  <a:srgbClr val="F09C2A"/>
                </a:solidFill>
                <a:ea typeface="微软雅黑" panose="020B0503020204020204" pitchFamily="34" charset="-122"/>
              </a:rPr>
              <a:t>技能竞赛</a:t>
            </a:r>
            <a:endParaRPr lang="en-US" sz="1335" dirty="0">
              <a:solidFill>
                <a:srgbClr val="F09C2A"/>
              </a:solidFill>
              <a:ea typeface="微软雅黑" panose="020B0503020204020204" pitchFamily="34" charset="-122"/>
            </a:endParaRPr>
          </a:p>
        </p:txBody>
      </p:sp>
      <p:sp>
        <p:nvSpPr>
          <p:cNvPr id="126" name="Text Placeholder 3"/>
          <p:cNvSpPr txBox="1"/>
          <p:nvPr/>
        </p:nvSpPr>
        <p:spPr>
          <a:xfrm>
            <a:off x="3704915" y="1921815"/>
            <a:ext cx="889558" cy="22576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r>
              <a:rPr lang="zh-CN" altLang="en-US" sz="1465" b="1" dirty="0">
                <a:solidFill>
                  <a:srgbClr val="D24132"/>
                </a:solidFill>
                <a:ea typeface="微软雅黑" panose="020B0503020204020204" pitchFamily="34" charset="-122"/>
              </a:rPr>
              <a:t>长成</a:t>
            </a:r>
            <a:r>
              <a:rPr lang="zh-CN" altLang="en-US" sz="1465" b="1" dirty="0" smtClean="0">
                <a:solidFill>
                  <a:srgbClr val="D24132"/>
                </a:solidFill>
                <a:ea typeface="微软雅黑" panose="020B0503020204020204" pitchFamily="34" charset="-122"/>
              </a:rPr>
              <a:t>栋梁</a:t>
            </a:r>
            <a:endParaRPr lang="en-US" sz="1335" dirty="0">
              <a:solidFill>
                <a:srgbClr val="D24132"/>
              </a:solidFill>
              <a:ea typeface="微软雅黑" panose="020B0503020204020204" pitchFamily="34" charset="-122"/>
            </a:endParaRPr>
          </a:p>
        </p:txBody>
      </p:sp>
      <p:cxnSp>
        <p:nvCxnSpPr>
          <p:cNvPr id="52" name="Straight Connector 51"/>
          <p:cNvCxnSpPr/>
          <p:nvPr/>
        </p:nvCxnSpPr>
        <p:spPr>
          <a:xfrm>
            <a:off x="1705761" y="4671517"/>
            <a:ext cx="1240639" cy="0"/>
          </a:xfrm>
          <a:prstGeom prst="line">
            <a:avLst/>
          </a:prstGeom>
          <a:ln w="19050" cap="rnd">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1" name="Freeform 45"/>
          <p:cNvSpPr>
            <a:spLocks noEditPoints="1"/>
          </p:cNvSpPr>
          <p:nvPr/>
        </p:nvSpPr>
        <p:spPr bwMode="auto">
          <a:xfrm>
            <a:off x="3096033" y="1812694"/>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4"/>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2" name="Freeform 45"/>
          <p:cNvSpPr>
            <a:spLocks noEditPoints="1"/>
          </p:cNvSpPr>
          <p:nvPr/>
        </p:nvSpPr>
        <p:spPr bwMode="auto">
          <a:xfrm>
            <a:off x="3096033" y="3242472"/>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3" name="Freeform 45"/>
          <p:cNvSpPr>
            <a:spLocks noEditPoints="1"/>
          </p:cNvSpPr>
          <p:nvPr/>
        </p:nvSpPr>
        <p:spPr bwMode="auto">
          <a:xfrm>
            <a:off x="3066779" y="447883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sp>
        <p:nvSpPr>
          <p:cNvPr id="44" name="Freeform 45"/>
          <p:cNvSpPr>
            <a:spLocks noEditPoints="1"/>
          </p:cNvSpPr>
          <p:nvPr/>
        </p:nvSpPr>
        <p:spPr bwMode="auto">
          <a:xfrm>
            <a:off x="3066779" y="5840244"/>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44D0D4"/>
          </a:solidFill>
          <a:ln w="9525">
            <a:noFill/>
            <a:round/>
          </a:ln>
        </p:spPr>
        <p:txBody>
          <a:bodyPr vert="horz" wrap="square" lIns="121920" tIns="60960" rIns="121920" bIns="60960" numCol="1" anchor="t" anchorCtr="0" compatLnSpc="1"/>
          <a:lstStyle/>
          <a:p>
            <a:endParaRPr lang="en-US" sz="2400">
              <a:ea typeface="微软雅黑" panose="020B0503020204020204" pitchFamily="34" charset="-122"/>
            </a:endParaRPr>
          </a:p>
        </p:txBody>
      </p:sp>
      <p:cxnSp>
        <p:nvCxnSpPr>
          <p:cNvPr id="36" name="Straight Connector 51"/>
          <p:cNvCxnSpPr/>
          <p:nvPr/>
        </p:nvCxnSpPr>
        <p:spPr>
          <a:xfrm>
            <a:off x="1772736" y="3461718"/>
            <a:ext cx="1173664" cy="0"/>
          </a:xfrm>
          <a:prstGeom prst="line">
            <a:avLst/>
          </a:prstGeom>
          <a:ln w="19050" cap="rnd">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51"/>
          <p:cNvCxnSpPr/>
          <p:nvPr/>
        </p:nvCxnSpPr>
        <p:spPr>
          <a:xfrm>
            <a:off x="1743482" y="6055380"/>
            <a:ext cx="1202918" cy="0"/>
          </a:xfrm>
          <a:prstGeom prst="line">
            <a:avLst/>
          </a:prstGeom>
          <a:ln w="19050" cap="rnd">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51"/>
          <p:cNvCxnSpPr/>
          <p:nvPr/>
        </p:nvCxnSpPr>
        <p:spPr>
          <a:xfrm flipV="1">
            <a:off x="1772736" y="2021770"/>
            <a:ext cx="1173664" cy="1"/>
          </a:xfrm>
          <a:prstGeom prst="line">
            <a:avLst/>
          </a:prstGeom>
          <a:ln w="19050" cap="rnd">
            <a:solidFill>
              <a:schemeClr val="bg1">
                <a:lumMod val="85000"/>
              </a:schemeClr>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69" name="Picture 2"/>
          <p:cNvPicPr>
            <a:picLocks noChangeAspect="1" noChangeArrowheads="1"/>
          </p:cNvPicPr>
          <p:nvPr/>
        </p:nvPicPr>
        <p:blipFill rotWithShape="1">
          <a:blip r:embed="rId1" cstate="email"/>
          <a:srcRect l="3521" t="3231" r="2813" b="34195"/>
          <a:stretch>
            <a:fillRect/>
          </a:stretch>
        </p:blipFill>
        <p:spPr bwMode="auto">
          <a:xfrm>
            <a:off x="4630101" y="1361420"/>
            <a:ext cx="4625623" cy="13454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2" cstate="email"/>
          <a:stretch>
            <a:fillRect/>
          </a:stretch>
        </p:blipFill>
        <p:spPr>
          <a:xfrm>
            <a:off x="4644387" y="5347834"/>
            <a:ext cx="1460535" cy="1095401"/>
          </a:xfrm>
          <a:prstGeom prst="rect">
            <a:avLst/>
          </a:prstGeom>
          <a:ln>
            <a:noFill/>
          </a:ln>
          <a:effectLst>
            <a:softEdge rad="112500"/>
          </a:effectLst>
        </p:spPr>
      </p:pic>
      <p:pic>
        <p:nvPicPr>
          <p:cNvPr id="8" name="图片 7"/>
          <p:cNvPicPr>
            <a:picLocks noChangeAspect="1"/>
          </p:cNvPicPr>
          <p:nvPr/>
        </p:nvPicPr>
        <p:blipFill>
          <a:blip r:embed="rId3" cstate="email"/>
          <a:stretch>
            <a:fillRect/>
          </a:stretch>
        </p:blipFill>
        <p:spPr>
          <a:xfrm>
            <a:off x="6294494" y="5346273"/>
            <a:ext cx="1460535" cy="1095401"/>
          </a:xfrm>
          <a:prstGeom prst="rect">
            <a:avLst/>
          </a:prstGeom>
          <a:ln>
            <a:noFill/>
          </a:ln>
          <a:effectLst>
            <a:softEdge rad="112500"/>
          </a:effectLst>
        </p:spPr>
      </p:pic>
      <p:pic>
        <p:nvPicPr>
          <p:cNvPr id="9" name="图片 8"/>
          <p:cNvPicPr>
            <a:picLocks noChangeAspect="1"/>
          </p:cNvPicPr>
          <p:nvPr/>
        </p:nvPicPr>
        <p:blipFill>
          <a:blip r:embed="rId4" cstate="email"/>
          <a:stretch>
            <a:fillRect/>
          </a:stretch>
        </p:blipFill>
        <p:spPr>
          <a:xfrm>
            <a:off x="6422284" y="4170296"/>
            <a:ext cx="1626538" cy="1084359"/>
          </a:xfrm>
          <a:prstGeom prst="rect">
            <a:avLst/>
          </a:prstGeom>
          <a:ln>
            <a:noFill/>
          </a:ln>
          <a:effectLst>
            <a:softEdge rad="112500"/>
          </a:effectLst>
        </p:spPr>
      </p:pic>
      <p:pic>
        <p:nvPicPr>
          <p:cNvPr id="11" name="图片 10"/>
          <p:cNvPicPr>
            <a:picLocks noChangeAspect="1"/>
          </p:cNvPicPr>
          <p:nvPr/>
        </p:nvPicPr>
        <p:blipFill>
          <a:blip r:embed="rId5" cstate="email"/>
          <a:stretch>
            <a:fillRect/>
          </a:stretch>
        </p:blipFill>
        <p:spPr>
          <a:xfrm>
            <a:off x="4635826" y="4123227"/>
            <a:ext cx="1462105" cy="1096579"/>
          </a:xfrm>
          <a:prstGeom prst="rect">
            <a:avLst/>
          </a:prstGeom>
          <a:ln>
            <a:noFill/>
          </a:ln>
          <a:effectLst>
            <a:softEdge rad="112500"/>
          </a:effectLst>
        </p:spPr>
      </p:pic>
      <p:pic>
        <p:nvPicPr>
          <p:cNvPr id="12" name="图片 11"/>
          <p:cNvPicPr>
            <a:picLocks noChangeAspect="1"/>
          </p:cNvPicPr>
          <p:nvPr/>
        </p:nvPicPr>
        <p:blipFill rotWithShape="1">
          <a:blip r:embed="rId6" cstate="email"/>
          <a:srcRect r="8416"/>
          <a:stretch>
            <a:fillRect/>
          </a:stretch>
        </p:blipFill>
        <p:spPr>
          <a:xfrm>
            <a:off x="9326277" y="1341395"/>
            <a:ext cx="1637698" cy="1341143"/>
          </a:xfrm>
          <a:prstGeom prst="rect">
            <a:avLst/>
          </a:prstGeom>
          <a:ln>
            <a:noFill/>
          </a:ln>
          <a:effectLst>
            <a:softEdge rad="112500"/>
          </a:effectLst>
        </p:spPr>
      </p:pic>
      <p:pic>
        <p:nvPicPr>
          <p:cNvPr id="13" name="图片 12"/>
          <p:cNvPicPr>
            <a:picLocks noChangeAspect="1"/>
          </p:cNvPicPr>
          <p:nvPr/>
        </p:nvPicPr>
        <p:blipFill>
          <a:blip r:embed="rId7" cstate="email"/>
          <a:stretch>
            <a:fillRect/>
          </a:stretch>
        </p:blipFill>
        <p:spPr>
          <a:xfrm>
            <a:off x="4596705" y="2821912"/>
            <a:ext cx="3076930" cy="1338750"/>
          </a:xfrm>
          <a:prstGeom prst="rect">
            <a:avLst/>
          </a:prstGeom>
          <a:ln>
            <a:noFill/>
          </a:ln>
          <a:effectLst>
            <a:softEdge rad="112500"/>
          </a:effectLst>
        </p:spPr>
      </p:pic>
      <p:pic>
        <p:nvPicPr>
          <p:cNvPr id="14" name="图片 13"/>
          <p:cNvPicPr>
            <a:picLocks noChangeAspect="1"/>
          </p:cNvPicPr>
          <p:nvPr/>
        </p:nvPicPr>
        <p:blipFill>
          <a:blip r:embed="rId8" cstate="email"/>
          <a:stretch>
            <a:fillRect/>
          </a:stretch>
        </p:blipFill>
        <p:spPr>
          <a:xfrm>
            <a:off x="8693838" y="2828001"/>
            <a:ext cx="2299391" cy="1326571"/>
          </a:xfrm>
          <a:prstGeom prst="rect">
            <a:avLst/>
          </a:prstGeom>
          <a:ln>
            <a:noFill/>
          </a:ln>
          <a:effectLst>
            <a:softEdge rad="112500"/>
          </a:effectLst>
        </p:spPr>
      </p:pic>
      <p:pic>
        <p:nvPicPr>
          <p:cNvPr id="16" name="图片 15"/>
          <p:cNvPicPr>
            <a:picLocks noChangeAspect="1"/>
          </p:cNvPicPr>
          <p:nvPr/>
        </p:nvPicPr>
        <p:blipFill rotWithShape="1">
          <a:blip r:embed="rId9" cstate="email"/>
          <a:srcRect t="45449"/>
          <a:stretch>
            <a:fillRect/>
          </a:stretch>
        </p:blipFill>
        <p:spPr>
          <a:xfrm>
            <a:off x="7956552" y="5332727"/>
            <a:ext cx="3086537" cy="1122491"/>
          </a:xfrm>
          <a:prstGeom prst="rect">
            <a:avLst/>
          </a:prstGeom>
          <a:ln>
            <a:noFill/>
          </a:ln>
          <a:effectLst>
            <a:softEdge rad="112500"/>
          </a:effectLst>
        </p:spPr>
      </p:pic>
      <p:pic>
        <p:nvPicPr>
          <p:cNvPr id="5" name="图片 4"/>
          <p:cNvPicPr>
            <a:picLocks noChangeAspect="1"/>
          </p:cNvPicPr>
          <p:nvPr/>
        </p:nvPicPr>
        <p:blipFill rotWithShape="1">
          <a:blip r:embed="rId10" cstate="email"/>
          <a:srcRect t="43063"/>
          <a:stretch>
            <a:fillRect/>
          </a:stretch>
        </p:blipFill>
        <p:spPr>
          <a:xfrm>
            <a:off x="8373175" y="4135210"/>
            <a:ext cx="2590800" cy="1106342"/>
          </a:xfrm>
          <a:prstGeom prst="rect">
            <a:avLst/>
          </a:prstGeom>
          <a:ln>
            <a:noFill/>
          </a:ln>
          <a:effectLst>
            <a:softEdge rad="112500"/>
          </a:effectLst>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9475" y="504000"/>
            <a:ext cx="4613050" cy="471365"/>
          </a:xfrm>
        </p:spPr>
        <p:txBody>
          <a:bodyPr/>
          <a:lstStyle/>
          <a:p>
            <a:r>
              <a:rPr lang="zh-CN" altLang="en-US" sz="3000" b="0" dirty="0">
                <a:solidFill>
                  <a:schemeClr val="bg1"/>
                </a:solidFill>
                <a:ea typeface="微软雅黑" panose="020B0503020204020204" pitchFamily="34" charset="-122"/>
              </a:rPr>
              <a:t>个人综合能力全面提升</a:t>
            </a:r>
            <a:endParaRPr lang="en-US" sz="3000" b="0" dirty="0">
              <a:solidFill>
                <a:schemeClr val="bg1"/>
              </a:solidFill>
              <a:ea typeface="微软雅黑" panose="020B0503020204020204" pitchFamily="34" charset="-122"/>
            </a:endParaRPr>
          </a:p>
        </p:txBody>
      </p:sp>
      <p:sp>
        <p:nvSpPr>
          <p:cNvPr id="4" name="Slide Number Placeholder 3"/>
          <p:cNvSpPr>
            <a:spLocks noGrp="1"/>
          </p:cNvSpPr>
          <p:nvPr>
            <p:ph type="sldNum" sz="quarter" idx="4294967295"/>
          </p:nvPr>
        </p:nvSpPr>
        <p:spPr>
          <a:xfrm>
            <a:off x="11580813" y="6340475"/>
            <a:ext cx="611187" cy="366713"/>
          </a:xfrm>
          <a:prstGeom prst="rect">
            <a:avLst/>
          </a:prstGeom>
        </p:spPr>
        <p:txBody>
          <a:bodyPr/>
          <a:lstStyle/>
          <a:p>
            <a:fld id="{C136B7D2-B98C-44FD-8D04-7EC62A564975}" type="slidenum">
              <a:rPr lang="en-US" smtClean="0">
                <a:solidFill>
                  <a:srgbClr val="262626">
                    <a:lumMod val="75000"/>
                    <a:lumOff val="25000"/>
                  </a:srgbClr>
                </a:solidFill>
                <a:ea typeface="微软雅黑" panose="020B0503020204020204" pitchFamily="34" charset="-122"/>
              </a:rPr>
            </a:fld>
            <a:endParaRPr lang="en-US" dirty="0">
              <a:solidFill>
                <a:srgbClr val="262626">
                  <a:lumMod val="75000"/>
                  <a:lumOff val="25000"/>
                </a:srgbClr>
              </a:solidFill>
              <a:ea typeface="微软雅黑" panose="020B0503020204020204" pitchFamily="34" charset="-122"/>
            </a:endParaRPr>
          </a:p>
        </p:txBody>
      </p:sp>
      <p:grpSp>
        <p:nvGrpSpPr>
          <p:cNvPr id="110" name="Group 109"/>
          <p:cNvGrpSpPr/>
          <p:nvPr/>
        </p:nvGrpSpPr>
        <p:grpSpPr>
          <a:xfrm>
            <a:off x="4867051" y="4095580"/>
            <a:ext cx="2251405" cy="2762443"/>
            <a:chOff x="3823109" y="2168501"/>
            <a:chExt cx="1688554" cy="2071832"/>
          </a:xfrm>
        </p:grpSpPr>
        <p:sp>
          <p:nvSpPr>
            <p:cNvPr id="49" name="Freeform 5"/>
            <p:cNvSpPr/>
            <p:nvPr/>
          </p:nvSpPr>
          <p:spPr bwMode="auto">
            <a:xfrm>
              <a:off x="3823109" y="2168501"/>
              <a:ext cx="1688554" cy="2071832"/>
            </a:xfrm>
            <a:custGeom>
              <a:avLst/>
              <a:gdLst/>
              <a:ahLst/>
              <a:cxnLst>
                <a:cxn ang="0">
                  <a:pos x="169" y="528"/>
                </a:cxn>
                <a:cxn ang="0">
                  <a:pos x="121" y="430"/>
                </a:cxn>
                <a:cxn ang="0">
                  <a:pos x="54" y="428"/>
                </a:cxn>
                <a:cxn ang="0">
                  <a:pos x="46" y="390"/>
                </a:cxn>
                <a:cxn ang="0">
                  <a:pos x="28" y="376"/>
                </a:cxn>
                <a:cxn ang="0">
                  <a:pos x="42" y="366"/>
                </a:cxn>
                <a:cxn ang="0">
                  <a:pos x="24" y="356"/>
                </a:cxn>
                <a:cxn ang="0">
                  <a:pos x="19" y="332"/>
                </a:cxn>
                <a:cxn ang="0">
                  <a:pos x="9" y="305"/>
                </a:cxn>
                <a:cxn ang="0">
                  <a:pos x="49" y="233"/>
                </a:cxn>
                <a:cxn ang="0">
                  <a:pos x="133" y="58"/>
                </a:cxn>
                <a:cxn ang="0">
                  <a:pos x="404" y="174"/>
                </a:cxn>
                <a:cxn ang="0">
                  <a:pos x="336" y="387"/>
                </a:cxn>
                <a:cxn ang="0">
                  <a:pos x="347" y="534"/>
                </a:cxn>
                <a:cxn ang="0">
                  <a:pos x="168" y="534"/>
                </a:cxn>
                <a:cxn ang="0">
                  <a:pos x="169" y="528"/>
                </a:cxn>
              </a:cxnLst>
              <a:rect l="0" t="0" r="r" b="b"/>
              <a:pathLst>
                <a:path w="436" h="534">
                  <a:moveTo>
                    <a:pt x="169" y="528"/>
                  </a:moveTo>
                  <a:cubicBezTo>
                    <a:pt x="169" y="528"/>
                    <a:pt x="171" y="428"/>
                    <a:pt x="121" y="430"/>
                  </a:cubicBezTo>
                  <a:cubicBezTo>
                    <a:pt x="71" y="432"/>
                    <a:pt x="66" y="446"/>
                    <a:pt x="54" y="428"/>
                  </a:cubicBezTo>
                  <a:cubicBezTo>
                    <a:pt x="42" y="409"/>
                    <a:pt x="54" y="398"/>
                    <a:pt x="46" y="390"/>
                  </a:cubicBezTo>
                  <a:cubicBezTo>
                    <a:pt x="46" y="390"/>
                    <a:pt x="28" y="384"/>
                    <a:pt x="28" y="376"/>
                  </a:cubicBezTo>
                  <a:cubicBezTo>
                    <a:pt x="28" y="368"/>
                    <a:pt x="42" y="366"/>
                    <a:pt x="42" y="366"/>
                  </a:cubicBezTo>
                  <a:cubicBezTo>
                    <a:pt x="42" y="366"/>
                    <a:pt x="24" y="365"/>
                    <a:pt x="24" y="356"/>
                  </a:cubicBezTo>
                  <a:cubicBezTo>
                    <a:pt x="23" y="348"/>
                    <a:pt x="33" y="338"/>
                    <a:pt x="19" y="332"/>
                  </a:cubicBezTo>
                  <a:cubicBezTo>
                    <a:pt x="5" y="326"/>
                    <a:pt x="0" y="320"/>
                    <a:pt x="9" y="305"/>
                  </a:cubicBezTo>
                  <a:cubicBezTo>
                    <a:pt x="18" y="290"/>
                    <a:pt x="52" y="251"/>
                    <a:pt x="49" y="233"/>
                  </a:cubicBezTo>
                  <a:cubicBezTo>
                    <a:pt x="46" y="216"/>
                    <a:pt x="29" y="117"/>
                    <a:pt x="133" y="58"/>
                  </a:cubicBezTo>
                  <a:cubicBezTo>
                    <a:pt x="238" y="0"/>
                    <a:pt x="372" y="49"/>
                    <a:pt x="404" y="174"/>
                  </a:cubicBezTo>
                  <a:cubicBezTo>
                    <a:pt x="436" y="300"/>
                    <a:pt x="336" y="387"/>
                    <a:pt x="336" y="387"/>
                  </a:cubicBezTo>
                  <a:cubicBezTo>
                    <a:pt x="336" y="387"/>
                    <a:pt x="302" y="480"/>
                    <a:pt x="347" y="534"/>
                  </a:cubicBezTo>
                  <a:cubicBezTo>
                    <a:pt x="168" y="534"/>
                    <a:pt x="168" y="534"/>
                    <a:pt x="168" y="534"/>
                  </a:cubicBezTo>
                  <a:lnTo>
                    <a:pt x="169" y="528"/>
                  </a:lnTo>
                  <a:close/>
                </a:path>
              </a:pathLst>
            </a:custGeom>
            <a:solidFill>
              <a:schemeClr val="bg1">
                <a:lumMod val="75000"/>
              </a:schemeClr>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nvGrpSpPr>
            <p:cNvPr id="52" name="Group 51"/>
            <p:cNvGrpSpPr/>
            <p:nvPr/>
          </p:nvGrpSpPr>
          <p:grpSpPr>
            <a:xfrm>
              <a:off x="4104437" y="2380079"/>
              <a:ext cx="1229523" cy="1099028"/>
              <a:chOff x="5778501" y="3379787"/>
              <a:chExt cx="1630363" cy="1457326"/>
            </a:xfrm>
            <a:solidFill>
              <a:schemeClr val="bg1">
                <a:lumMod val="95000"/>
              </a:schemeClr>
            </a:solidFill>
          </p:grpSpPr>
          <p:sp>
            <p:nvSpPr>
              <p:cNvPr id="55" name="Freeform 94"/>
              <p:cNvSpPr/>
              <p:nvPr/>
            </p:nvSpPr>
            <p:spPr bwMode="auto">
              <a:xfrm>
                <a:off x="6265856" y="3629025"/>
                <a:ext cx="600075" cy="434975"/>
              </a:xfrm>
              <a:custGeom>
                <a:avLst/>
                <a:gdLst/>
                <a:ahLst/>
                <a:cxnLst>
                  <a:cxn ang="0">
                    <a:pos x="241" y="389"/>
                  </a:cxn>
                  <a:cxn ang="0">
                    <a:pos x="410" y="422"/>
                  </a:cxn>
                  <a:cxn ang="0">
                    <a:pos x="517" y="385"/>
                  </a:cxn>
                  <a:cxn ang="0">
                    <a:pos x="626" y="183"/>
                  </a:cxn>
                  <a:cxn ang="0">
                    <a:pos x="473" y="18"/>
                  </a:cxn>
                  <a:cxn ang="0">
                    <a:pos x="305" y="99"/>
                  </a:cxn>
                  <a:cxn ang="0">
                    <a:pos x="286" y="112"/>
                  </a:cxn>
                  <a:cxn ang="0">
                    <a:pos x="265" y="102"/>
                  </a:cxn>
                  <a:cxn ang="0">
                    <a:pos x="115" y="81"/>
                  </a:cxn>
                  <a:cxn ang="0">
                    <a:pos x="0" y="197"/>
                  </a:cxn>
                  <a:cxn ang="0">
                    <a:pos x="15" y="207"/>
                  </a:cxn>
                  <a:cxn ang="0">
                    <a:pos x="144" y="456"/>
                  </a:cxn>
                  <a:cxn ang="0">
                    <a:pos x="241" y="389"/>
                  </a:cxn>
                </a:cxnLst>
                <a:rect l="0" t="0" r="r" b="b"/>
                <a:pathLst>
                  <a:path w="630" h="456">
                    <a:moveTo>
                      <a:pt x="241" y="389"/>
                    </a:moveTo>
                    <a:cubicBezTo>
                      <a:pt x="322" y="372"/>
                      <a:pt x="383" y="404"/>
                      <a:pt x="410" y="422"/>
                    </a:cubicBezTo>
                    <a:cubicBezTo>
                      <a:pt x="430" y="411"/>
                      <a:pt x="469" y="392"/>
                      <a:pt x="517" y="385"/>
                    </a:cubicBezTo>
                    <a:cubicBezTo>
                      <a:pt x="518" y="326"/>
                      <a:pt x="543" y="229"/>
                      <a:pt x="626" y="183"/>
                    </a:cubicBezTo>
                    <a:cubicBezTo>
                      <a:pt x="630" y="140"/>
                      <a:pt x="596" y="38"/>
                      <a:pt x="473" y="18"/>
                    </a:cubicBezTo>
                    <a:cubicBezTo>
                      <a:pt x="360" y="0"/>
                      <a:pt x="308" y="95"/>
                      <a:pt x="305" y="99"/>
                    </a:cubicBezTo>
                    <a:cubicBezTo>
                      <a:pt x="302" y="106"/>
                      <a:pt x="294" y="111"/>
                      <a:pt x="286" y="112"/>
                    </a:cubicBezTo>
                    <a:cubicBezTo>
                      <a:pt x="278" y="112"/>
                      <a:pt x="270" y="109"/>
                      <a:pt x="265" y="102"/>
                    </a:cubicBezTo>
                    <a:cubicBezTo>
                      <a:pt x="263" y="100"/>
                      <a:pt x="226" y="54"/>
                      <a:pt x="115" y="81"/>
                    </a:cubicBezTo>
                    <a:cubicBezTo>
                      <a:pt x="23" y="102"/>
                      <a:pt x="4" y="172"/>
                      <a:pt x="0" y="197"/>
                    </a:cubicBezTo>
                    <a:cubicBezTo>
                      <a:pt x="5" y="200"/>
                      <a:pt x="10" y="203"/>
                      <a:pt x="15" y="207"/>
                    </a:cubicBezTo>
                    <a:cubicBezTo>
                      <a:pt x="108" y="274"/>
                      <a:pt x="136" y="382"/>
                      <a:pt x="144" y="456"/>
                    </a:cubicBezTo>
                    <a:cubicBezTo>
                      <a:pt x="163" y="426"/>
                      <a:pt x="194" y="398"/>
                      <a:pt x="241" y="389"/>
                    </a:cubicBezTo>
                    <a:close/>
                  </a:path>
                </a:pathLst>
              </a:custGeom>
              <a:grpFill/>
              <a:ln w="9525">
                <a:noFill/>
                <a:round/>
              </a:ln>
            </p:spPr>
            <p:txBody>
              <a:bodyPr vert="horz" wrap="square" lIns="121920" tIns="60960" rIns="121920" bIns="60960" numCol="1" anchor="t" anchorCtr="0" compatLnSpc="1"/>
              <a:lstStyle/>
              <a:p>
                <a:endParaRPr lang="en-US" sz="2400">
                  <a:solidFill>
                    <a:srgbClr val="377790"/>
                  </a:solidFill>
                  <a:ea typeface="微软雅黑" panose="020B0503020204020204" pitchFamily="34" charset="-122"/>
                </a:endParaRPr>
              </a:p>
            </p:txBody>
          </p:sp>
          <p:sp>
            <p:nvSpPr>
              <p:cNvPr id="58" name="Freeform 95"/>
              <p:cNvSpPr/>
              <p:nvPr/>
            </p:nvSpPr>
            <p:spPr bwMode="auto">
              <a:xfrm>
                <a:off x="5778501" y="3379787"/>
                <a:ext cx="1630363" cy="1457326"/>
              </a:xfrm>
              <a:custGeom>
                <a:avLst/>
                <a:gdLst/>
                <a:ahLst/>
                <a:cxnLst>
                  <a:cxn ang="0">
                    <a:pos x="1586" y="533"/>
                  </a:cxn>
                  <a:cxn ang="0">
                    <a:pos x="1180" y="215"/>
                  </a:cxn>
                  <a:cxn ang="0">
                    <a:pos x="327" y="309"/>
                  </a:cxn>
                  <a:cxn ang="0">
                    <a:pos x="446" y="934"/>
                  </a:cxn>
                  <a:cxn ang="0">
                    <a:pos x="498" y="508"/>
                  </a:cxn>
                  <a:cxn ang="0">
                    <a:pos x="264" y="643"/>
                  </a:cxn>
                  <a:cxn ang="0">
                    <a:pos x="415" y="697"/>
                  </a:cxn>
                  <a:cxn ang="0">
                    <a:pos x="434" y="741"/>
                  </a:cxn>
                  <a:cxn ang="0">
                    <a:pos x="219" y="660"/>
                  </a:cxn>
                  <a:cxn ang="0">
                    <a:pos x="466" y="438"/>
                  </a:cxn>
                  <a:cxn ang="0">
                    <a:pos x="790" y="314"/>
                  </a:cxn>
                  <a:cxn ang="0">
                    <a:pos x="1145" y="323"/>
                  </a:cxn>
                  <a:cxn ang="0">
                    <a:pos x="1449" y="496"/>
                  </a:cxn>
                  <a:cxn ang="0">
                    <a:pos x="1556" y="882"/>
                  </a:cxn>
                  <a:cxn ang="0">
                    <a:pos x="1272" y="974"/>
                  </a:cxn>
                  <a:cxn ang="0">
                    <a:pos x="807" y="1047"/>
                  </a:cxn>
                  <a:cxn ang="0">
                    <a:pos x="717" y="974"/>
                  </a:cxn>
                  <a:cxn ang="0">
                    <a:pos x="760" y="954"/>
                  </a:cxn>
                  <a:cxn ang="0">
                    <a:pos x="942" y="931"/>
                  </a:cxn>
                  <a:cxn ang="0">
                    <a:pos x="1454" y="953"/>
                  </a:cxn>
                  <a:cxn ang="0">
                    <a:pos x="1460" y="727"/>
                  </a:cxn>
                  <a:cxn ang="0">
                    <a:pos x="1415" y="530"/>
                  </a:cxn>
                  <a:cxn ang="0">
                    <a:pos x="1076" y="644"/>
                  </a:cxn>
                  <a:cxn ang="0">
                    <a:pos x="1264" y="785"/>
                  </a:cxn>
                  <a:cxn ang="0">
                    <a:pos x="934" y="733"/>
                  </a:cxn>
                  <a:cxn ang="0">
                    <a:pos x="762" y="698"/>
                  </a:cxn>
                  <a:cxn ang="0">
                    <a:pos x="649" y="831"/>
                  </a:cxn>
                  <a:cxn ang="0">
                    <a:pos x="467" y="1053"/>
                  </a:cxn>
                  <a:cxn ang="0">
                    <a:pos x="817" y="1278"/>
                  </a:cxn>
                  <a:cxn ang="0">
                    <a:pos x="1161" y="1148"/>
                  </a:cxn>
                  <a:cxn ang="0">
                    <a:pos x="1107" y="1079"/>
                  </a:cxn>
                  <a:cxn ang="0">
                    <a:pos x="1206" y="1132"/>
                  </a:cxn>
                  <a:cxn ang="0">
                    <a:pos x="1176" y="1277"/>
                  </a:cxn>
                  <a:cxn ang="0">
                    <a:pos x="837" y="1335"/>
                  </a:cxn>
                  <a:cxn ang="0">
                    <a:pos x="1340" y="1413"/>
                  </a:cxn>
                  <a:cxn ang="0">
                    <a:pos x="1704" y="806"/>
                  </a:cxn>
                </a:cxnLst>
                <a:rect l="0" t="0" r="r" b="b"/>
                <a:pathLst>
                  <a:path w="1711" h="1531">
                    <a:moveTo>
                      <a:pt x="1704" y="806"/>
                    </a:moveTo>
                    <a:cubicBezTo>
                      <a:pt x="1698" y="609"/>
                      <a:pt x="1586" y="533"/>
                      <a:pt x="1586" y="533"/>
                    </a:cubicBezTo>
                    <a:cubicBezTo>
                      <a:pt x="1586" y="533"/>
                      <a:pt x="1573" y="438"/>
                      <a:pt x="1486" y="336"/>
                    </a:cubicBezTo>
                    <a:cubicBezTo>
                      <a:pt x="1352" y="188"/>
                      <a:pt x="1180" y="215"/>
                      <a:pt x="1180" y="215"/>
                    </a:cubicBezTo>
                    <a:cubicBezTo>
                      <a:pt x="959" y="0"/>
                      <a:pt x="732" y="165"/>
                      <a:pt x="732" y="165"/>
                    </a:cubicBezTo>
                    <a:cubicBezTo>
                      <a:pt x="417" y="62"/>
                      <a:pt x="327" y="309"/>
                      <a:pt x="327" y="309"/>
                    </a:cubicBezTo>
                    <a:cubicBezTo>
                      <a:pt x="147" y="328"/>
                      <a:pt x="0" y="540"/>
                      <a:pt x="132" y="766"/>
                    </a:cubicBezTo>
                    <a:cubicBezTo>
                      <a:pt x="233" y="940"/>
                      <a:pt x="382" y="942"/>
                      <a:pt x="446" y="934"/>
                    </a:cubicBezTo>
                    <a:cubicBezTo>
                      <a:pt x="466" y="879"/>
                      <a:pt x="511" y="818"/>
                      <a:pt x="608" y="791"/>
                    </a:cubicBezTo>
                    <a:cubicBezTo>
                      <a:pt x="609" y="782"/>
                      <a:pt x="621" y="597"/>
                      <a:pt x="498" y="508"/>
                    </a:cubicBezTo>
                    <a:cubicBezTo>
                      <a:pt x="424" y="455"/>
                      <a:pt x="342" y="468"/>
                      <a:pt x="297" y="503"/>
                    </a:cubicBezTo>
                    <a:cubicBezTo>
                      <a:pt x="254" y="536"/>
                      <a:pt x="242" y="587"/>
                      <a:pt x="264" y="643"/>
                    </a:cubicBezTo>
                    <a:cubicBezTo>
                      <a:pt x="275" y="671"/>
                      <a:pt x="292" y="690"/>
                      <a:pt x="316" y="700"/>
                    </a:cubicBezTo>
                    <a:cubicBezTo>
                      <a:pt x="361" y="719"/>
                      <a:pt x="415" y="697"/>
                      <a:pt x="415" y="697"/>
                    </a:cubicBezTo>
                    <a:cubicBezTo>
                      <a:pt x="427" y="692"/>
                      <a:pt x="441" y="697"/>
                      <a:pt x="447" y="710"/>
                    </a:cubicBezTo>
                    <a:cubicBezTo>
                      <a:pt x="452" y="722"/>
                      <a:pt x="446" y="736"/>
                      <a:pt x="434" y="741"/>
                    </a:cubicBezTo>
                    <a:cubicBezTo>
                      <a:pt x="431" y="742"/>
                      <a:pt x="361" y="771"/>
                      <a:pt x="297" y="744"/>
                    </a:cubicBezTo>
                    <a:cubicBezTo>
                      <a:pt x="262" y="730"/>
                      <a:pt x="235" y="701"/>
                      <a:pt x="219" y="660"/>
                    </a:cubicBezTo>
                    <a:cubicBezTo>
                      <a:pt x="189" y="584"/>
                      <a:pt x="208" y="511"/>
                      <a:pt x="268" y="465"/>
                    </a:cubicBezTo>
                    <a:cubicBezTo>
                      <a:pt x="323" y="422"/>
                      <a:pt x="398" y="413"/>
                      <a:pt x="466" y="438"/>
                    </a:cubicBezTo>
                    <a:cubicBezTo>
                      <a:pt x="478" y="387"/>
                      <a:pt x="518" y="319"/>
                      <a:pt x="614" y="296"/>
                    </a:cubicBezTo>
                    <a:cubicBezTo>
                      <a:pt x="707" y="274"/>
                      <a:pt x="762" y="295"/>
                      <a:pt x="790" y="314"/>
                    </a:cubicBezTo>
                    <a:cubicBezTo>
                      <a:pt x="824" y="270"/>
                      <a:pt x="893" y="217"/>
                      <a:pt x="992" y="233"/>
                    </a:cubicBezTo>
                    <a:cubicBezTo>
                      <a:pt x="1074" y="246"/>
                      <a:pt x="1121" y="289"/>
                      <a:pt x="1145" y="323"/>
                    </a:cubicBezTo>
                    <a:cubicBezTo>
                      <a:pt x="1168" y="355"/>
                      <a:pt x="1182" y="392"/>
                      <a:pt x="1185" y="426"/>
                    </a:cubicBezTo>
                    <a:cubicBezTo>
                      <a:pt x="1278" y="403"/>
                      <a:pt x="1386" y="432"/>
                      <a:pt x="1449" y="496"/>
                    </a:cubicBezTo>
                    <a:cubicBezTo>
                      <a:pt x="1501" y="549"/>
                      <a:pt x="1519" y="621"/>
                      <a:pt x="1500" y="699"/>
                    </a:cubicBezTo>
                    <a:cubicBezTo>
                      <a:pt x="1524" y="723"/>
                      <a:pt x="1570" y="782"/>
                      <a:pt x="1556" y="882"/>
                    </a:cubicBezTo>
                    <a:cubicBezTo>
                      <a:pt x="1549" y="935"/>
                      <a:pt x="1520" y="976"/>
                      <a:pt x="1474" y="997"/>
                    </a:cubicBezTo>
                    <a:cubicBezTo>
                      <a:pt x="1416" y="1024"/>
                      <a:pt x="1336" y="1015"/>
                      <a:pt x="1272" y="974"/>
                    </a:cubicBezTo>
                    <a:cubicBezTo>
                      <a:pt x="1180" y="916"/>
                      <a:pt x="1038" y="913"/>
                      <a:pt x="972" y="968"/>
                    </a:cubicBezTo>
                    <a:cubicBezTo>
                      <a:pt x="922" y="1010"/>
                      <a:pt x="863" y="1052"/>
                      <a:pt x="807" y="1047"/>
                    </a:cubicBezTo>
                    <a:cubicBezTo>
                      <a:pt x="803" y="1047"/>
                      <a:pt x="799" y="1046"/>
                      <a:pt x="794" y="1045"/>
                    </a:cubicBezTo>
                    <a:cubicBezTo>
                      <a:pt x="762" y="1038"/>
                      <a:pt x="735" y="1014"/>
                      <a:pt x="717" y="974"/>
                    </a:cubicBezTo>
                    <a:cubicBezTo>
                      <a:pt x="711" y="962"/>
                      <a:pt x="716" y="948"/>
                      <a:pt x="728" y="942"/>
                    </a:cubicBezTo>
                    <a:cubicBezTo>
                      <a:pt x="740" y="937"/>
                      <a:pt x="754" y="942"/>
                      <a:pt x="760" y="954"/>
                    </a:cubicBezTo>
                    <a:cubicBezTo>
                      <a:pt x="772" y="980"/>
                      <a:pt x="787" y="994"/>
                      <a:pt x="805" y="998"/>
                    </a:cubicBezTo>
                    <a:cubicBezTo>
                      <a:pt x="844" y="1007"/>
                      <a:pt x="902" y="964"/>
                      <a:pt x="942" y="931"/>
                    </a:cubicBezTo>
                    <a:cubicBezTo>
                      <a:pt x="1024" y="862"/>
                      <a:pt x="1187" y="864"/>
                      <a:pt x="1297" y="934"/>
                    </a:cubicBezTo>
                    <a:cubicBezTo>
                      <a:pt x="1348" y="966"/>
                      <a:pt x="1410" y="974"/>
                      <a:pt x="1454" y="953"/>
                    </a:cubicBezTo>
                    <a:cubicBezTo>
                      <a:pt x="1485" y="939"/>
                      <a:pt x="1504" y="912"/>
                      <a:pt x="1509" y="876"/>
                    </a:cubicBezTo>
                    <a:cubicBezTo>
                      <a:pt x="1523" y="774"/>
                      <a:pt x="1460" y="728"/>
                      <a:pt x="1460" y="727"/>
                    </a:cubicBezTo>
                    <a:cubicBezTo>
                      <a:pt x="1451" y="721"/>
                      <a:pt x="1448" y="711"/>
                      <a:pt x="1450" y="701"/>
                    </a:cubicBezTo>
                    <a:cubicBezTo>
                      <a:pt x="1470" y="633"/>
                      <a:pt x="1458" y="574"/>
                      <a:pt x="1415" y="530"/>
                    </a:cubicBezTo>
                    <a:cubicBezTo>
                      <a:pt x="1363" y="476"/>
                      <a:pt x="1272" y="453"/>
                      <a:pt x="1195" y="473"/>
                    </a:cubicBezTo>
                    <a:cubicBezTo>
                      <a:pt x="1093" y="499"/>
                      <a:pt x="1078" y="609"/>
                      <a:pt x="1076" y="644"/>
                    </a:cubicBezTo>
                    <a:cubicBezTo>
                      <a:pt x="1136" y="647"/>
                      <a:pt x="1204" y="674"/>
                      <a:pt x="1267" y="751"/>
                    </a:cubicBezTo>
                    <a:cubicBezTo>
                      <a:pt x="1275" y="762"/>
                      <a:pt x="1274" y="777"/>
                      <a:pt x="1264" y="785"/>
                    </a:cubicBezTo>
                    <a:cubicBezTo>
                      <a:pt x="1253" y="794"/>
                      <a:pt x="1238" y="792"/>
                      <a:pt x="1230" y="782"/>
                    </a:cubicBezTo>
                    <a:cubicBezTo>
                      <a:pt x="1095" y="617"/>
                      <a:pt x="941" y="728"/>
                      <a:pt x="934" y="733"/>
                    </a:cubicBezTo>
                    <a:cubicBezTo>
                      <a:pt x="925" y="740"/>
                      <a:pt x="912" y="739"/>
                      <a:pt x="904" y="732"/>
                    </a:cubicBezTo>
                    <a:cubicBezTo>
                      <a:pt x="902" y="730"/>
                      <a:pt x="845" y="681"/>
                      <a:pt x="762" y="698"/>
                    </a:cubicBezTo>
                    <a:cubicBezTo>
                      <a:pt x="683" y="714"/>
                      <a:pt x="669" y="810"/>
                      <a:pt x="669" y="811"/>
                    </a:cubicBezTo>
                    <a:cubicBezTo>
                      <a:pt x="667" y="821"/>
                      <a:pt x="659" y="829"/>
                      <a:pt x="649" y="831"/>
                    </a:cubicBezTo>
                    <a:cubicBezTo>
                      <a:pt x="466" y="864"/>
                      <a:pt x="476" y="1025"/>
                      <a:pt x="476" y="1032"/>
                    </a:cubicBezTo>
                    <a:cubicBezTo>
                      <a:pt x="477" y="1040"/>
                      <a:pt x="473" y="1048"/>
                      <a:pt x="467" y="1053"/>
                    </a:cubicBezTo>
                    <a:cubicBezTo>
                      <a:pt x="495" y="1292"/>
                      <a:pt x="815" y="1270"/>
                      <a:pt x="815" y="1270"/>
                    </a:cubicBezTo>
                    <a:cubicBezTo>
                      <a:pt x="816" y="1273"/>
                      <a:pt x="816" y="1276"/>
                      <a:pt x="817" y="1278"/>
                    </a:cubicBezTo>
                    <a:cubicBezTo>
                      <a:pt x="826" y="1282"/>
                      <a:pt x="1041" y="1363"/>
                      <a:pt x="1138" y="1248"/>
                    </a:cubicBezTo>
                    <a:cubicBezTo>
                      <a:pt x="1162" y="1208"/>
                      <a:pt x="1170" y="1174"/>
                      <a:pt x="1161" y="1148"/>
                    </a:cubicBezTo>
                    <a:cubicBezTo>
                      <a:pt x="1151" y="1120"/>
                      <a:pt x="1122" y="1110"/>
                      <a:pt x="1122" y="1110"/>
                    </a:cubicBezTo>
                    <a:cubicBezTo>
                      <a:pt x="1109" y="1106"/>
                      <a:pt x="1103" y="1092"/>
                      <a:pt x="1107" y="1079"/>
                    </a:cubicBezTo>
                    <a:cubicBezTo>
                      <a:pt x="1111" y="1067"/>
                      <a:pt x="1125" y="1060"/>
                      <a:pt x="1138" y="1064"/>
                    </a:cubicBezTo>
                    <a:cubicBezTo>
                      <a:pt x="1140" y="1065"/>
                      <a:pt x="1188" y="1082"/>
                      <a:pt x="1206" y="1132"/>
                    </a:cubicBezTo>
                    <a:cubicBezTo>
                      <a:pt x="1221" y="1172"/>
                      <a:pt x="1211" y="1220"/>
                      <a:pt x="1178" y="1274"/>
                    </a:cubicBezTo>
                    <a:cubicBezTo>
                      <a:pt x="1177" y="1275"/>
                      <a:pt x="1177" y="1276"/>
                      <a:pt x="1176" y="1277"/>
                    </a:cubicBezTo>
                    <a:cubicBezTo>
                      <a:pt x="1116" y="1350"/>
                      <a:pt x="1024" y="1363"/>
                      <a:pt x="946" y="1356"/>
                    </a:cubicBezTo>
                    <a:cubicBezTo>
                      <a:pt x="903" y="1353"/>
                      <a:pt x="864" y="1343"/>
                      <a:pt x="837" y="1335"/>
                    </a:cubicBezTo>
                    <a:cubicBezTo>
                      <a:pt x="893" y="1460"/>
                      <a:pt x="1019" y="1517"/>
                      <a:pt x="1153" y="1523"/>
                    </a:cubicBezTo>
                    <a:cubicBezTo>
                      <a:pt x="1310" y="1531"/>
                      <a:pt x="1340" y="1413"/>
                      <a:pt x="1340" y="1413"/>
                    </a:cubicBezTo>
                    <a:cubicBezTo>
                      <a:pt x="1551" y="1329"/>
                      <a:pt x="1506" y="1116"/>
                      <a:pt x="1506" y="1116"/>
                    </a:cubicBezTo>
                    <a:cubicBezTo>
                      <a:pt x="1594" y="1103"/>
                      <a:pt x="1711" y="1004"/>
                      <a:pt x="1704" y="806"/>
                    </a:cubicBezTo>
                    <a:close/>
                  </a:path>
                </a:pathLst>
              </a:custGeom>
              <a:grpFill/>
              <a:ln w="9525">
                <a:noFill/>
                <a:round/>
              </a:ln>
            </p:spPr>
            <p:txBody>
              <a:bodyPr vert="horz" wrap="square" lIns="121920" tIns="60960" rIns="121920" bIns="60960" numCol="1" anchor="t" anchorCtr="0" compatLnSpc="1"/>
              <a:lstStyle/>
              <a:p>
                <a:endParaRPr lang="en-US" sz="2400">
                  <a:solidFill>
                    <a:srgbClr val="377790"/>
                  </a:solidFill>
                  <a:ea typeface="微软雅黑" panose="020B0503020204020204" pitchFamily="34" charset="-122"/>
                </a:endParaRPr>
              </a:p>
            </p:txBody>
          </p:sp>
        </p:grpSp>
      </p:grpSp>
      <p:grpSp>
        <p:nvGrpSpPr>
          <p:cNvPr id="192" name="Group 191"/>
          <p:cNvGrpSpPr/>
          <p:nvPr/>
        </p:nvGrpSpPr>
        <p:grpSpPr>
          <a:xfrm>
            <a:off x="7904683" y="3056073"/>
            <a:ext cx="622300" cy="732368"/>
            <a:chOff x="5928512" y="1909354"/>
            <a:chExt cx="466725" cy="549276"/>
          </a:xfrm>
        </p:grpSpPr>
        <p:grpSp>
          <p:nvGrpSpPr>
            <p:cNvPr id="109" name="Group 108"/>
            <p:cNvGrpSpPr/>
            <p:nvPr/>
          </p:nvGrpSpPr>
          <p:grpSpPr>
            <a:xfrm rot="2441522">
              <a:off x="5928512" y="1909354"/>
              <a:ext cx="466725" cy="549276"/>
              <a:chOff x="7913688" y="2678112"/>
              <a:chExt cx="466725" cy="549276"/>
            </a:xfrm>
            <a:solidFill>
              <a:schemeClr val="accent3"/>
            </a:solidFill>
          </p:grpSpPr>
          <p:sp>
            <p:nvSpPr>
              <p:cNvPr id="73" name="Oval 10"/>
              <p:cNvSpPr>
                <a:spLocks noChangeArrowheads="1"/>
              </p:cNvSpPr>
              <p:nvPr/>
            </p:nvSpPr>
            <p:spPr bwMode="auto">
              <a:xfrm>
                <a:off x="7913688" y="2678112"/>
                <a:ext cx="466725" cy="468313"/>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75" name="Freeform 11"/>
              <p:cNvSpPr/>
              <p:nvPr/>
            </p:nvSpPr>
            <p:spPr bwMode="auto">
              <a:xfrm>
                <a:off x="8031163" y="3114675"/>
                <a:ext cx="122238" cy="112713"/>
              </a:xfrm>
              <a:custGeom>
                <a:avLst/>
                <a:gdLst/>
                <a:ahLst/>
                <a:cxnLst>
                  <a:cxn ang="0">
                    <a:pos x="0" y="0"/>
                  </a:cxn>
                  <a:cxn ang="0">
                    <a:pos x="8" y="71"/>
                  </a:cxn>
                  <a:cxn ang="0">
                    <a:pos x="77" y="13"/>
                  </a:cxn>
                  <a:cxn ang="0">
                    <a:pos x="0" y="0"/>
                  </a:cxn>
                </a:cxnLst>
                <a:rect l="0" t="0" r="r" b="b"/>
                <a:pathLst>
                  <a:path w="77" h="71">
                    <a:moveTo>
                      <a:pt x="0" y="0"/>
                    </a:moveTo>
                    <a:lnTo>
                      <a:pt x="8" y="71"/>
                    </a:lnTo>
                    <a:lnTo>
                      <a:pt x="77" y="13"/>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191" name="Freeform 65"/>
            <p:cNvSpPr>
              <a:spLocks noEditPoints="1"/>
            </p:cNvSpPr>
            <p:nvPr/>
          </p:nvSpPr>
          <p:spPr bwMode="auto">
            <a:xfrm>
              <a:off x="6045507" y="1995680"/>
              <a:ext cx="261619" cy="290891"/>
            </a:xfrm>
            <a:custGeom>
              <a:avLst/>
              <a:gdLst/>
              <a:ahLst/>
              <a:cxnLst>
                <a:cxn ang="0">
                  <a:pos x="151" y="125"/>
                </a:cxn>
                <a:cxn ang="0">
                  <a:pos x="144" y="120"/>
                </a:cxn>
                <a:cxn ang="0">
                  <a:pos x="107" y="104"/>
                </a:cxn>
                <a:cxn ang="0">
                  <a:pos x="105" y="102"/>
                </a:cxn>
                <a:cxn ang="0">
                  <a:pos x="102" y="95"/>
                </a:cxn>
                <a:cxn ang="0">
                  <a:pos x="100" y="91"/>
                </a:cxn>
                <a:cxn ang="0">
                  <a:pos x="99" y="89"/>
                </a:cxn>
                <a:cxn ang="0">
                  <a:pos x="102" y="73"/>
                </a:cxn>
                <a:cxn ang="0">
                  <a:pos x="102" y="72"/>
                </a:cxn>
                <a:cxn ang="0">
                  <a:pos x="108" y="57"/>
                </a:cxn>
                <a:cxn ang="0">
                  <a:pos x="108" y="57"/>
                </a:cxn>
                <a:cxn ang="0">
                  <a:pos x="109" y="47"/>
                </a:cxn>
                <a:cxn ang="0">
                  <a:pos x="108" y="45"/>
                </a:cxn>
                <a:cxn ang="0">
                  <a:pos x="106" y="42"/>
                </a:cxn>
                <a:cxn ang="0">
                  <a:pos x="106" y="27"/>
                </a:cxn>
                <a:cxn ang="0">
                  <a:pos x="102" y="17"/>
                </a:cxn>
                <a:cxn ang="0">
                  <a:pos x="97" y="13"/>
                </a:cxn>
                <a:cxn ang="0">
                  <a:pos x="97" y="13"/>
                </a:cxn>
                <a:cxn ang="0">
                  <a:pos x="95" y="6"/>
                </a:cxn>
                <a:cxn ang="0">
                  <a:pos x="99" y="4"/>
                </a:cxn>
                <a:cxn ang="0">
                  <a:pos x="83" y="3"/>
                </a:cxn>
                <a:cxn ang="0">
                  <a:pos x="82" y="3"/>
                </a:cxn>
                <a:cxn ang="0">
                  <a:pos x="79" y="4"/>
                </a:cxn>
                <a:cxn ang="0">
                  <a:pos x="59" y="13"/>
                </a:cxn>
                <a:cxn ang="0">
                  <a:pos x="51" y="25"/>
                </a:cxn>
                <a:cxn ang="0">
                  <a:pos x="51" y="34"/>
                </a:cxn>
                <a:cxn ang="0">
                  <a:pos x="51" y="42"/>
                </a:cxn>
                <a:cxn ang="0">
                  <a:pos x="50" y="44"/>
                </a:cxn>
                <a:cxn ang="0">
                  <a:pos x="48" y="48"/>
                </a:cxn>
                <a:cxn ang="0">
                  <a:pos x="49" y="51"/>
                </a:cxn>
                <a:cxn ang="0">
                  <a:pos x="51" y="59"/>
                </a:cxn>
                <a:cxn ang="0">
                  <a:pos x="53" y="66"/>
                </a:cxn>
                <a:cxn ang="0">
                  <a:pos x="58" y="77"/>
                </a:cxn>
                <a:cxn ang="0">
                  <a:pos x="59" y="79"/>
                </a:cxn>
                <a:cxn ang="0">
                  <a:pos x="58" y="89"/>
                </a:cxn>
                <a:cxn ang="0">
                  <a:pos x="57" y="91"/>
                </a:cxn>
                <a:cxn ang="0">
                  <a:pos x="54" y="95"/>
                </a:cxn>
                <a:cxn ang="0">
                  <a:pos x="51" y="102"/>
                </a:cxn>
                <a:cxn ang="0">
                  <a:pos x="50" y="103"/>
                </a:cxn>
                <a:cxn ang="0">
                  <a:pos x="38" y="108"/>
                </a:cxn>
                <a:cxn ang="0">
                  <a:pos x="25" y="114"/>
                </a:cxn>
                <a:cxn ang="0">
                  <a:pos x="13" y="120"/>
                </a:cxn>
                <a:cxn ang="0">
                  <a:pos x="6" y="125"/>
                </a:cxn>
                <a:cxn ang="0">
                  <a:pos x="0" y="149"/>
                </a:cxn>
                <a:cxn ang="0">
                  <a:pos x="61" y="170"/>
                </a:cxn>
                <a:cxn ang="0">
                  <a:pos x="61" y="170"/>
                </a:cxn>
                <a:cxn ang="0">
                  <a:pos x="90" y="171"/>
                </a:cxn>
                <a:cxn ang="0">
                  <a:pos x="97" y="169"/>
                </a:cxn>
                <a:cxn ang="0">
                  <a:pos x="157" y="149"/>
                </a:cxn>
                <a:cxn ang="0">
                  <a:pos x="151" y="125"/>
                </a:cxn>
                <a:cxn ang="0">
                  <a:pos x="62" y="158"/>
                </a:cxn>
                <a:cxn ang="0">
                  <a:pos x="62" y="157"/>
                </a:cxn>
                <a:cxn ang="0">
                  <a:pos x="62" y="157"/>
                </a:cxn>
                <a:cxn ang="0">
                  <a:pos x="62" y="158"/>
                </a:cxn>
              </a:cxnLst>
              <a:rect l="0" t="0" r="r" b="b"/>
              <a:pathLst>
                <a:path w="157" h="175">
                  <a:moveTo>
                    <a:pt x="151" y="125"/>
                  </a:moveTo>
                  <a:cubicBezTo>
                    <a:pt x="149" y="123"/>
                    <a:pt x="147" y="121"/>
                    <a:pt x="144" y="120"/>
                  </a:cubicBezTo>
                  <a:cubicBezTo>
                    <a:pt x="132" y="114"/>
                    <a:pt x="120" y="109"/>
                    <a:pt x="107" y="104"/>
                  </a:cubicBezTo>
                  <a:cubicBezTo>
                    <a:pt x="106" y="103"/>
                    <a:pt x="105" y="103"/>
                    <a:pt x="105" y="102"/>
                  </a:cubicBezTo>
                  <a:cubicBezTo>
                    <a:pt x="104" y="99"/>
                    <a:pt x="103" y="97"/>
                    <a:pt x="102" y="95"/>
                  </a:cubicBezTo>
                  <a:cubicBezTo>
                    <a:pt x="102" y="93"/>
                    <a:pt x="101" y="92"/>
                    <a:pt x="100" y="91"/>
                  </a:cubicBezTo>
                  <a:cubicBezTo>
                    <a:pt x="99" y="91"/>
                    <a:pt x="99" y="90"/>
                    <a:pt x="99" y="89"/>
                  </a:cubicBezTo>
                  <a:cubicBezTo>
                    <a:pt x="99" y="84"/>
                    <a:pt x="97" y="78"/>
                    <a:pt x="102" y="73"/>
                  </a:cubicBezTo>
                  <a:cubicBezTo>
                    <a:pt x="102" y="73"/>
                    <a:pt x="102" y="73"/>
                    <a:pt x="102" y="72"/>
                  </a:cubicBezTo>
                  <a:cubicBezTo>
                    <a:pt x="104" y="68"/>
                    <a:pt x="105" y="62"/>
                    <a:pt x="108" y="57"/>
                  </a:cubicBezTo>
                  <a:cubicBezTo>
                    <a:pt x="108" y="57"/>
                    <a:pt x="108" y="57"/>
                    <a:pt x="108" y="57"/>
                  </a:cubicBezTo>
                  <a:cubicBezTo>
                    <a:pt x="108" y="54"/>
                    <a:pt x="108" y="50"/>
                    <a:pt x="109" y="47"/>
                  </a:cubicBezTo>
                  <a:cubicBezTo>
                    <a:pt x="109" y="46"/>
                    <a:pt x="108" y="46"/>
                    <a:pt x="108" y="45"/>
                  </a:cubicBezTo>
                  <a:cubicBezTo>
                    <a:pt x="106" y="45"/>
                    <a:pt x="106" y="43"/>
                    <a:pt x="106" y="42"/>
                  </a:cubicBezTo>
                  <a:cubicBezTo>
                    <a:pt x="106" y="35"/>
                    <a:pt x="106" y="34"/>
                    <a:pt x="106" y="27"/>
                  </a:cubicBezTo>
                  <a:cubicBezTo>
                    <a:pt x="106" y="24"/>
                    <a:pt x="105" y="20"/>
                    <a:pt x="102" y="17"/>
                  </a:cubicBezTo>
                  <a:cubicBezTo>
                    <a:pt x="100" y="16"/>
                    <a:pt x="99" y="14"/>
                    <a:pt x="97" y="13"/>
                  </a:cubicBezTo>
                  <a:cubicBezTo>
                    <a:pt x="97" y="13"/>
                    <a:pt x="97" y="13"/>
                    <a:pt x="97" y="13"/>
                  </a:cubicBezTo>
                  <a:cubicBezTo>
                    <a:pt x="97" y="13"/>
                    <a:pt x="92" y="9"/>
                    <a:pt x="95" y="6"/>
                  </a:cubicBezTo>
                  <a:cubicBezTo>
                    <a:pt x="96" y="4"/>
                    <a:pt x="99" y="4"/>
                    <a:pt x="99" y="4"/>
                  </a:cubicBezTo>
                  <a:cubicBezTo>
                    <a:pt x="99" y="4"/>
                    <a:pt x="95" y="0"/>
                    <a:pt x="83" y="3"/>
                  </a:cubicBezTo>
                  <a:cubicBezTo>
                    <a:pt x="82" y="3"/>
                    <a:pt x="82" y="3"/>
                    <a:pt x="82" y="3"/>
                  </a:cubicBezTo>
                  <a:cubicBezTo>
                    <a:pt x="81" y="3"/>
                    <a:pt x="80" y="4"/>
                    <a:pt x="79" y="4"/>
                  </a:cubicBezTo>
                  <a:cubicBezTo>
                    <a:pt x="72" y="6"/>
                    <a:pt x="65" y="8"/>
                    <a:pt x="59" y="13"/>
                  </a:cubicBezTo>
                  <a:cubicBezTo>
                    <a:pt x="55" y="16"/>
                    <a:pt x="52" y="20"/>
                    <a:pt x="51" y="25"/>
                  </a:cubicBezTo>
                  <a:cubicBezTo>
                    <a:pt x="51" y="28"/>
                    <a:pt x="51" y="31"/>
                    <a:pt x="51" y="34"/>
                  </a:cubicBezTo>
                  <a:cubicBezTo>
                    <a:pt x="51" y="38"/>
                    <a:pt x="51" y="37"/>
                    <a:pt x="51" y="42"/>
                  </a:cubicBezTo>
                  <a:cubicBezTo>
                    <a:pt x="51" y="43"/>
                    <a:pt x="51" y="44"/>
                    <a:pt x="50" y="44"/>
                  </a:cubicBezTo>
                  <a:cubicBezTo>
                    <a:pt x="48" y="45"/>
                    <a:pt x="48" y="46"/>
                    <a:pt x="48" y="48"/>
                  </a:cubicBezTo>
                  <a:cubicBezTo>
                    <a:pt x="49" y="49"/>
                    <a:pt x="48" y="50"/>
                    <a:pt x="49" y="51"/>
                  </a:cubicBezTo>
                  <a:cubicBezTo>
                    <a:pt x="49" y="54"/>
                    <a:pt x="50" y="57"/>
                    <a:pt x="51" y="59"/>
                  </a:cubicBezTo>
                  <a:cubicBezTo>
                    <a:pt x="51" y="62"/>
                    <a:pt x="53" y="64"/>
                    <a:pt x="53" y="66"/>
                  </a:cubicBezTo>
                  <a:cubicBezTo>
                    <a:pt x="54" y="70"/>
                    <a:pt x="55" y="74"/>
                    <a:pt x="58" y="77"/>
                  </a:cubicBezTo>
                  <a:cubicBezTo>
                    <a:pt x="59" y="78"/>
                    <a:pt x="59" y="79"/>
                    <a:pt x="59" y="79"/>
                  </a:cubicBezTo>
                  <a:cubicBezTo>
                    <a:pt x="59" y="83"/>
                    <a:pt x="58" y="86"/>
                    <a:pt x="58" y="89"/>
                  </a:cubicBezTo>
                  <a:cubicBezTo>
                    <a:pt x="58" y="90"/>
                    <a:pt x="57" y="91"/>
                    <a:pt x="57" y="91"/>
                  </a:cubicBezTo>
                  <a:cubicBezTo>
                    <a:pt x="54" y="91"/>
                    <a:pt x="54" y="93"/>
                    <a:pt x="54" y="95"/>
                  </a:cubicBezTo>
                  <a:cubicBezTo>
                    <a:pt x="53" y="97"/>
                    <a:pt x="52" y="99"/>
                    <a:pt x="51" y="102"/>
                  </a:cubicBezTo>
                  <a:cubicBezTo>
                    <a:pt x="51" y="102"/>
                    <a:pt x="50" y="103"/>
                    <a:pt x="50" y="103"/>
                  </a:cubicBezTo>
                  <a:cubicBezTo>
                    <a:pt x="46" y="105"/>
                    <a:pt x="42" y="107"/>
                    <a:pt x="38" y="108"/>
                  </a:cubicBezTo>
                  <a:cubicBezTo>
                    <a:pt x="33" y="110"/>
                    <a:pt x="29" y="112"/>
                    <a:pt x="25" y="114"/>
                  </a:cubicBezTo>
                  <a:cubicBezTo>
                    <a:pt x="21" y="116"/>
                    <a:pt x="17" y="118"/>
                    <a:pt x="13" y="120"/>
                  </a:cubicBezTo>
                  <a:cubicBezTo>
                    <a:pt x="10" y="122"/>
                    <a:pt x="8" y="123"/>
                    <a:pt x="6" y="125"/>
                  </a:cubicBezTo>
                  <a:cubicBezTo>
                    <a:pt x="0" y="149"/>
                    <a:pt x="0" y="149"/>
                    <a:pt x="0" y="149"/>
                  </a:cubicBezTo>
                  <a:cubicBezTo>
                    <a:pt x="24" y="149"/>
                    <a:pt x="39" y="165"/>
                    <a:pt x="61" y="170"/>
                  </a:cubicBezTo>
                  <a:cubicBezTo>
                    <a:pt x="61" y="170"/>
                    <a:pt x="61" y="170"/>
                    <a:pt x="61" y="170"/>
                  </a:cubicBezTo>
                  <a:cubicBezTo>
                    <a:pt x="61" y="170"/>
                    <a:pt x="77" y="175"/>
                    <a:pt x="90" y="171"/>
                  </a:cubicBezTo>
                  <a:cubicBezTo>
                    <a:pt x="93" y="171"/>
                    <a:pt x="95" y="170"/>
                    <a:pt x="97" y="169"/>
                  </a:cubicBezTo>
                  <a:cubicBezTo>
                    <a:pt x="117" y="162"/>
                    <a:pt x="143" y="149"/>
                    <a:pt x="157" y="149"/>
                  </a:cubicBezTo>
                  <a:lnTo>
                    <a:pt x="151" y="125"/>
                  </a:lnTo>
                  <a:close/>
                  <a:moveTo>
                    <a:pt x="62" y="158"/>
                  </a:moveTo>
                  <a:cubicBezTo>
                    <a:pt x="62" y="157"/>
                    <a:pt x="62" y="157"/>
                    <a:pt x="62" y="157"/>
                  </a:cubicBezTo>
                  <a:cubicBezTo>
                    <a:pt x="62" y="157"/>
                    <a:pt x="62" y="157"/>
                    <a:pt x="62" y="157"/>
                  </a:cubicBezTo>
                  <a:lnTo>
                    <a:pt x="62" y="158"/>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220" name="Group 219"/>
          <p:cNvGrpSpPr/>
          <p:nvPr/>
        </p:nvGrpSpPr>
        <p:grpSpPr>
          <a:xfrm>
            <a:off x="2758948" y="4121437"/>
            <a:ext cx="629861" cy="536337"/>
            <a:chOff x="2069211" y="3091077"/>
            <a:chExt cx="472396" cy="402253"/>
          </a:xfrm>
        </p:grpSpPr>
        <p:grpSp>
          <p:nvGrpSpPr>
            <p:cNvPr id="121" name="Group 120"/>
            <p:cNvGrpSpPr/>
            <p:nvPr/>
          </p:nvGrpSpPr>
          <p:grpSpPr>
            <a:xfrm rot="17999093">
              <a:off x="2104282" y="3056006"/>
              <a:ext cx="402253" cy="472396"/>
              <a:chOff x="3071813" y="2624138"/>
              <a:chExt cx="446088" cy="523875"/>
            </a:xfrm>
            <a:solidFill>
              <a:schemeClr val="accent2"/>
            </a:solidFill>
          </p:grpSpPr>
          <p:sp>
            <p:nvSpPr>
              <p:cNvPr id="122" name="Oval 26"/>
              <p:cNvSpPr>
                <a:spLocks noChangeArrowheads="1"/>
              </p:cNvSpPr>
              <p:nvPr/>
            </p:nvSpPr>
            <p:spPr bwMode="auto">
              <a:xfrm>
                <a:off x="3071813" y="2624138"/>
                <a:ext cx="446088" cy="44767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23" name="Freeform 27"/>
              <p:cNvSpPr/>
              <p:nvPr/>
            </p:nvSpPr>
            <p:spPr bwMode="auto">
              <a:xfrm>
                <a:off x="3290888" y="3040063"/>
                <a:ext cx="114300" cy="107950"/>
              </a:xfrm>
              <a:custGeom>
                <a:avLst/>
                <a:gdLst/>
                <a:ahLst/>
                <a:cxnLst>
                  <a:cxn ang="0">
                    <a:pos x="72" y="0"/>
                  </a:cxn>
                  <a:cxn ang="0">
                    <a:pos x="67" y="68"/>
                  </a:cxn>
                  <a:cxn ang="0">
                    <a:pos x="0" y="11"/>
                  </a:cxn>
                  <a:cxn ang="0">
                    <a:pos x="72" y="0"/>
                  </a:cxn>
                </a:cxnLst>
                <a:rect l="0" t="0" r="r" b="b"/>
                <a:pathLst>
                  <a:path w="72" h="68">
                    <a:moveTo>
                      <a:pt x="72" y="0"/>
                    </a:moveTo>
                    <a:lnTo>
                      <a:pt x="67" y="68"/>
                    </a:lnTo>
                    <a:lnTo>
                      <a:pt x="0" y="11"/>
                    </a:lnTo>
                    <a:lnTo>
                      <a:pt x="72"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219" name="Freeform 145"/>
            <p:cNvSpPr/>
            <p:nvPr/>
          </p:nvSpPr>
          <p:spPr bwMode="auto">
            <a:xfrm>
              <a:off x="2161841" y="3165937"/>
              <a:ext cx="219075" cy="188913"/>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88" name="Group 87"/>
          <p:cNvGrpSpPr/>
          <p:nvPr/>
        </p:nvGrpSpPr>
        <p:grpSpPr>
          <a:xfrm rot="19549848">
            <a:off x="4205067" y="3183692"/>
            <a:ext cx="477000" cy="558191"/>
            <a:chOff x="3359150" y="1438275"/>
            <a:chExt cx="447675" cy="523875"/>
          </a:xfrm>
          <a:solidFill>
            <a:srgbClr val="064B8A"/>
          </a:solidFill>
        </p:grpSpPr>
        <p:sp>
          <p:nvSpPr>
            <p:cNvPr id="89" name="Oval 20"/>
            <p:cNvSpPr>
              <a:spLocks noChangeArrowheads="1"/>
            </p:cNvSpPr>
            <p:nvPr/>
          </p:nvSpPr>
          <p:spPr bwMode="auto">
            <a:xfrm>
              <a:off x="3359150" y="1438275"/>
              <a:ext cx="447675" cy="44767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90" name="Freeform 21"/>
            <p:cNvSpPr/>
            <p:nvPr/>
          </p:nvSpPr>
          <p:spPr bwMode="auto">
            <a:xfrm>
              <a:off x="3579813" y="1854200"/>
              <a:ext cx="114300" cy="107950"/>
            </a:xfrm>
            <a:custGeom>
              <a:avLst/>
              <a:gdLst/>
              <a:ahLst/>
              <a:cxnLst>
                <a:cxn ang="0">
                  <a:pos x="72" y="0"/>
                </a:cxn>
                <a:cxn ang="0">
                  <a:pos x="65" y="68"/>
                </a:cxn>
                <a:cxn ang="0">
                  <a:pos x="0" y="11"/>
                </a:cxn>
                <a:cxn ang="0">
                  <a:pos x="72" y="0"/>
                </a:cxn>
              </a:cxnLst>
              <a:rect l="0" t="0" r="r" b="b"/>
              <a:pathLst>
                <a:path w="72" h="68">
                  <a:moveTo>
                    <a:pt x="72" y="0"/>
                  </a:moveTo>
                  <a:lnTo>
                    <a:pt x="65" y="68"/>
                  </a:lnTo>
                  <a:lnTo>
                    <a:pt x="0" y="11"/>
                  </a:lnTo>
                  <a:lnTo>
                    <a:pt x="72"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94" name="Group 93"/>
          <p:cNvGrpSpPr/>
          <p:nvPr/>
        </p:nvGrpSpPr>
        <p:grpSpPr>
          <a:xfrm rot="1782731">
            <a:off x="5946325" y="2364900"/>
            <a:ext cx="596900" cy="696384"/>
            <a:chOff x="4392613" y="2482850"/>
            <a:chExt cx="447675" cy="522288"/>
          </a:xfrm>
          <a:solidFill>
            <a:schemeClr val="accent5"/>
          </a:solidFill>
        </p:grpSpPr>
        <p:sp>
          <p:nvSpPr>
            <p:cNvPr id="95" name="Oval 24"/>
            <p:cNvSpPr>
              <a:spLocks noChangeArrowheads="1"/>
            </p:cNvSpPr>
            <p:nvPr/>
          </p:nvSpPr>
          <p:spPr bwMode="auto">
            <a:xfrm>
              <a:off x="4392613" y="2482850"/>
              <a:ext cx="447675" cy="44767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96" name="Freeform 25"/>
            <p:cNvSpPr/>
            <p:nvPr/>
          </p:nvSpPr>
          <p:spPr bwMode="auto">
            <a:xfrm>
              <a:off x="4611688" y="2898775"/>
              <a:ext cx="115888" cy="106363"/>
            </a:xfrm>
            <a:custGeom>
              <a:avLst/>
              <a:gdLst/>
              <a:ahLst/>
              <a:cxnLst>
                <a:cxn ang="0">
                  <a:pos x="73" y="0"/>
                </a:cxn>
                <a:cxn ang="0">
                  <a:pos x="68" y="67"/>
                </a:cxn>
                <a:cxn ang="0">
                  <a:pos x="0" y="13"/>
                </a:cxn>
                <a:cxn ang="0">
                  <a:pos x="73" y="0"/>
                </a:cxn>
              </a:cxnLst>
              <a:rect l="0" t="0" r="r" b="b"/>
              <a:pathLst>
                <a:path w="73" h="67">
                  <a:moveTo>
                    <a:pt x="73" y="0"/>
                  </a:moveTo>
                  <a:lnTo>
                    <a:pt x="68" y="67"/>
                  </a:lnTo>
                  <a:lnTo>
                    <a:pt x="0" y="13"/>
                  </a:lnTo>
                  <a:lnTo>
                    <a:pt x="73"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226" name="Group 225"/>
          <p:cNvGrpSpPr/>
          <p:nvPr/>
        </p:nvGrpSpPr>
        <p:grpSpPr>
          <a:xfrm>
            <a:off x="4453424" y="2043097"/>
            <a:ext cx="702733" cy="596900"/>
            <a:chOff x="3340068" y="1532322"/>
            <a:chExt cx="527050" cy="447675"/>
          </a:xfrm>
        </p:grpSpPr>
        <p:grpSp>
          <p:nvGrpSpPr>
            <p:cNvPr id="82" name="Group 81"/>
            <p:cNvGrpSpPr/>
            <p:nvPr/>
          </p:nvGrpSpPr>
          <p:grpSpPr>
            <a:xfrm rot="18646149">
              <a:off x="3379755" y="1492635"/>
              <a:ext cx="447675" cy="527050"/>
              <a:chOff x="5732463" y="2325688"/>
              <a:chExt cx="447675" cy="527050"/>
            </a:xfrm>
            <a:solidFill>
              <a:schemeClr val="accent2"/>
            </a:solidFill>
          </p:grpSpPr>
          <p:sp>
            <p:nvSpPr>
              <p:cNvPr id="83" name="Oval 16"/>
              <p:cNvSpPr>
                <a:spLocks noChangeArrowheads="1"/>
              </p:cNvSpPr>
              <p:nvPr/>
            </p:nvSpPr>
            <p:spPr bwMode="auto">
              <a:xfrm>
                <a:off x="5732463" y="2325688"/>
                <a:ext cx="447675" cy="449263"/>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84" name="Freeform 17"/>
              <p:cNvSpPr/>
              <p:nvPr/>
            </p:nvSpPr>
            <p:spPr bwMode="auto">
              <a:xfrm>
                <a:off x="5845175" y="2743200"/>
                <a:ext cx="115888" cy="109538"/>
              </a:xfrm>
              <a:custGeom>
                <a:avLst/>
                <a:gdLst/>
                <a:ahLst/>
                <a:cxnLst>
                  <a:cxn ang="0">
                    <a:pos x="0" y="0"/>
                  </a:cxn>
                  <a:cxn ang="0">
                    <a:pos x="7" y="69"/>
                  </a:cxn>
                  <a:cxn ang="0">
                    <a:pos x="73" y="12"/>
                  </a:cxn>
                  <a:cxn ang="0">
                    <a:pos x="0" y="0"/>
                  </a:cxn>
                </a:cxnLst>
                <a:rect l="0" t="0" r="r" b="b"/>
                <a:pathLst>
                  <a:path w="73" h="69">
                    <a:moveTo>
                      <a:pt x="0" y="0"/>
                    </a:moveTo>
                    <a:lnTo>
                      <a:pt x="7" y="69"/>
                    </a:lnTo>
                    <a:lnTo>
                      <a:pt x="73" y="12"/>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225" name="Freeform 100"/>
            <p:cNvSpPr>
              <a:spLocks noEditPoints="1"/>
            </p:cNvSpPr>
            <p:nvPr/>
          </p:nvSpPr>
          <p:spPr bwMode="auto">
            <a:xfrm>
              <a:off x="3453892" y="1622919"/>
              <a:ext cx="230188" cy="220663"/>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228" name="Group 227"/>
          <p:cNvGrpSpPr/>
          <p:nvPr/>
        </p:nvGrpSpPr>
        <p:grpSpPr>
          <a:xfrm>
            <a:off x="3163520" y="2681751"/>
            <a:ext cx="536337" cy="629861"/>
            <a:chOff x="2372639" y="2011313"/>
            <a:chExt cx="402253" cy="472396"/>
          </a:xfrm>
        </p:grpSpPr>
        <p:grpSp>
          <p:nvGrpSpPr>
            <p:cNvPr id="124" name="Group 123"/>
            <p:cNvGrpSpPr/>
            <p:nvPr/>
          </p:nvGrpSpPr>
          <p:grpSpPr>
            <a:xfrm rot="20582167">
              <a:off x="2372639" y="2011313"/>
              <a:ext cx="402253" cy="472396"/>
              <a:chOff x="3071813" y="2624138"/>
              <a:chExt cx="446088" cy="523875"/>
            </a:xfrm>
            <a:solidFill>
              <a:schemeClr val="accent1"/>
            </a:solidFill>
          </p:grpSpPr>
          <p:sp>
            <p:nvSpPr>
              <p:cNvPr id="125" name="Oval 26"/>
              <p:cNvSpPr>
                <a:spLocks noChangeArrowheads="1"/>
              </p:cNvSpPr>
              <p:nvPr/>
            </p:nvSpPr>
            <p:spPr bwMode="auto">
              <a:xfrm>
                <a:off x="3071813" y="2624138"/>
                <a:ext cx="446088" cy="447675"/>
              </a:xfrm>
              <a:prstGeom prst="ellipse">
                <a:avLst/>
              </a:prstGeom>
              <a:solidFill>
                <a:srgbClr val="44D0D4"/>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26" name="Freeform 27"/>
              <p:cNvSpPr/>
              <p:nvPr/>
            </p:nvSpPr>
            <p:spPr bwMode="auto">
              <a:xfrm>
                <a:off x="3290888" y="3040063"/>
                <a:ext cx="114300" cy="107950"/>
              </a:xfrm>
              <a:custGeom>
                <a:avLst/>
                <a:gdLst/>
                <a:ahLst/>
                <a:cxnLst>
                  <a:cxn ang="0">
                    <a:pos x="72" y="0"/>
                  </a:cxn>
                  <a:cxn ang="0">
                    <a:pos x="67" y="68"/>
                  </a:cxn>
                  <a:cxn ang="0">
                    <a:pos x="0" y="11"/>
                  </a:cxn>
                  <a:cxn ang="0">
                    <a:pos x="72" y="0"/>
                  </a:cxn>
                </a:cxnLst>
                <a:rect l="0" t="0" r="r" b="b"/>
                <a:pathLst>
                  <a:path w="72" h="68">
                    <a:moveTo>
                      <a:pt x="72" y="0"/>
                    </a:moveTo>
                    <a:lnTo>
                      <a:pt x="67" y="68"/>
                    </a:lnTo>
                    <a:lnTo>
                      <a:pt x="0" y="11"/>
                    </a:lnTo>
                    <a:lnTo>
                      <a:pt x="72" y="0"/>
                    </a:lnTo>
                    <a:close/>
                  </a:path>
                </a:pathLst>
              </a:custGeom>
              <a:solidFill>
                <a:srgbClr val="44D0D4"/>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227" name="Freeform 131"/>
            <p:cNvSpPr/>
            <p:nvPr/>
          </p:nvSpPr>
          <p:spPr bwMode="auto">
            <a:xfrm>
              <a:off x="2442943" y="2104571"/>
              <a:ext cx="209550" cy="212725"/>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70" name="Group 69"/>
          <p:cNvGrpSpPr/>
          <p:nvPr/>
        </p:nvGrpSpPr>
        <p:grpSpPr>
          <a:xfrm>
            <a:off x="6163840" y="3128905"/>
            <a:ext cx="954617" cy="1117600"/>
            <a:chOff x="4364038" y="3074988"/>
            <a:chExt cx="715963" cy="838200"/>
          </a:xfrm>
          <a:solidFill>
            <a:schemeClr val="accent3"/>
          </a:solidFill>
        </p:grpSpPr>
        <p:sp>
          <p:nvSpPr>
            <p:cNvPr id="71" name="Oval 8"/>
            <p:cNvSpPr>
              <a:spLocks noChangeArrowheads="1"/>
            </p:cNvSpPr>
            <p:nvPr/>
          </p:nvSpPr>
          <p:spPr bwMode="auto">
            <a:xfrm>
              <a:off x="4364038" y="3074988"/>
              <a:ext cx="715963" cy="717550"/>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72" name="Freeform 9"/>
            <p:cNvSpPr/>
            <p:nvPr/>
          </p:nvSpPr>
          <p:spPr bwMode="auto">
            <a:xfrm>
              <a:off x="4546600" y="3743325"/>
              <a:ext cx="184150" cy="169863"/>
            </a:xfrm>
            <a:custGeom>
              <a:avLst/>
              <a:gdLst/>
              <a:ahLst/>
              <a:cxnLst>
                <a:cxn ang="0">
                  <a:pos x="0" y="0"/>
                </a:cxn>
                <a:cxn ang="0">
                  <a:pos x="11" y="107"/>
                </a:cxn>
                <a:cxn ang="0">
                  <a:pos x="116" y="18"/>
                </a:cxn>
                <a:cxn ang="0">
                  <a:pos x="0" y="0"/>
                </a:cxn>
              </a:cxnLst>
              <a:rect l="0" t="0" r="r" b="b"/>
              <a:pathLst>
                <a:path w="116" h="107">
                  <a:moveTo>
                    <a:pt x="0" y="0"/>
                  </a:moveTo>
                  <a:lnTo>
                    <a:pt x="11" y="107"/>
                  </a:lnTo>
                  <a:lnTo>
                    <a:pt x="116" y="18"/>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118" name="Group 117"/>
          <p:cNvGrpSpPr/>
          <p:nvPr/>
        </p:nvGrpSpPr>
        <p:grpSpPr>
          <a:xfrm rot="17590240">
            <a:off x="3221019" y="3319678"/>
            <a:ext cx="888197" cy="1043077"/>
            <a:chOff x="3071813" y="2624138"/>
            <a:chExt cx="446088" cy="523875"/>
          </a:xfrm>
          <a:solidFill>
            <a:schemeClr val="accent3"/>
          </a:solidFill>
        </p:grpSpPr>
        <p:sp>
          <p:nvSpPr>
            <p:cNvPr id="119" name="Oval 26"/>
            <p:cNvSpPr>
              <a:spLocks noChangeArrowheads="1"/>
            </p:cNvSpPr>
            <p:nvPr/>
          </p:nvSpPr>
          <p:spPr bwMode="auto">
            <a:xfrm>
              <a:off x="3071813" y="2624138"/>
              <a:ext cx="446088" cy="44767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20" name="Freeform 27"/>
            <p:cNvSpPr/>
            <p:nvPr/>
          </p:nvSpPr>
          <p:spPr bwMode="auto">
            <a:xfrm>
              <a:off x="3290888" y="3040063"/>
              <a:ext cx="114300" cy="107950"/>
            </a:xfrm>
            <a:custGeom>
              <a:avLst/>
              <a:gdLst/>
              <a:ahLst/>
              <a:cxnLst>
                <a:cxn ang="0">
                  <a:pos x="72" y="0"/>
                </a:cxn>
                <a:cxn ang="0">
                  <a:pos x="67" y="68"/>
                </a:cxn>
                <a:cxn ang="0">
                  <a:pos x="0" y="11"/>
                </a:cxn>
                <a:cxn ang="0">
                  <a:pos x="72" y="0"/>
                </a:cxn>
              </a:cxnLst>
              <a:rect l="0" t="0" r="r" b="b"/>
              <a:pathLst>
                <a:path w="72" h="68">
                  <a:moveTo>
                    <a:pt x="72" y="0"/>
                  </a:moveTo>
                  <a:lnTo>
                    <a:pt x="67" y="68"/>
                  </a:lnTo>
                  <a:lnTo>
                    <a:pt x="0" y="11"/>
                  </a:lnTo>
                  <a:lnTo>
                    <a:pt x="72"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234" name="Group 233"/>
          <p:cNvGrpSpPr/>
          <p:nvPr/>
        </p:nvGrpSpPr>
        <p:grpSpPr>
          <a:xfrm>
            <a:off x="4569659" y="3628541"/>
            <a:ext cx="594784" cy="698500"/>
            <a:chOff x="3427244" y="2721405"/>
            <a:chExt cx="446088" cy="523875"/>
          </a:xfrm>
        </p:grpSpPr>
        <p:grpSp>
          <p:nvGrpSpPr>
            <p:cNvPr id="97" name="Group 96"/>
            <p:cNvGrpSpPr/>
            <p:nvPr/>
          </p:nvGrpSpPr>
          <p:grpSpPr>
            <a:xfrm rot="18992570">
              <a:off x="3427244" y="2721405"/>
              <a:ext cx="446088" cy="523875"/>
              <a:chOff x="3071813" y="2624138"/>
              <a:chExt cx="446088" cy="523875"/>
            </a:xfrm>
            <a:solidFill>
              <a:schemeClr val="accent3">
                <a:lumMod val="60000"/>
                <a:lumOff val="40000"/>
              </a:schemeClr>
            </a:solidFill>
          </p:grpSpPr>
          <p:sp>
            <p:nvSpPr>
              <p:cNvPr id="98" name="Oval 26"/>
              <p:cNvSpPr>
                <a:spLocks noChangeArrowheads="1"/>
              </p:cNvSpPr>
              <p:nvPr/>
            </p:nvSpPr>
            <p:spPr bwMode="auto">
              <a:xfrm>
                <a:off x="3071813" y="2624138"/>
                <a:ext cx="446088" cy="44767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99" name="Freeform 27"/>
              <p:cNvSpPr/>
              <p:nvPr/>
            </p:nvSpPr>
            <p:spPr bwMode="auto">
              <a:xfrm>
                <a:off x="3290888" y="3040063"/>
                <a:ext cx="114300" cy="107950"/>
              </a:xfrm>
              <a:custGeom>
                <a:avLst/>
                <a:gdLst/>
                <a:ahLst/>
                <a:cxnLst>
                  <a:cxn ang="0">
                    <a:pos x="72" y="0"/>
                  </a:cxn>
                  <a:cxn ang="0">
                    <a:pos x="67" y="68"/>
                  </a:cxn>
                  <a:cxn ang="0">
                    <a:pos x="0" y="11"/>
                  </a:cxn>
                  <a:cxn ang="0">
                    <a:pos x="72" y="0"/>
                  </a:cxn>
                </a:cxnLst>
                <a:rect l="0" t="0" r="r" b="b"/>
                <a:pathLst>
                  <a:path w="72" h="68">
                    <a:moveTo>
                      <a:pt x="72" y="0"/>
                    </a:moveTo>
                    <a:lnTo>
                      <a:pt x="67" y="68"/>
                    </a:lnTo>
                    <a:lnTo>
                      <a:pt x="0" y="11"/>
                    </a:lnTo>
                    <a:lnTo>
                      <a:pt x="72"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233" name="Freeform 115"/>
            <p:cNvSpPr>
              <a:spLocks noEditPoints="1"/>
            </p:cNvSpPr>
            <p:nvPr/>
          </p:nvSpPr>
          <p:spPr bwMode="auto">
            <a:xfrm>
              <a:off x="3514746" y="2841496"/>
              <a:ext cx="219075" cy="220663"/>
            </a:xfrm>
            <a:custGeom>
              <a:avLst/>
              <a:gdLst/>
              <a:ahLst/>
              <a:cxnLst>
                <a:cxn ang="0">
                  <a:pos x="64" y="32"/>
                </a:cxn>
                <a:cxn ang="0">
                  <a:pos x="32" y="64"/>
                </a:cxn>
                <a:cxn ang="0">
                  <a:pos x="0" y="32"/>
                </a:cxn>
                <a:cxn ang="0">
                  <a:pos x="32" y="0"/>
                </a:cxn>
                <a:cxn ang="0">
                  <a:pos x="64" y="32"/>
                </a:cxn>
                <a:cxn ang="0">
                  <a:pos x="14" y="38"/>
                </a:cxn>
                <a:cxn ang="0">
                  <a:pos x="13" y="32"/>
                </a:cxn>
                <a:cxn ang="0">
                  <a:pos x="14" y="26"/>
                </a:cxn>
                <a:cxn ang="0">
                  <a:pos x="8" y="19"/>
                </a:cxn>
                <a:cxn ang="0">
                  <a:pos x="4" y="32"/>
                </a:cxn>
                <a:cxn ang="0">
                  <a:pos x="8" y="45"/>
                </a:cxn>
                <a:cxn ang="0">
                  <a:pos x="14" y="38"/>
                </a:cxn>
                <a:cxn ang="0">
                  <a:pos x="45" y="32"/>
                </a:cxn>
                <a:cxn ang="0">
                  <a:pos x="32" y="18"/>
                </a:cxn>
                <a:cxn ang="0">
                  <a:pos x="18" y="32"/>
                </a:cxn>
                <a:cxn ang="0">
                  <a:pos x="32" y="46"/>
                </a:cxn>
                <a:cxn ang="0">
                  <a:pos x="45" y="32"/>
                </a:cxn>
                <a:cxn ang="0">
                  <a:pos x="19" y="8"/>
                </a:cxn>
                <a:cxn ang="0">
                  <a:pos x="26" y="15"/>
                </a:cxn>
                <a:cxn ang="0">
                  <a:pos x="32" y="14"/>
                </a:cxn>
                <a:cxn ang="0">
                  <a:pos x="38" y="15"/>
                </a:cxn>
                <a:cxn ang="0">
                  <a:pos x="45" y="8"/>
                </a:cxn>
                <a:cxn ang="0">
                  <a:pos x="32" y="5"/>
                </a:cxn>
                <a:cxn ang="0">
                  <a:pos x="19" y="8"/>
                </a:cxn>
                <a:cxn ang="0">
                  <a:pos x="45" y="56"/>
                </a:cxn>
                <a:cxn ang="0">
                  <a:pos x="38" y="49"/>
                </a:cxn>
                <a:cxn ang="0">
                  <a:pos x="32" y="50"/>
                </a:cxn>
                <a:cxn ang="0">
                  <a:pos x="26" y="49"/>
                </a:cxn>
                <a:cxn ang="0">
                  <a:pos x="19" y="56"/>
                </a:cxn>
                <a:cxn ang="0">
                  <a:pos x="32" y="60"/>
                </a:cxn>
                <a:cxn ang="0">
                  <a:pos x="45" y="56"/>
                </a:cxn>
                <a:cxn ang="0">
                  <a:pos x="56" y="45"/>
                </a:cxn>
                <a:cxn ang="0">
                  <a:pos x="59" y="32"/>
                </a:cxn>
                <a:cxn ang="0">
                  <a:pos x="56" y="19"/>
                </a:cxn>
                <a:cxn ang="0">
                  <a:pos x="49" y="26"/>
                </a:cxn>
                <a:cxn ang="0">
                  <a:pos x="50" y="32"/>
                </a:cxn>
                <a:cxn ang="0">
                  <a:pos x="49" y="38"/>
                </a:cxn>
                <a:cxn ang="0">
                  <a:pos x="56" y="45"/>
                </a:cxn>
              </a:cxnLst>
              <a:rect l="0" t="0" r="r" b="b"/>
              <a:pathLst>
                <a:path w="64" h="64">
                  <a:moveTo>
                    <a:pt x="64" y="32"/>
                  </a:moveTo>
                  <a:cubicBezTo>
                    <a:pt x="64" y="50"/>
                    <a:pt x="49" y="64"/>
                    <a:pt x="32" y="64"/>
                  </a:cubicBezTo>
                  <a:cubicBezTo>
                    <a:pt x="14" y="64"/>
                    <a:pt x="0" y="50"/>
                    <a:pt x="0" y="32"/>
                  </a:cubicBezTo>
                  <a:cubicBezTo>
                    <a:pt x="0" y="14"/>
                    <a:pt x="14" y="0"/>
                    <a:pt x="32" y="0"/>
                  </a:cubicBezTo>
                  <a:cubicBezTo>
                    <a:pt x="49" y="0"/>
                    <a:pt x="64" y="14"/>
                    <a:pt x="64" y="32"/>
                  </a:cubicBezTo>
                  <a:close/>
                  <a:moveTo>
                    <a:pt x="14" y="38"/>
                  </a:moveTo>
                  <a:cubicBezTo>
                    <a:pt x="14" y="36"/>
                    <a:pt x="13" y="34"/>
                    <a:pt x="13" y="32"/>
                  </a:cubicBezTo>
                  <a:cubicBezTo>
                    <a:pt x="13" y="30"/>
                    <a:pt x="14" y="28"/>
                    <a:pt x="14" y="26"/>
                  </a:cubicBezTo>
                  <a:cubicBezTo>
                    <a:pt x="8" y="19"/>
                    <a:pt x="8" y="19"/>
                    <a:pt x="8" y="19"/>
                  </a:cubicBezTo>
                  <a:cubicBezTo>
                    <a:pt x="6" y="23"/>
                    <a:pt x="4" y="28"/>
                    <a:pt x="4" y="32"/>
                  </a:cubicBezTo>
                  <a:cubicBezTo>
                    <a:pt x="4" y="37"/>
                    <a:pt x="6" y="41"/>
                    <a:pt x="8" y="45"/>
                  </a:cubicBezTo>
                  <a:lnTo>
                    <a:pt x="14" y="38"/>
                  </a:lnTo>
                  <a:close/>
                  <a:moveTo>
                    <a:pt x="45" y="32"/>
                  </a:moveTo>
                  <a:cubicBezTo>
                    <a:pt x="45" y="25"/>
                    <a:pt x="39" y="18"/>
                    <a:pt x="32" y="18"/>
                  </a:cubicBezTo>
                  <a:cubicBezTo>
                    <a:pt x="24" y="18"/>
                    <a:pt x="18" y="25"/>
                    <a:pt x="18" y="32"/>
                  </a:cubicBezTo>
                  <a:cubicBezTo>
                    <a:pt x="18" y="40"/>
                    <a:pt x="24" y="46"/>
                    <a:pt x="32" y="46"/>
                  </a:cubicBezTo>
                  <a:cubicBezTo>
                    <a:pt x="39" y="46"/>
                    <a:pt x="45" y="40"/>
                    <a:pt x="45" y="32"/>
                  </a:cubicBezTo>
                  <a:close/>
                  <a:moveTo>
                    <a:pt x="19" y="8"/>
                  </a:moveTo>
                  <a:cubicBezTo>
                    <a:pt x="26" y="15"/>
                    <a:pt x="26" y="15"/>
                    <a:pt x="26" y="15"/>
                  </a:cubicBezTo>
                  <a:cubicBezTo>
                    <a:pt x="28" y="14"/>
                    <a:pt x="30" y="14"/>
                    <a:pt x="32" y="14"/>
                  </a:cubicBezTo>
                  <a:cubicBezTo>
                    <a:pt x="34" y="14"/>
                    <a:pt x="36" y="14"/>
                    <a:pt x="38" y="15"/>
                  </a:cubicBezTo>
                  <a:cubicBezTo>
                    <a:pt x="45" y="8"/>
                    <a:pt x="45" y="8"/>
                    <a:pt x="45" y="8"/>
                  </a:cubicBezTo>
                  <a:cubicBezTo>
                    <a:pt x="41" y="6"/>
                    <a:pt x="36" y="5"/>
                    <a:pt x="32" y="5"/>
                  </a:cubicBezTo>
                  <a:cubicBezTo>
                    <a:pt x="27" y="5"/>
                    <a:pt x="23" y="6"/>
                    <a:pt x="19" y="8"/>
                  </a:cubicBezTo>
                  <a:close/>
                  <a:moveTo>
                    <a:pt x="45" y="56"/>
                  </a:moveTo>
                  <a:cubicBezTo>
                    <a:pt x="38" y="49"/>
                    <a:pt x="38" y="49"/>
                    <a:pt x="38" y="49"/>
                  </a:cubicBezTo>
                  <a:cubicBezTo>
                    <a:pt x="36" y="50"/>
                    <a:pt x="34" y="50"/>
                    <a:pt x="32" y="50"/>
                  </a:cubicBezTo>
                  <a:cubicBezTo>
                    <a:pt x="30" y="50"/>
                    <a:pt x="28" y="50"/>
                    <a:pt x="26" y="49"/>
                  </a:cubicBezTo>
                  <a:cubicBezTo>
                    <a:pt x="19" y="56"/>
                    <a:pt x="19" y="56"/>
                    <a:pt x="19" y="56"/>
                  </a:cubicBezTo>
                  <a:cubicBezTo>
                    <a:pt x="23" y="58"/>
                    <a:pt x="27" y="60"/>
                    <a:pt x="32" y="60"/>
                  </a:cubicBezTo>
                  <a:cubicBezTo>
                    <a:pt x="36" y="60"/>
                    <a:pt x="41" y="58"/>
                    <a:pt x="45" y="56"/>
                  </a:cubicBezTo>
                  <a:close/>
                  <a:moveTo>
                    <a:pt x="56" y="45"/>
                  </a:moveTo>
                  <a:cubicBezTo>
                    <a:pt x="58" y="41"/>
                    <a:pt x="59" y="37"/>
                    <a:pt x="59" y="32"/>
                  </a:cubicBezTo>
                  <a:cubicBezTo>
                    <a:pt x="59" y="28"/>
                    <a:pt x="58" y="23"/>
                    <a:pt x="56" y="19"/>
                  </a:cubicBezTo>
                  <a:cubicBezTo>
                    <a:pt x="49" y="26"/>
                    <a:pt x="49" y="26"/>
                    <a:pt x="49" y="26"/>
                  </a:cubicBezTo>
                  <a:cubicBezTo>
                    <a:pt x="50" y="28"/>
                    <a:pt x="50" y="30"/>
                    <a:pt x="50" y="32"/>
                  </a:cubicBezTo>
                  <a:cubicBezTo>
                    <a:pt x="50" y="34"/>
                    <a:pt x="50" y="36"/>
                    <a:pt x="49" y="38"/>
                  </a:cubicBezTo>
                  <a:lnTo>
                    <a:pt x="56" y="45"/>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61" name="Group 60"/>
          <p:cNvGrpSpPr/>
          <p:nvPr/>
        </p:nvGrpSpPr>
        <p:grpSpPr>
          <a:xfrm rot="1108877">
            <a:off x="7107866" y="2782529"/>
            <a:ext cx="563033" cy="660400"/>
            <a:chOff x="4935538" y="1195388"/>
            <a:chExt cx="422275" cy="495300"/>
          </a:xfrm>
          <a:solidFill>
            <a:schemeClr val="accent1">
              <a:lumMod val="60000"/>
              <a:lumOff val="40000"/>
            </a:schemeClr>
          </a:solidFill>
        </p:grpSpPr>
        <p:sp>
          <p:nvSpPr>
            <p:cNvPr id="64" name="Oval 6"/>
            <p:cNvSpPr>
              <a:spLocks noChangeArrowheads="1"/>
            </p:cNvSpPr>
            <p:nvPr/>
          </p:nvSpPr>
          <p:spPr bwMode="auto">
            <a:xfrm>
              <a:off x="4935538" y="1195388"/>
              <a:ext cx="422275" cy="42227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67" name="Freeform 7"/>
            <p:cNvSpPr/>
            <p:nvPr/>
          </p:nvSpPr>
          <p:spPr bwMode="auto">
            <a:xfrm>
              <a:off x="5041900" y="1589088"/>
              <a:ext cx="109538" cy="101600"/>
            </a:xfrm>
            <a:custGeom>
              <a:avLst/>
              <a:gdLst/>
              <a:ahLst/>
              <a:cxnLst>
                <a:cxn ang="0">
                  <a:pos x="0" y="0"/>
                </a:cxn>
                <a:cxn ang="0">
                  <a:pos x="6" y="64"/>
                </a:cxn>
                <a:cxn ang="0">
                  <a:pos x="69" y="11"/>
                </a:cxn>
                <a:cxn ang="0">
                  <a:pos x="0" y="0"/>
                </a:cxn>
              </a:cxnLst>
              <a:rect l="0" t="0" r="r" b="b"/>
              <a:pathLst>
                <a:path w="69" h="64">
                  <a:moveTo>
                    <a:pt x="0" y="0"/>
                  </a:moveTo>
                  <a:lnTo>
                    <a:pt x="6" y="64"/>
                  </a:lnTo>
                  <a:lnTo>
                    <a:pt x="69" y="11"/>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256" name="Group 255"/>
          <p:cNvGrpSpPr/>
          <p:nvPr/>
        </p:nvGrpSpPr>
        <p:grpSpPr>
          <a:xfrm>
            <a:off x="6311840" y="1815953"/>
            <a:ext cx="490653" cy="573116"/>
            <a:chOff x="4733880" y="1361964"/>
            <a:chExt cx="367990" cy="429837"/>
          </a:xfrm>
        </p:grpSpPr>
        <p:grpSp>
          <p:nvGrpSpPr>
            <p:cNvPr id="127" name="Group 126"/>
            <p:cNvGrpSpPr/>
            <p:nvPr/>
          </p:nvGrpSpPr>
          <p:grpSpPr>
            <a:xfrm rot="1441643" flipH="1">
              <a:off x="4733880" y="1361964"/>
              <a:ext cx="367990" cy="429837"/>
              <a:chOff x="4470400" y="1712913"/>
              <a:chExt cx="566738" cy="661988"/>
            </a:xfrm>
            <a:solidFill>
              <a:schemeClr val="accent1"/>
            </a:solidFill>
          </p:grpSpPr>
          <p:sp>
            <p:nvSpPr>
              <p:cNvPr id="128" name="Oval 14"/>
              <p:cNvSpPr>
                <a:spLocks noChangeArrowheads="1"/>
              </p:cNvSpPr>
              <p:nvPr/>
            </p:nvSpPr>
            <p:spPr bwMode="auto">
              <a:xfrm>
                <a:off x="4470400" y="1712913"/>
                <a:ext cx="566738" cy="566738"/>
              </a:xfrm>
              <a:prstGeom prst="ellipse">
                <a:avLst/>
              </a:prstGeom>
              <a:solidFill>
                <a:srgbClr val="44D0D4"/>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29" name="Freeform 15"/>
              <p:cNvSpPr/>
              <p:nvPr/>
            </p:nvSpPr>
            <p:spPr bwMode="auto">
              <a:xfrm>
                <a:off x="4614863" y="2239963"/>
                <a:ext cx="144463" cy="134938"/>
              </a:xfrm>
              <a:custGeom>
                <a:avLst/>
                <a:gdLst/>
                <a:ahLst/>
                <a:cxnLst>
                  <a:cxn ang="0">
                    <a:pos x="0" y="0"/>
                  </a:cxn>
                  <a:cxn ang="0">
                    <a:pos x="8" y="85"/>
                  </a:cxn>
                  <a:cxn ang="0">
                    <a:pos x="91" y="14"/>
                  </a:cxn>
                  <a:cxn ang="0">
                    <a:pos x="0" y="0"/>
                  </a:cxn>
                </a:cxnLst>
                <a:rect l="0" t="0" r="r" b="b"/>
                <a:pathLst>
                  <a:path w="91" h="85">
                    <a:moveTo>
                      <a:pt x="0" y="0"/>
                    </a:moveTo>
                    <a:lnTo>
                      <a:pt x="8" y="85"/>
                    </a:lnTo>
                    <a:lnTo>
                      <a:pt x="91" y="14"/>
                    </a:lnTo>
                    <a:lnTo>
                      <a:pt x="0" y="0"/>
                    </a:lnTo>
                    <a:close/>
                  </a:path>
                </a:pathLst>
              </a:custGeom>
              <a:solidFill>
                <a:srgbClr val="44D0D4"/>
              </a:solidFill>
              <a:ln w="9525">
                <a:noFill/>
                <a:round/>
              </a:ln>
            </p:spPr>
            <p:txBody>
              <a:bodyPr vert="horz" wrap="square" lIns="121920" tIns="60960" rIns="121920" bIns="60960" numCol="1" anchor="t" anchorCtr="0" compatLnSpc="1"/>
              <a:lstStyle/>
              <a:p>
                <a:r>
                  <a:rPr lang="en-US" sz="2400" dirty="0" smtClean="0">
                    <a:solidFill>
                      <a:srgbClr val="262626"/>
                    </a:solidFill>
                    <a:ea typeface="微软雅黑" panose="020B0503020204020204" pitchFamily="34" charset="-122"/>
                  </a:rPr>
                  <a:t>         </a:t>
                </a:r>
                <a:endParaRPr lang="en-US" sz="2400" dirty="0">
                  <a:solidFill>
                    <a:srgbClr val="262626"/>
                  </a:solidFill>
                  <a:ea typeface="微软雅黑" panose="020B0503020204020204" pitchFamily="34" charset="-122"/>
                </a:endParaRPr>
              </a:p>
            </p:txBody>
          </p:sp>
        </p:grpSp>
        <p:sp>
          <p:nvSpPr>
            <p:cNvPr id="236" name="Freeform 18"/>
            <p:cNvSpPr>
              <a:spLocks noEditPoints="1"/>
            </p:cNvSpPr>
            <p:nvPr/>
          </p:nvSpPr>
          <p:spPr bwMode="auto">
            <a:xfrm>
              <a:off x="4852748" y="1435762"/>
              <a:ext cx="144463" cy="203200"/>
            </a:xfrm>
            <a:custGeom>
              <a:avLst/>
              <a:gdLst/>
              <a:ahLst/>
              <a:cxnLst>
                <a:cxn ang="0">
                  <a:pos x="21" y="59"/>
                </a:cxn>
                <a:cxn ang="0">
                  <a:pos x="0" y="38"/>
                </a:cxn>
                <a:cxn ang="0">
                  <a:pos x="4" y="27"/>
                </a:cxn>
                <a:cxn ang="0">
                  <a:pos x="18" y="2"/>
                </a:cxn>
                <a:cxn ang="0">
                  <a:pos x="21" y="0"/>
                </a:cxn>
                <a:cxn ang="0">
                  <a:pos x="24" y="2"/>
                </a:cxn>
                <a:cxn ang="0">
                  <a:pos x="38" y="27"/>
                </a:cxn>
                <a:cxn ang="0">
                  <a:pos x="42" y="38"/>
                </a:cxn>
                <a:cxn ang="0">
                  <a:pos x="21" y="59"/>
                </a:cxn>
                <a:cxn ang="0">
                  <a:pos x="20" y="41"/>
                </a:cxn>
                <a:cxn ang="0">
                  <a:pos x="17" y="35"/>
                </a:cxn>
                <a:cxn ang="0">
                  <a:pos x="16" y="34"/>
                </a:cxn>
                <a:cxn ang="0">
                  <a:pos x="15" y="35"/>
                </a:cxn>
                <a:cxn ang="0">
                  <a:pos x="12" y="41"/>
                </a:cxn>
                <a:cxn ang="0">
                  <a:pos x="11" y="44"/>
                </a:cxn>
                <a:cxn ang="0">
                  <a:pos x="16" y="49"/>
                </a:cxn>
                <a:cxn ang="0">
                  <a:pos x="21" y="44"/>
                </a:cxn>
                <a:cxn ang="0">
                  <a:pos x="20" y="41"/>
                </a:cxn>
              </a:cxnLst>
              <a:rect l="0" t="0" r="r" b="b"/>
              <a:pathLst>
                <a:path w="42" h="59">
                  <a:moveTo>
                    <a:pt x="21" y="59"/>
                  </a:moveTo>
                  <a:cubicBezTo>
                    <a:pt x="10" y="59"/>
                    <a:pt x="0" y="50"/>
                    <a:pt x="0" y="38"/>
                  </a:cubicBezTo>
                  <a:cubicBezTo>
                    <a:pt x="0" y="34"/>
                    <a:pt x="2" y="31"/>
                    <a:pt x="4" y="27"/>
                  </a:cubicBezTo>
                  <a:cubicBezTo>
                    <a:pt x="6" y="24"/>
                    <a:pt x="14" y="13"/>
                    <a:pt x="18" y="2"/>
                  </a:cubicBezTo>
                  <a:cubicBezTo>
                    <a:pt x="18" y="1"/>
                    <a:pt x="20" y="0"/>
                    <a:pt x="21" y="0"/>
                  </a:cubicBezTo>
                  <a:cubicBezTo>
                    <a:pt x="22" y="0"/>
                    <a:pt x="24" y="1"/>
                    <a:pt x="24" y="2"/>
                  </a:cubicBezTo>
                  <a:cubicBezTo>
                    <a:pt x="28" y="13"/>
                    <a:pt x="36" y="24"/>
                    <a:pt x="38" y="27"/>
                  </a:cubicBezTo>
                  <a:cubicBezTo>
                    <a:pt x="40" y="31"/>
                    <a:pt x="42" y="34"/>
                    <a:pt x="42" y="38"/>
                  </a:cubicBezTo>
                  <a:cubicBezTo>
                    <a:pt x="42" y="50"/>
                    <a:pt x="32" y="59"/>
                    <a:pt x="21" y="59"/>
                  </a:cubicBezTo>
                  <a:close/>
                  <a:moveTo>
                    <a:pt x="20" y="41"/>
                  </a:moveTo>
                  <a:cubicBezTo>
                    <a:pt x="20" y="40"/>
                    <a:pt x="18" y="37"/>
                    <a:pt x="17" y="35"/>
                  </a:cubicBezTo>
                  <a:cubicBezTo>
                    <a:pt x="17" y="34"/>
                    <a:pt x="16" y="34"/>
                    <a:pt x="16" y="34"/>
                  </a:cubicBezTo>
                  <a:cubicBezTo>
                    <a:pt x="16" y="34"/>
                    <a:pt x="15" y="34"/>
                    <a:pt x="15" y="35"/>
                  </a:cubicBezTo>
                  <a:cubicBezTo>
                    <a:pt x="14" y="37"/>
                    <a:pt x="12" y="40"/>
                    <a:pt x="12" y="41"/>
                  </a:cubicBezTo>
                  <a:cubicBezTo>
                    <a:pt x="11" y="42"/>
                    <a:pt x="11" y="43"/>
                    <a:pt x="11" y="44"/>
                  </a:cubicBezTo>
                  <a:cubicBezTo>
                    <a:pt x="11" y="46"/>
                    <a:pt x="13" y="49"/>
                    <a:pt x="16" y="49"/>
                  </a:cubicBezTo>
                  <a:cubicBezTo>
                    <a:pt x="19" y="49"/>
                    <a:pt x="21" y="46"/>
                    <a:pt x="21" y="44"/>
                  </a:cubicBezTo>
                  <a:cubicBezTo>
                    <a:pt x="21" y="43"/>
                    <a:pt x="21" y="42"/>
                    <a:pt x="20" y="41"/>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91" name="Group 90"/>
          <p:cNvGrpSpPr/>
          <p:nvPr/>
        </p:nvGrpSpPr>
        <p:grpSpPr>
          <a:xfrm>
            <a:off x="4686327" y="2709485"/>
            <a:ext cx="594784" cy="698500"/>
            <a:chOff x="3071813" y="2022475"/>
            <a:chExt cx="446088" cy="523875"/>
          </a:xfrm>
          <a:solidFill>
            <a:schemeClr val="accent1">
              <a:lumMod val="60000"/>
              <a:lumOff val="40000"/>
            </a:schemeClr>
          </a:solidFill>
        </p:grpSpPr>
        <p:sp>
          <p:nvSpPr>
            <p:cNvPr id="92" name="Oval 22"/>
            <p:cNvSpPr>
              <a:spLocks noChangeArrowheads="1"/>
            </p:cNvSpPr>
            <p:nvPr/>
          </p:nvSpPr>
          <p:spPr bwMode="auto">
            <a:xfrm>
              <a:off x="3071813" y="2022475"/>
              <a:ext cx="446088" cy="44767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93" name="Freeform 23"/>
            <p:cNvSpPr/>
            <p:nvPr/>
          </p:nvSpPr>
          <p:spPr bwMode="auto">
            <a:xfrm>
              <a:off x="3290888" y="2438400"/>
              <a:ext cx="114300" cy="107950"/>
            </a:xfrm>
            <a:custGeom>
              <a:avLst/>
              <a:gdLst/>
              <a:ahLst/>
              <a:cxnLst>
                <a:cxn ang="0">
                  <a:pos x="72" y="0"/>
                </a:cxn>
                <a:cxn ang="0">
                  <a:pos x="67" y="68"/>
                </a:cxn>
                <a:cxn ang="0">
                  <a:pos x="0" y="13"/>
                </a:cxn>
                <a:cxn ang="0">
                  <a:pos x="72" y="0"/>
                </a:cxn>
              </a:cxnLst>
              <a:rect l="0" t="0" r="r" b="b"/>
              <a:pathLst>
                <a:path w="72" h="68">
                  <a:moveTo>
                    <a:pt x="72" y="0"/>
                  </a:moveTo>
                  <a:lnTo>
                    <a:pt x="67" y="68"/>
                  </a:lnTo>
                  <a:lnTo>
                    <a:pt x="0" y="13"/>
                  </a:lnTo>
                  <a:lnTo>
                    <a:pt x="72"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114" name="Group 113"/>
          <p:cNvGrpSpPr/>
          <p:nvPr/>
        </p:nvGrpSpPr>
        <p:grpSpPr>
          <a:xfrm rot="15727265">
            <a:off x="3908166" y="4076242"/>
            <a:ext cx="954617" cy="1117600"/>
            <a:chOff x="4364038" y="3074988"/>
            <a:chExt cx="715963" cy="838200"/>
          </a:xfrm>
          <a:solidFill>
            <a:schemeClr val="accent1"/>
          </a:solidFill>
        </p:grpSpPr>
        <p:sp>
          <p:nvSpPr>
            <p:cNvPr id="115" name="Oval 8"/>
            <p:cNvSpPr>
              <a:spLocks noChangeArrowheads="1"/>
            </p:cNvSpPr>
            <p:nvPr/>
          </p:nvSpPr>
          <p:spPr bwMode="auto">
            <a:xfrm>
              <a:off x="4364038" y="3074988"/>
              <a:ext cx="715963" cy="717550"/>
            </a:xfrm>
            <a:prstGeom prst="ellipse">
              <a:avLst/>
            </a:prstGeom>
            <a:solidFill>
              <a:srgbClr val="44D0D4"/>
            </a:solid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16" name="Freeform 9"/>
            <p:cNvSpPr/>
            <p:nvPr/>
          </p:nvSpPr>
          <p:spPr bwMode="auto">
            <a:xfrm>
              <a:off x="4546600" y="3743325"/>
              <a:ext cx="184150" cy="169863"/>
            </a:xfrm>
            <a:custGeom>
              <a:avLst/>
              <a:gdLst/>
              <a:ahLst/>
              <a:cxnLst>
                <a:cxn ang="0">
                  <a:pos x="0" y="0"/>
                </a:cxn>
                <a:cxn ang="0">
                  <a:pos x="11" y="107"/>
                </a:cxn>
                <a:cxn ang="0">
                  <a:pos x="116" y="18"/>
                </a:cxn>
                <a:cxn ang="0">
                  <a:pos x="0" y="0"/>
                </a:cxn>
              </a:cxnLst>
              <a:rect l="0" t="0" r="r" b="b"/>
              <a:pathLst>
                <a:path w="116" h="107">
                  <a:moveTo>
                    <a:pt x="0" y="0"/>
                  </a:moveTo>
                  <a:lnTo>
                    <a:pt x="11" y="107"/>
                  </a:lnTo>
                  <a:lnTo>
                    <a:pt x="116" y="18"/>
                  </a:lnTo>
                  <a:lnTo>
                    <a:pt x="0" y="0"/>
                  </a:lnTo>
                  <a:close/>
                </a:path>
              </a:pathLst>
            </a:custGeom>
            <a:solidFill>
              <a:srgbClr val="44D0D4"/>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151" name="Group 150"/>
          <p:cNvGrpSpPr/>
          <p:nvPr/>
        </p:nvGrpSpPr>
        <p:grpSpPr>
          <a:xfrm rot="5872735" flipH="1">
            <a:off x="7206559" y="4160301"/>
            <a:ext cx="954617" cy="1117600"/>
            <a:chOff x="4364038" y="3074988"/>
            <a:chExt cx="715963" cy="838200"/>
          </a:xfrm>
          <a:solidFill>
            <a:schemeClr val="accent2"/>
          </a:solidFill>
        </p:grpSpPr>
        <p:sp>
          <p:nvSpPr>
            <p:cNvPr id="152" name="Oval 8"/>
            <p:cNvSpPr>
              <a:spLocks noChangeArrowheads="1"/>
            </p:cNvSpPr>
            <p:nvPr/>
          </p:nvSpPr>
          <p:spPr bwMode="auto">
            <a:xfrm>
              <a:off x="4364038" y="3074988"/>
              <a:ext cx="715963" cy="717550"/>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53" name="Freeform 9"/>
            <p:cNvSpPr/>
            <p:nvPr/>
          </p:nvSpPr>
          <p:spPr bwMode="auto">
            <a:xfrm>
              <a:off x="4546600" y="3743325"/>
              <a:ext cx="184150" cy="169863"/>
            </a:xfrm>
            <a:custGeom>
              <a:avLst/>
              <a:gdLst/>
              <a:ahLst/>
              <a:cxnLst>
                <a:cxn ang="0">
                  <a:pos x="0" y="0"/>
                </a:cxn>
                <a:cxn ang="0">
                  <a:pos x="11" y="107"/>
                </a:cxn>
                <a:cxn ang="0">
                  <a:pos x="116" y="18"/>
                </a:cxn>
                <a:cxn ang="0">
                  <a:pos x="0" y="0"/>
                </a:cxn>
              </a:cxnLst>
              <a:rect l="0" t="0" r="r" b="b"/>
              <a:pathLst>
                <a:path w="116" h="107">
                  <a:moveTo>
                    <a:pt x="0" y="0"/>
                  </a:moveTo>
                  <a:lnTo>
                    <a:pt x="11" y="107"/>
                  </a:lnTo>
                  <a:lnTo>
                    <a:pt x="116" y="18"/>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111" name="Group 110"/>
          <p:cNvGrpSpPr/>
          <p:nvPr/>
        </p:nvGrpSpPr>
        <p:grpSpPr>
          <a:xfrm rot="4381353">
            <a:off x="8173073" y="3601087"/>
            <a:ext cx="749300" cy="882649"/>
            <a:chOff x="5002213" y="2306638"/>
            <a:chExt cx="561975" cy="661987"/>
          </a:xfrm>
          <a:solidFill>
            <a:srgbClr val="7030A0"/>
          </a:solidFill>
        </p:grpSpPr>
        <p:sp>
          <p:nvSpPr>
            <p:cNvPr id="112" name="Oval 12"/>
            <p:cNvSpPr>
              <a:spLocks noChangeArrowheads="1"/>
            </p:cNvSpPr>
            <p:nvPr/>
          </p:nvSpPr>
          <p:spPr bwMode="auto">
            <a:xfrm>
              <a:off x="5002213" y="2306638"/>
              <a:ext cx="561975" cy="565150"/>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13" name="Freeform 13"/>
            <p:cNvSpPr/>
            <p:nvPr/>
          </p:nvSpPr>
          <p:spPr bwMode="auto">
            <a:xfrm>
              <a:off x="5143500" y="2832100"/>
              <a:ext cx="147638" cy="136525"/>
            </a:xfrm>
            <a:custGeom>
              <a:avLst/>
              <a:gdLst/>
              <a:ahLst/>
              <a:cxnLst>
                <a:cxn ang="0">
                  <a:pos x="0" y="0"/>
                </a:cxn>
                <a:cxn ang="0">
                  <a:pos x="9" y="86"/>
                </a:cxn>
                <a:cxn ang="0">
                  <a:pos x="93" y="15"/>
                </a:cxn>
                <a:cxn ang="0">
                  <a:pos x="0" y="0"/>
                </a:cxn>
              </a:cxnLst>
              <a:rect l="0" t="0" r="r" b="b"/>
              <a:pathLst>
                <a:path w="93" h="86">
                  <a:moveTo>
                    <a:pt x="0" y="0"/>
                  </a:moveTo>
                  <a:lnTo>
                    <a:pt x="9" y="86"/>
                  </a:lnTo>
                  <a:lnTo>
                    <a:pt x="93" y="15"/>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255" name="Group 254"/>
          <p:cNvGrpSpPr/>
          <p:nvPr/>
        </p:nvGrpSpPr>
        <p:grpSpPr>
          <a:xfrm>
            <a:off x="7601521" y="2127163"/>
            <a:ext cx="715433" cy="840316"/>
            <a:chOff x="5701140" y="1595372"/>
            <a:chExt cx="536575" cy="630237"/>
          </a:xfrm>
        </p:grpSpPr>
        <p:grpSp>
          <p:nvGrpSpPr>
            <p:cNvPr id="106" name="Group 105"/>
            <p:cNvGrpSpPr/>
            <p:nvPr/>
          </p:nvGrpSpPr>
          <p:grpSpPr>
            <a:xfrm rot="19836944">
              <a:off x="5701140" y="1595372"/>
              <a:ext cx="536575" cy="630237"/>
              <a:chOff x="5305425" y="1627188"/>
              <a:chExt cx="536575" cy="630237"/>
            </a:xfrm>
            <a:solidFill>
              <a:schemeClr val="accent1"/>
            </a:solidFill>
          </p:grpSpPr>
          <p:sp>
            <p:nvSpPr>
              <p:cNvPr id="107" name="Oval 32"/>
              <p:cNvSpPr>
                <a:spLocks noChangeArrowheads="1"/>
              </p:cNvSpPr>
              <p:nvPr/>
            </p:nvSpPr>
            <p:spPr bwMode="auto">
              <a:xfrm>
                <a:off x="5305425" y="1627188"/>
                <a:ext cx="536575" cy="536575"/>
              </a:xfrm>
              <a:prstGeom prst="ellipse">
                <a:avLst/>
              </a:prstGeom>
              <a:solidFill>
                <a:srgbClr val="44D0D4"/>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08" name="Freeform 33"/>
              <p:cNvSpPr/>
              <p:nvPr/>
            </p:nvSpPr>
            <p:spPr bwMode="auto">
              <a:xfrm>
                <a:off x="5443538" y="2127250"/>
                <a:ext cx="136525" cy="130175"/>
              </a:xfrm>
              <a:custGeom>
                <a:avLst/>
                <a:gdLst/>
                <a:ahLst/>
                <a:cxnLst>
                  <a:cxn ang="0">
                    <a:pos x="0" y="0"/>
                  </a:cxn>
                  <a:cxn ang="0">
                    <a:pos x="7" y="82"/>
                  </a:cxn>
                  <a:cxn ang="0">
                    <a:pos x="86" y="14"/>
                  </a:cxn>
                  <a:cxn ang="0">
                    <a:pos x="0" y="0"/>
                  </a:cxn>
                </a:cxnLst>
                <a:rect l="0" t="0" r="r" b="b"/>
                <a:pathLst>
                  <a:path w="86" h="82">
                    <a:moveTo>
                      <a:pt x="0" y="0"/>
                    </a:moveTo>
                    <a:lnTo>
                      <a:pt x="7" y="82"/>
                    </a:lnTo>
                    <a:lnTo>
                      <a:pt x="86" y="14"/>
                    </a:lnTo>
                    <a:lnTo>
                      <a:pt x="0" y="0"/>
                    </a:lnTo>
                    <a:close/>
                  </a:path>
                </a:pathLst>
              </a:custGeom>
              <a:solidFill>
                <a:srgbClr val="44D0D4"/>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241" name="Freeform 104"/>
            <p:cNvSpPr>
              <a:spLocks noEditPoints="1"/>
            </p:cNvSpPr>
            <p:nvPr/>
          </p:nvSpPr>
          <p:spPr bwMode="auto">
            <a:xfrm>
              <a:off x="5843418" y="1767496"/>
              <a:ext cx="212725" cy="212725"/>
            </a:xfrm>
            <a:custGeom>
              <a:avLst/>
              <a:gdLst/>
              <a:ahLst/>
              <a:cxnLst>
                <a:cxn ang="0">
                  <a:pos x="62" y="51"/>
                </a:cxn>
                <a:cxn ang="0">
                  <a:pos x="51" y="62"/>
                </a:cxn>
                <a:cxn ang="0">
                  <a:pos x="12" y="62"/>
                </a:cxn>
                <a:cxn ang="0">
                  <a:pos x="0" y="51"/>
                </a:cxn>
                <a:cxn ang="0">
                  <a:pos x="0" y="12"/>
                </a:cxn>
                <a:cxn ang="0">
                  <a:pos x="12" y="0"/>
                </a:cxn>
                <a:cxn ang="0">
                  <a:pos x="51" y="0"/>
                </a:cxn>
                <a:cxn ang="0">
                  <a:pos x="62" y="12"/>
                </a:cxn>
                <a:cxn ang="0">
                  <a:pos x="62" y="51"/>
                </a:cxn>
                <a:cxn ang="0">
                  <a:pos x="15" y="11"/>
                </a:cxn>
                <a:cxn ang="0">
                  <a:pos x="9" y="16"/>
                </a:cxn>
                <a:cxn ang="0">
                  <a:pos x="15" y="20"/>
                </a:cxn>
                <a:cxn ang="0">
                  <a:pos x="15" y="20"/>
                </a:cxn>
                <a:cxn ang="0">
                  <a:pos x="20" y="16"/>
                </a:cxn>
                <a:cxn ang="0">
                  <a:pos x="15" y="11"/>
                </a:cxn>
                <a:cxn ang="0">
                  <a:pos x="19" y="52"/>
                </a:cxn>
                <a:cxn ang="0">
                  <a:pos x="19" y="24"/>
                </a:cxn>
                <a:cxn ang="0">
                  <a:pos x="10" y="24"/>
                </a:cxn>
                <a:cxn ang="0">
                  <a:pos x="10" y="52"/>
                </a:cxn>
                <a:cxn ang="0">
                  <a:pos x="19" y="52"/>
                </a:cxn>
                <a:cxn ang="0">
                  <a:pos x="53" y="52"/>
                </a:cxn>
                <a:cxn ang="0">
                  <a:pos x="53" y="36"/>
                </a:cxn>
                <a:cxn ang="0">
                  <a:pos x="42" y="24"/>
                </a:cxn>
                <a:cxn ang="0">
                  <a:pos x="34" y="28"/>
                </a:cxn>
                <a:cxn ang="0">
                  <a:pos x="34" y="28"/>
                </a:cxn>
                <a:cxn ang="0">
                  <a:pos x="34" y="24"/>
                </a:cxn>
                <a:cxn ang="0">
                  <a:pos x="24" y="24"/>
                </a:cxn>
                <a:cxn ang="0">
                  <a:pos x="24" y="52"/>
                </a:cxn>
                <a:cxn ang="0">
                  <a:pos x="34" y="52"/>
                </a:cxn>
                <a:cxn ang="0">
                  <a:pos x="34" y="37"/>
                </a:cxn>
                <a:cxn ang="0">
                  <a:pos x="34" y="34"/>
                </a:cxn>
                <a:cxn ang="0">
                  <a:pos x="39" y="31"/>
                </a:cxn>
                <a:cxn ang="0">
                  <a:pos x="43" y="37"/>
                </a:cxn>
                <a:cxn ang="0">
                  <a:pos x="43" y="52"/>
                </a:cxn>
                <a:cxn ang="0">
                  <a:pos x="53" y="52"/>
                </a:cxn>
              </a:cxnLst>
              <a:rect l="0" t="0" r="r" b="b"/>
              <a:pathLst>
                <a:path w="62" h="62">
                  <a:moveTo>
                    <a:pt x="62" y="51"/>
                  </a:moveTo>
                  <a:cubicBezTo>
                    <a:pt x="62" y="57"/>
                    <a:pt x="57" y="62"/>
                    <a:pt x="51" y="62"/>
                  </a:cubicBezTo>
                  <a:cubicBezTo>
                    <a:pt x="12" y="62"/>
                    <a:pt x="12" y="62"/>
                    <a:pt x="12" y="62"/>
                  </a:cubicBezTo>
                  <a:cubicBezTo>
                    <a:pt x="6" y="62"/>
                    <a:pt x="0" y="57"/>
                    <a:pt x="0" y="51"/>
                  </a:cubicBezTo>
                  <a:cubicBezTo>
                    <a:pt x="0" y="12"/>
                    <a:pt x="0" y="12"/>
                    <a:pt x="0" y="12"/>
                  </a:cubicBezTo>
                  <a:cubicBezTo>
                    <a:pt x="0" y="6"/>
                    <a:pt x="6" y="0"/>
                    <a:pt x="12" y="0"/>
                  </a:cubicBezTo>
                  <a:cubicBezTo>
                    <a:pt x="51" y="0"/>
                    <a:pt x="51" y="0"/>
                    <a:pt x="51" y="0"/>
                  </a:cubicBezTo>
                  <a:cubicBezTo>
                    <a:pt x="57" y="0"/>
                    <a:pt x="62" y="6"/>
                    <a:pt x="62" y="12"/>
                  </a:cubicBezTo>
                  <a:lnTo>
                    <a:pt x="62" y="51"/>
                  </a:lnTo>
                  <a:close/>
                  <a:moveTo>
                    <a:pt x="15" y="11"/>
                  </a:moveTo>
                  <a:cubicBezTo>
                    <a:pt x="12" y="11"/>
                    <a:pt x="9" y="13"/>
                    <a:pt x="9" y="16"/>
                  </a:cubicBezTo>
                  <a:cubicBezTo>
                    <a:pt x="9" y="18"/>
                    <a:pt x="11" y="20"/>
                    <a:pt x="15" y="20"/>
                  </a:cubicBezTo>
                  <a:cubicBezTo>
                    <a:pt x="15" y="20"/>
                    <a:pt x="15" y="20"/>
                    <a:pt x="15" y="20"/>
                  </a:cubicBezTo>
                  <a:cubicBezTo>
                    <a:pt x="18" y="20"/>
                    <a:pt x="20" y="18"/>
                    <a:pt x="20" y="16"/>
                  </a:cubicBezTo>
                  <a:cubicBezTo>
                    <a:pt x="20" y="13"/>
                    <a:pt x="18" y="11"/>
                    <a:pt x="15" y="11"/>
                  </a:cubicBezTo>
                  <a:close/>
                  <a:moveTo>
                    <a:pt x="19" y="52"/>
                  </a:moveTo>
                  <a:cubicBezTo>
                    <a:pt x="19" y="24"/>
                    <a:pt x="19" y="24"/>
                    <a:pt x="19" y="24"/>
                  </a:cubicBezTo>
                  <a:cubicBezTo>
                    <a:pt x="10" y="24"/>
                    <a:pt x="10" y="24"/>
                    <a:pt x="10" y="24"/>
                  </a:cubicBezTo>
                  <a:cubicBezTo>
                    <a:pt x="10" y="52"/>
                    <a:pt x="10" y="52"/>
                    <a:pt x="10" y="52"/>
                  </a:cubicBezTo>
                  <a:lnTo>
                    <a:pt x="19" y="52"/>
                  </a:lnTo>
                  <a:close/>
                  <a:moveTo>
                    <a:pt x="53" y="52"/>
                  </a:moveTo>
                  <a:cubicBezTo>
                    <a:pt x="53" y="36"/>
                    <a:pt x="53" y="36"/>
                    <a:pt x="53" y="36"/>
                  </a:cubicBezTo>
                  <a:cubicBezTo>
                    <a:pt x="53" y="28"/>
                    <a:pt x="48" y="24"/>
                    <a:pt x="42" y="24"/>
                  </a:cubicBezTo>
                  <a:cubicBezTo>
                    <a:pt x="37" y="24"/>
                    <a:pt x="35" y="26"/>
                    <a:pt x="34" y="28"/>
                  </a:cubicBezTo>
                  <a:cubicBezTo>
                    <a:pt x="34" y="28"/>
                    <a:pt x="34" y="28"/>
                    <a:pt x="34" y="28"/>
                  </a:cubicBezTo>
                  <a:cubicBezTo>
                    <a:pt x="34" y="24"/>
                    <a:pt x="34" y="24"/>
                    <a:pt x="34" y="24"/>
                  </a:cubicBezTo>
                  <a:cubicBezTo>
                    <a:pt x="24" y="24"/>
                    <a:pt x="24" y="24"/>
                    <a:pt x="24" y="24"/>
                  </a:cubicBezTo>
                  <a:cubicBezTo>
                    <a:pt x="24" y="24"/>
                    <a:pt x="24" y="27"/>
                    <a:pt x="24" y="52"/>
                  </a:cubicBezTo>
                  <a:cubicBezTo>
                    <a:pt x="34" y="52"/>
                    <a:pt x="34" y="52"/>
                    <a:pt x="34" y="52"/>
                  </a:cubicBezTo>
                  <a:cubicBezTo>
                    <a:pt x="34" y="37"/>
                    <a:pt x="34" y="37"/>
                    <a:pt x="34" y="37"/>
                  </a:cubicBezTo>
                  <a:cubicBezTo>
                    <a:pt x="34" y="36"/>
                    <a:pt x="34" y="35"/>
                    <a:pt x="34" y="34"/>
                  </a:cubicBezTo>
                  <a:cubicBezTo>
                    <a:pt x="35" y="33"/>
                    <a:pt x="36" y="31"/>
                    <a:pt x="39" y="31"/>
                  </a:cubicBezTo>
                  <a:cubicBezTo>
                    <a:pt x="42" y="31"/>
                    <a:pt x="43" y="33"/>
                    <a:pt x="43" y="37"/>
                  </a:cubicBezTo>
                  <a:cubicBezTo>
                    <a:pt x="43" y="52"/>
                    <a:pt x="43" y="52"/>
                    <a:pt x="43" y="52"/>
                  </a:cubicBezTo>
                  <a:lnTo>
                    <a:pt x="53" y="52"/>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252" name="Group 251"/>
          <p:cNvGrpSpPr/>
          <p:nvPr/>
        </p:nvGrpSpPr>
        <p:grpSpPr>
          <a:xfrm>
            <a:off x="8699069" y="2862331"/>
            <a:ext cx="563033" cy="660400"/>
            <a:chOff x="6524301" y="2146748"/>
            <a:chExt cx="422275" cy="495300"/>
          </a:xfrm>
        </p:grpSpPr>
        <p:grpSp>
          <p:nvGrpSpPr>
            <p:cNvPr id="136" name="Group 135"/>
            <p:cNvGrpSpPr/>
            <p:nvPr/>
          </p:nvGrpSpPr>
          <p:grpSpPr>
            <a:xfrm rot="267234">
              <a:off x="6524301" y="2146748"/>
              <a:ext cx="422275" cy="495300"/>
              <a:chOff x="4935538" y="1195388"/>
              <a:chExt cx="422275" cy="495300"/>
            </a:xfrm>
            <a:solidFill>
              <a:schemeClr val="accent4">
                <a:lumMod val="60000"/>
                <a:lumOff val="40000"/>
              </a:schemeClr>
            </a:solidFill>
          </p:grpSpPr>
          <p:sp>
            <p:nvSpPr>
              <p:cNvPr id="137" name="Oval 6"/>
              <p:cNvSpPr>
                <a:spLocks noChangeArrowheads="1"/>
              </p:cNvSpPr>
              <p:nvPr/>
            </p:nvSpPr>
            <p:spPr bwMode="auto">
              <a:xfrm>
                <a:off x="4935538" y="1195388"/>
                <a:ext cx="422275" cy="42227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38" name="Freeform 7"/>
              <p:cNvSpPr/>
              <p:nvPr/>
            </p:nvSpPr>
            <p:spPr bwMode="auto">
              <a:xfrm>
                <a:off x="5041900" y="1589088"/>
                <a:ext cx="109538" cy="101600"/>
              </a:xfrm>
              <a:custGeom>
                <a:avLst/>
                <a:gdLst/>
                <a:ahLst/>
                <a:cxnLst>
                  <a:cxn ang="0">
                    <a:pos x="0" y="0"/>
                  </a:cxn>
                  <a:cxn ang="0">
                    <a:pos x="6" y="64"/>
                  </a:cxn>
                  <a:cxn ang="0">
                    <a:pos x="69" y="11"/>
                  </a:cxn>
                  <a:cxn ang="0">
                    <a:pos x="0" y="0"/>
                  </a:cxn>
                </a:cxnLst>
                <a:rect l="0" t="0" r="r" b="b"/>
                <a:pathLst>
                  <a:path w="69" h="64">
                    <a:moveTo>
                      <a:pt x="0" y="0"/>
                    </a:moveTo>
                    <a:lnTo>
                      <a:pt x="6" y="64"/>
                    </a:lnTo>
                    <a:lnTo>
                      <a:pt x="69" y="11"/>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242" name="Freeform 83"/>
            <p:cNvSpPr/>
            <p:nvPr/>
          </p:nvSpPr>
          <p:spPr bwMode="auto">
            <a:xfrm>
              <a:off x="6645853" y="2267322"/>
              <a:ext cx="188913" cy="188913"/>
            </a:xfrm>
            <a:custGeom>
              <a:avLst/>
              <a:gdLst/>
              <a:ahLst/>
              <a:cxnLst>
                <a:cxn ang="0">
                  <a:pos x="44" y="55"/>
                </a:cxn>
                <a:cxn ang="0">
                  <a:pos x="37" y="55"/>
                </a:cxn>
                <a:cxn ang="0">
                  <a:pos x="37" y="33"/>
                </a:cxn>
                <a:cxn ang="0">
                  <a:pos x="45" y="33"/>
                </a:cxn>
                <a:cxn ang="0">
                  <a:pos x="46" y="25"/>
                </a:cxn>
                <a:cxn ang="0">
                  <a:pos x="37" y="25"/>
                </a:cxn>
                <a:cxn ang="0">
                  <a:pos x="37" y="20"/>
                </a:cxn>
                <a:cxn ang="0">
                  <a:pos x="42" y="16"/>
                </a:cxn>
                <a:cxn ang="0">
                  <a:pos x="47" y="16"/>
                </a:cxn>
                <a:cxn ang="0">
                  <a:pos x="47" y="9"/>
                </a:cxn>
                <a:cxn ang="0">
                  <a:pos x="40" y="8"/>
                </a:cxn>
                <a:cxn ang="0">
                  <a:pos x="29" y="19"/>
                </a:cxn>
                <a:cxn ang="0">
                  <a:pos x="29" y="25"/>
                </a:cxn>
                <a:cxn ang="0">
                  <a:pos x="21" y="25"/>
                </a:cxn>
                <a:cxn ang="0">
                  <a:pos x="21" y="33"/>
                </a:cxn>
                <a:cxn ang="0">
                  <a:pos x="29" y="33"/>
                </a:cxn>
                <a:cxn ang="0">
                  <a:pos x="29" y="55"/>
                </a:cxn>
                <a:cxn ang="0">
                  <a:pos x="10" y="55"/>
                </a:cxn>
                <a:cxn ang="0">
                  <a:pos x="0" y="45"/>
                </a:cxn>
                <a:cxn ang="0">
                  <a:pos x="0" y="10"/>
                </a:cxn>
                <a:cxn ang="0">
                  <a:pos x="10" y="0"/>
                </a:cxn>
                <a:cxn ang="0">
                  <a:pos x="44" y="0"/>
                </a:cxn>
                <a:cxn ang="0">
                  <a:pos x="55" y="10"/>
                </a:cxn>
                <a:cxn ang="0">
                  <a:pos x="55" y="45"/>
                </a:cxn>
                <a:cxn ang="0">
                  <a:pos x="44" y="55"/>
                </a:cxn>
              </a:cxnLst>
              <a:rect l="0" t="0" r="r" b="b"/>
              <a:pathLst>
                <a:path w="55" h="55">
                  <a:moveTo>
                    <a:pt x="44" y="55"/>
                  </a:moveTo>
                  <a:cubicBezTo>
                    <a:pt x="37" y="55"/>
                    <a:pt x="37" y="55"/>
                    <a:pt x="37" y="55"/>
                  </a:cubicBezTo>
                  <a:cubicBezTo>
                    <a:pt x="37" y="33"/>
                    <a:pt x="37" y="33"/>
                    <a:pt x="37" y="33"/>
                  </a:cubicBezTo>
                  <a:cubicBezTo>
                    <a:pt x="45" y="33"/>
                    <a:pt x="45" y="33"/>
                    <a:pt x="45" y="33"/>
                  </a:cubicBezTo>
                  <a:cubicBezTo>
                    <a:pt x="46" y="25"/>
                    <a:pt x="46" y="25"/>
                    <a:pt x="46" y="25"/>
                  </a:cubicBezTo>
                  <a:cubicBezTo>
                    <a:pt x="37" y="25"/>
                    <a:pt x="37" y="25"/>
                    <a:pt x="37" y="25"/>
                  </a:cubicBezTo>
                  <a:cubicBezTo>
                    <a:pt x="37" y="20"/>
                    <a:pt x="37" y="20"/>
                    <a:pt x="37" y="20"/>
                  </a:cubicBezTo>
                  <a:cubicBezTo>
                    <a:pt x="37" y="18"/>
                    <a:pt x="38" y="16"/>
                    <a:pt x="42" y="16"/>
                  </a:cubicBezTo>
                  <a:cubicBezTo>
                    <a:pt x="47" y="16"/>
                    <a:pt x="47" y="16"/>
                    <a:pt x="47" y="16"/>
                  </a:cubicBezTo>
                  <a:cubicBezTo>
                    <a:pt x="47" y="9"/>
                    <a:pt x="47" y="9"/>
                    <a:pt x="47" y="9"/>
                  </a:cubicBezTo>
                  <a:cubicBezTo>
                    <a:pt x="45" y="9"/>
                    <a:pt x="43" y="8"/>
                    <a:pt x="40" y="8"/>
                  </a:cubicBezTo>
                  <a:cubicBezTo>
                    <a:pt x="34" y="8"/>
                    <a:pt x="29" y="12"/>
                    <a:pt x="29" y="19"/>
                  </a:cubicBezTo>
                  <a:cubicBezTo>
                    <a:pt x="29" y="25"/>
                    <a:pt x="29" y="25"/>
                    <a:pt x="29" y="25"/>
                  </a:cubicBezTo>
                  <a:cubicBezTo>
                    <a:pt x="21" y="25"/>
                    <a:pt x="21" y="25"/>
                    <a:pt x="21" y="25"/>
                  </a:cubicBezTo>
                  <a:cubicBezTo>
                    <a:pt x="21" y="33"/>
                    <a:pt x="21" y="33"/>
                    <a:pt x="21" y="33"/>
                  </a:cubicBezTo>
                  <a:cubicBezTo>
                    <a:pt x="29" y="33"/>
                    <a:pt x="29" y="33"/>
                    <a:pt x="29" y="33"/>
                  </a:cubicBezTo>
                  <a:cubicBezTo>
                    <a:pt x="29" y="55"/>
                    <a:pt x="29" y="55"/>
                    <a:pt x="29" y="55"/>
                  </a:cubicBezTo>
                  <a:cubicBezTo>
                    <a:pt x="10" y="55"/>
                    <a:pt x="10" y="55"/>
                    <a:pt x="10" y="55"/>
                  </a:cubicBezTo>
                  <a:cubicBezTo>
                    <a:pt x="4" y="55"/>
                    <a:pt x="0" y="50"/>
                    <a:pt x="0" y="45"/>
                  </a:cubicBezTo>
                  <a:cubicBezTo>
                    <a:pt x="0" y="10"/>
                    <a:pt x="0" y="10"/>
                    <a:pt x="0" y="10"/>
                  </a:cubicBezTo>
                  <a:cubicBezTo>
                    <a:pt x="0" y="5"/>
                    <a:pt x="4" y="0"/>
                    <a:pt x="10" y="0"/>
                  </a:cubicBezTo>
                  <a:cubicBezTo>
                    <a:pt x="44" y="0"/>
                    <a:pt x="44" y="0"/>
                    <a:pt x="44" y="0"/>
                  </a:cubicBezTo>
                  <a:cubicBezTo>
                    <a:pt x="50" y="0"/>
                    <a:pt x="55" y="5"/>
                    <a:pt x="55" y="10"/>
                  </a:cubicBezTo>
                  <a:cubicBezTo>
                    <a:pt x="55" y="45"/>
                    <a:pt x="55" y="45"/>
                    <a:pt x="55" y="45"/>
                  </a:cubicBezTo>
                  <a:cubicBezTo>
                    <a:pt x="55" y="50"/>
                    <a:pt x="50" y="55"/>
                    <a:pt x="44" y="55"/>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76" name="Group 75"/>
          <p:cNvGrpSpPr/>
          <p:nvPr/>
        </p:nvGrpSpPr>
        <p:grpSpPr>
          <a:xfrm>
            <a:off x="6776098" y="1929526"/>
            <a:ext cx="749300" cy="882649"/>
            <a:chOff x="5002213" y="2306638"/>
            <a:chExt cx="561975" cy="661987"/>
          </a:xfrm>
          <a:solidFill>
            <a:schemeClr val="accent2"/>
          </a:solidFill>
        </p:grpSpPr>
        <p:sp>
          <p:nvSpPr>
            <p:cNvPr id="77" name="Oval 12"/>
            <p:cNvSpPr>
              <a:spLocks noChangeArrowheads="1"/>
            </p:cNvSpPr>
            <p:nvPr/>
          </p:nvSpPr>
          <p:spPr bwMode="auto">
            <a:xfrm>
              <a:off x="5002213" y="2306638"/>
              <a:ext cx="561975" cy="565150"/>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78" name="Freeform 13"/>
            <p:cNvSpPr/>
            <p:nvPr/>
          </p:nvSpPr>
          <p:spPr bwMode="auto">
            <a:xfrm>
              <a:off x="5143500" y="2832100"/>
              <a:ext cx="147638" cy="136525"/>
            </a:xfrm>
            <a:custGeom>
              <a:avLst/>
              <a:gdLst/>
              <a:ahLst/>
              <a:cxnLst>
                <a:cxn ang="0">
                  <a:pos x="0" y="0"/>
                </a:cxn>
                <a:cxn ang="0">
                  <a:pos x="9" y="86"/>
                </a:cxn>
                <a:cxn ang="0">
                  <a:pos x="93" y="15"/>
                </a:cxn>
                <a:cxn ang="0">
                  <a:pos x="0" y="0"/>
                </a:cxn>
              </a:cxnLst>
              <a:rect l="0" t="0" r="r" b="b"/>
              <a:pathLst>
                <a:path w="93" h="86">
                  <a:moveTo>
                    <a:pt x="0" y="0"/>
                  </a:moveTo>
                  <a:lnTo>
                    <a:pt x="9" y="86"/>
                  </a:lnTo>
                  <a:lnTo>
                    <a:pt x="93" y="15"/>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103" name="Group 102"/>
          <p:cNvGrpSpPr/>
          <p:nvPr/>
        </p:nvGrpSpPr>
        <p:grpSpPr>
          <a:xfrm>
            <a:off x="5097479" y="1865417"/>
            <a:ext cx="687917" cy="795199"/>
            <a:chOff x="3798888" y="1927225"/>
            <a:chExt cx="515938" cy="596399"/>
          </a:xfrm>
          <a:solidFill>
            <a:schemeClr val="accent3"/>
          </a:solidFill>
        </p:grpSpPr>
        <p:sp>
          <p:nvSpPr>
            <p:cNvPr id="104" name="Oval 30"/>
            <p:cNvSpPr>
              <a:spLocks noChangeArrowheads="1"/>
            </p:cNvSpPr>
            <p:nvPr/>
          </p:nvSpPr>
          <p:spPr bwMode="auto">
            <a:xfrm>
              <a:off x="3798888" y="1927225"/>
              <a:ext cx="515938" cy="51752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05" name="Freeform 31"/>
            <p:cNvSpPr/>
            <p:nvPr/>
          </p:nvSpPr>
          <p:spPr bwMode="auto">
            <a:xfrm>
              <a:off x="4052888" y="2399799"/>
              <a:ext cx="131763" cy="123825"/>
            </a:xfrm>
            <a:custGeom>
              <a:avLst/>
              <a:gdLst/>
              <a:ahLst/>
              <a:cxnLst>
                <a:cxn ang="0">
                  <a:pos x="83" y="0"/>
                </a:cxn>
                <a:cxn ang="0">
                  <a:pos x="76" y="78"/>
                </a:cxn>
                <a:cxn ang="0">
                  <a:pos x="0" y="13"/>
                </a:cxn>
                <a:cxn ang="0">
                  <a:pos x="83" y="0"/>
                </a:cxn>
              </a:cxnLst>
              <a:rect l="0" t="0" r="r" b="b"/>
              <a:pathLst>
                <a:path w="83" h="78">
                  <a:moveTo>
                    <a:pt x="83" y="0"/>
                  </a:moveTo>
                  <a:lnTo>
                    <a:pt x="76" y="78"/>
                  </a:lnTo>
                  <a:lnTo>
                    <a:pt x="0" y="13"/>
                  </a:lnTo>
                  <a:lnTo>
                    <a:pt x="83"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250" name="Group 249"/>
          <p:cNvGrpSpPr/>
          <p:nvPr/>
        </p:nvGrpSpPr>
        <p:grpSpPr>
          <a:xfrm>
            <a:off x="7129039" y="3473884"/>
            <a:ext cx="755651" cy="882651"/>
            <a:chOff x="5346779" y="2605413"/>
            <a:chExt cx="566738" cy="661988"/>
          </a:xfrm>
        </p:grpSpPr>
        <p:grpSp>
          <p:nvGrpSpPr>
            <p:cNvPr id="79" name="Group 78"/>
            <p:cNvGrpSpPr/>
            <p:nvPr/>
          </p:nvGrpSpPr>
          <p:grpSpPr>
            <a:xfrm rot="1546817">
              <a:off x="5346779" y="2605413"/>
              <a:ext cx="566738" cy="661988"/>
              <a:chOff x="4470400" y="1712913"/>
              <a:chExt cx="566738" cy="661988"/>
            </a:xfrm>
            <a:solidFill>
              <a:schemeClr val="accent4">
                <a:lumMod val="60000"/>
                <a:lumOff val="40000"/>
              </a:schemeClr>
            </a:solidFill>
          </p:grpSpPr>
          <p:sp>
            <p:nvSpPr>
              <p:cNvPr id="80" name="Oval 14"/>
              <p:cNvSpPr>
                <a:spLocks noChangeArrowheads="1"/>
              </p:cNvSpPr>
              <p:nvPr/>
            </p:nvSpPr>
            <p:spPr bwMode="auto">
              <a:xfrm>
                <a:off x="4470400" y="1712913"/>
                <a:ext cx="566738" cy="566738"/>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81" name="Freeform 15"/>
              <p:cNvSpPr/>
              <p:nvPr/>
            </p:nvSpPr>
            <p:spPr bwMode="auto">
              <a:xfrm>
                <a:off x="4614863" y="2239963"/>
                <a:ext cx="144463" cy="134938"/>
              </a:xfrm>
              <a:custGeom>
                <a:avLst/>
                <a:gdLst/>
                <a:ahLst/>
                <a:cxnLst>
                  <a:cxn ang="0">
                    <a:pos x="0" y="0"/>
                  </a:cxn>
                  <a:cxn ang="0">
                    <a:pos x="8" y="85"/>
                  </a:cxn>
                  <a:cxn ang="0">
                    <a:pos x="91" y="14"/>
                  </a:cxn>
                  <a:cxn ang="0">
                    <a:pos x="0" y="0"/>
                  </a:cxn>
                </a:cxnLst>
                <a:rect l="0" t="0" r="r" b="b"/>
                <a:pathLst>
                  <a:path w="91" h="85">
                    <a:moveTo>
                      <a:pt x="0" y="0"/>
                    </a:moveTo>
                    <a:lnTo>
                      <a:pt x="8" y="85"/>
                    </a:lnTo>
                    <a:lnTo>
                      <a:pt x="91" y="14"/>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245" name="Freeform 116"/>
            <p:cNvSpPr>
              <a:spLocks noEditPoints="1"/>
            </p:cNvSpPr>
            <p:nvPr/>
          </p:nvSpPr>
          <p:spPr bwMode="auto">
            <a:xfrm>
              <a:off x="5501973" y="2749093"/>
              <a:ext cx="303575" cy="244819"/>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100" name="Group 99"/>
          <p:cNvGrpSpPr/>
          <p:nvPr/>
        </p:nvGrpSpPr>
        <p:grpSpPr>
          <a:xfrm>
            <a:off x="5242150" y="3189680"/>
            <a:ext cx="836084" cy="980017"/>
            <a:chOff x="3619500" y="2574925"/>
            <a:chExt cx="627063" cy="735013"/>
          </a:xfrm>
          <a:solidFill>
            <a:schemeClr val="accent4">
              <a:lumMod val="60000"/>
              <a:lumOff val="40000"/>
            </a:schemeClr>
          </a:solidFill>
        </p:grpSpPr>
        <p:sp>
          <p:nvSpPr>
            <p:cNvPr id="101" name="Oval 28"/>
            <p:cNvSpPr>
              <a:spLocks noChangeArrowheads="1"/>
            </p:cNvSpPr>
            <p:nvPr/>
          </p:nvSpPr>
          <p:spPr bwMode="auto">
            <a:xfrm>
              <a:off x="3619500" y="2574925"/>
              <a:ext cx="627063" cy="627063"/>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02" name="Freeform 29"/>
            <p:cNvSpPr/>
            <p:nvPr/>
          </p:nvSpPr>
          <p:spPr bwMode="auto">
            <a:xfrm>
              <a:off x="3925888" y="3159125"/>
              <a:ext cx="161925" cy="150813"/>
            </a:xfrm>
            <a:custGeom>
              <a:avLst/>
              <a:gdLst/>
              <a:ahLst/>
              <a:cxnLst>
                <a:cxn ang="0">
                  <a:pos x="102" y="0"/>
                </a:cxn>
                <a:cxn ang="0">
                  <a:pos x="92" y="95"/>
                </a:cxn>
                <a:cxn ang="0">
                  <a:pos x="0" y="16"/>
                </a:cxn>
                <a:cxn ang="0">
                  <a:pos x="102" y="0"/>
                </a:cxn>
              </a:cxnLst>
              <a:rect l="0" t="0" r="r" b="b"/>
              <a:pathLst>
                <a:path w="102" h="95">
                  <a:moveTo>
                    <a:pt x="102" y="0"/>
                  </a:moveTo>
                  <a:lnTo>
                    <a:pt x="92" y="95"/>
                  </a:lnTo>
                  <a:lnTo>
                    <a:pt x="0" y="16"/>
                  </a:lnTo>
                  <a:lnTo>
                    <a:pt x="102"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85" name="Group 84"/>
          <p:cNvGrpSpPr/>
          <p:nvPr/>
        </p:nvGrpSpPr>
        <p:grpSpPr>
          <a:xfrm rot="20478992">
            <a:off x="3728919" y="2273487"/>
            <a:ext cx="763699" cy="859529"/>
            <a:chOff x="3960739" y="1223351"/>
            <a:chExt cx="447675" cy="503850"/>
          </a:xfrm>
          <a:solidFill>
            <a:schemeClr val="accent4"/>
          </a:solidFill>
        </p:grpSpPr>
        <p:sp>
          <p:nvSpPr>
            <p:cNvPr id="86" name="Oval 18"/>
            <p:cNvSpPr>
              <a:spLocks noChangeArrowheads="1"/>
            </p:cNvSpPr>
            <p:nvPr/>
          </p:nvSpPr>
          <p:spPr bwMode="auto">
            <a:xfrm>
              <a:off x="3960739" y="1223351"/>
              <a:ext cx="447675" cy="44767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87" name="Freeform 19"/>
            <p:cNvSpPr/>
            <p:nvPr/>
          </p:nvSpPr>
          <p:spPr bwMode="auto">
            <a:xfrm>
              <a:off x="4216400" y="1620838"/>
              <a:ext cx="115888" cy="106363"/>
            </a:xfrm>
            <a:custGeom>
              <a:avLst/>
              <a:gdLst/>
              <a:ahLst/>
              <a:cxnLst>
                <a:cxn ang="0">
                  <a:pos x="73" y="0"/>
                </a:cxn>
                <a:cxn ang="0">
                  <a:pos x="66" y="67"/>
                </a:cxn>
                <a:cxn ang="0">
                  <a:pos x="0" y="13"/>
                </a:cxn>
                <a:cxn ang="0">
                  <a:pos x="73" y="0"/>
                </a:cxn>
              </a:cxnLst>
              <a:rect l="0" t="0" r="r" b="b"/>
              <a:pathLst>
                <a:path w="73" h="67">
                  <a:moveTo>
                    <a:pt x="73" y="0"/>
                  </a:moveTo>
                  <a:lnTo>
                    <a:pt x="66" y="67"/>
                  </a:lnTo>
                  <a:lnTo>
                    <a:pt x="0" y="13"/>
                  </a:lnTo>
                  <a:lnTo>
                    <a:pt x="73"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142" name="Group 141"/>
          <p:cNvGrpSpPr/>
          <p:nvPr/>
        </p:nvGrpSpPr>
        <p:grpSpPr>
          <a:xfrm rot="1782731">
            <a:off x="8307462" y="2488913"/>
            <a:ext cx="452575" cy="528004"/>
            <a:chOff x="4392613" y="2482850"/>
            <a:chExt cx="447675" cy="522288"/>
          </a:xfrm>
          <a:solidFill>
            <a:schemeClr val="accent2"/>
          </a:solidFill>
        </p:grpSpPr>
        <p:sp>
          <p:nvSpPr>
            <p:cNvPr id="143" name="Oval 24"/>
            <p:cNvSpPr>
              <a:spLocks noChangeArrowheads="1"/>
            </p:cNvSpPr>
            <p:nvPr/>
          </p:nvSpPr>
          <p:spPr bwMode="auto">
            <a:xfrm>
              <a:off x="4392613" y="2482850"/>
              <a:ext cx="447675" cy="447675"/>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44" name="Freeform 25"/>
            <p:cNvSpPr/>
            <p:nvPr/>
          </p:nvSpPr>
          <p:spPr bwMode="auto">
            <a:xfrm>
              <a:off x="4611688" y="2898775"/>
              <a:ext cx="115888" cy="106363"/>
            </a:xfrm>
            <a:custGeom>
              <a:avLst/>
              <a:gdLst/>
              <a:ahLst/>
              <a:cxnLst>
                <a:cxn ang="0">
                  <a:pos x="73" y="0"/>
                </a:cxn>
                <a:cxn ang="0">
                  <a:pos x="68" y="67"/>
                </a:cxn>
                <a:cxn ang="0">
                  <a:pos x="0" y="13"/>
                </a:cxn>
                <a:cxn ang="0">
                  <a:pos x="73" y="0"/>
                </a:cxn>
              </a:cxnLst>
              <a:rect l="0" t="0" r="r" b="b"/>
              <a:pathLst>
                <a:path w="73" h="67">
                  <a:moveTo>
                    <a:pt x="73" y="0"/>
                  </a:moveTo>
                  <a:lnTo>
                    <a:pt x="68" y="67"/>
                  </a:lnTo>
                  <a:lnTo>
                    <a:pt x="0" y="13"/>
                  </a:lnTo>
                  <a:lnTo>
                    <a:pt x="73"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148" name="Group 147"/>
          <p:cNvGrpSpPr/>
          <p:nvPr/>
        </p:nvGrpSpPr>
        <p:grpSpPr>
          <a:xfrm rot="2101817">
            <a:off x="9116336" y="3413688"/>
            <a:ext cx="361433" cy="422179"/>
            <a:chOff x="4470400" y="1712913"/>
            <a:chExt cx="566738" cy="661988"/>
          </a:xfrm>
          <a:solidFill>
            <a:schemeClr val="accent3"/>
          </a:solidFill>
        </p:grpSpPr>
        <p:sp>
          <p:nvSpPr>
            <p:cNvPr id="149" name="Oval 14"/>
            <p:cNvSpPr>
              <a:spLocks noChangeArrowheads="1"/>
            </p:cNvSpPr>
            <p:nvPr/>
          </p:nvSpPr>
          <p:spPr bwMode="auto">
            <a:xfrm>
              <a:off x="4470400" y="1712913"/>
              <a:ext cx="566738" cy="566738"/>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50" name="Freeform 15"/>
            <p:cNvSpPr/>
            <p:nvPr/>
          </p:nvSpPr>
          <p:spPr bwMode="auto">
            <a:xfrm>
              <a:off x="4614863" y="2239963"/>
              <a:ext cx="144463" cy="134938"/>
            </a:xfrm>
            <a:custGeom>
              <a:avLst/>
              <a:gdLst/>
              <a:ahLst/>
              <a:cxnLst>
                <a:cxn ang="0">
                  <a:pos x="0" y="0"/>
                </a:cxn>
                <a:cxn ang="0">
                  <a:pos x="8" y="85"/>
                </a:cxn>
                <a:cxn ang="0">
                  <a:pos x="91" y="14"/>
                </a:cxn>
                <a:cxn ang="0">
                  <a:pos x="0" y="0"/>
                </a:cxn>
              </a:cxnLst>
              <a:rect l="0" t="0" r="r" b="b"/>
              <a:pathLst>
                <a:path w="91" h="85">
                  <a:moveTo>
                    <a:pt x="0" y="0"/>
                  </a:moveTo>
                  <a:lnTo>
                    <a:pt x="8" y="85"/>
                  </a:lnTo>
                  <a:lnTo>
                    <a:pt x="91" y="14"/>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266" name="Group 265"/>
          <p:cNvGrpSpPr/>
          <p:nvPr/>
        </p:nvGrpSpPr>
        <p:grpSpPr>
          <a:xfrm>
            <a:off x="2699039" y="3444061"/>
            <a:ext cx="422179" cy="361433"/>
            <a:chOff x="2024279" y="2583045"/>
            <a:chExt cx="316634" cy="271075"/>
          </a:xfrm>
        </p:grpSpPr>
        <p:grpSp>
          <p:nvGrpSpPr>
            <p:cNvPr id="133" name="Group 132"/>
            <p:cNvGrpSpPr/>
            <p:nvPr/>
          </p:nvGrpSpPr>
          <p:grpSpPr>
            <a:xfrm rot="17547923">
              <a:off x="2047058" y="2560266"/>
              <a:ext cx="271075" cy="316634"/>
              <a:chOff x="4470400" y="1712913"/>
              <a:chExt cx="566738" cy="661988"/>
            </a:xfrm>
            <a:solidFill>
              <a:schemeClr val="accent4"/>
            </a:solidFill>
          </p:grpSpPr>
          <p:sp>
            <p:nvSpPr>
              <p:cNvPr id="134" name="Oval 14"/>
              <p:cNvSpPr>
                <a:spLocks noChangeArrowheads="1"/>
              </p:cNvSpPr>
              <p:nvPr/>
            </p:nvSpPr>
            <p:spPr bwMode="auto">
              <a:xfrm>
                <a:off x="4470400" y="1712913"/>
                <a:ext cx="566738" cy="566738"/>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35" name="Freeform 15"/>
              <p:cNvSpPr/>
              <p:nvPr/>
            </p:nvSpPr>
            <p:spPr bwMode="auto">
              <a:xfrm>
                <a:off x="4614863" y="2239963"/>
                <a:ext cx="144463" cy="134938"/>
              </a:xfrm>
              <a:custGeom>
                <a:avLst/>
                <a:gdLst/>
                <a:ahLst/>
                <a:cxnLst>
                  <a:cxn ang="0">
                    <a:pos x="0" y="0"/>
                  </a:cxn>
                  <a:cxn ang="0">
                    <a:pos x="8" y="85"/>
                  </a:cxn>
                  <a:cxn ang="0">
                    <a:pos x="91" y="14"/>
                  </a:cxn>
                  <a:cxn ang="0">
                    <a:pos x="0" y="0"/>
                  </a:cxn>
                </a:cxnLst>
                <a:rect l="0" t="0" r="r" b="b"/>
                <a:pathLst>
                  <a:path w="91" h="85">
                    <a:moveTo>
                      <a:pt x="0" y="0"/>
                    </a:moveTo>
                    <a:lnTo>
                      <a:pt x="8" y="85"/>
                    </a:lnTo>
                    <a:lnTo>
                      <a:pt x="91" y="14"/>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265" name="Freeform 157"/>
            <p:cNvSpPr>
              <a:spLocks noEditPoints="1"/>
            </p:cNvSpPr>
            <p:nvPr/>
          </p:nvSpPr>
          <p:spPr bwMode="auto">
            <a:xfrm>
              <a:off x="2102577" y="2639793"/>
              <a:ext cx="113722" cy="139278"/>
            </a:xfrm>
            <a:custGeom>
              <a:avLst/>
              <a:gdLst/>
              <a:ahLst/>
              <a:cxnLst>
                <a:cxn ang="0">
                  <a:pos x="41" y="44"/>
                </a:cxn>
                <a:cxn ang="0">
                  <a:pos x="35" y="50"/>
                </a:cxn>
                <a:cxn ang="0">
                  <a:pos x="5" y="50"/>
                </a:cxn>
                <a:cxn ang="0">
                  <a:pos x="0" y="44"/>
                </a:cxn>
                <a:cxn ang="0">
                  <a:pos x="0" y="5"/>
                </a:cxn>
                <a:cxn ang="0">
                  <a:pos x="5" y="0"/>
                </a:cxn>
                <a:cxn ang="0">
                  <a:pos x="35" y="0"/>
                </a:cxn>
                <a:cxn ang="0">
                  <a:pos x="41" y="5"/>
                </a:cxn>
                <a:cxn ang="0">
                  <a:pos x="41" y="44"/>
                </a:cxn>
                <a:cxn ang="0">
                  <a:pos x="36" y="5"/>
                </a:cxn>
                <a:cxn ang="0">
                  <a:pos x="35" y="4"/>
                </a:cxn>
                <a:cxn ang="0">
                  <a:pos x="5" y="4"/>
                </a:cxn>
                <a:cxn ang="0">
                  <a:pos x="4" y="5"/>
                </a:cxn>
                <a:cxn ang="0">
                  <a:pos x="4" y="40"/>
                </a:cxn>
                <a:cxn ang="0">
                  <a:pos x="5" y="41"/>
                </a:cxn>
                <a:cxn ang="0">
                  <a:pos x="35" y="41"/>
                </a:cxn>
                <a:cxn ang="0">
                  <a:pos x="36" y="40"/>
                </a:cxn>
                <a:cxn ang="0">
                  <a:pos x="36" y="5"/>
                </a:cxn>
                <a:cxn ang="0">
                  <a:pos x="20" y="43"/>
                </a:cxn>
                <a:cxn ang="0">
                  <a:pos x="18" y="45"/>
                </a:cxn>
                <a:cxn ang="0">
                  <a:pos x="20" y="48"/>
                </a:cxn>
                <a:cxn ang="0">
                  <a:pos x="23" y="45"/>
                </a:cxn>
                <a:cxn ang="0">
                  <a:pos x="20" y="43"/>
                </a:cxn>
              </a:cxnLst>
              <a:rect l="0" t="0" r="r" b="b"/>
              <a:pathLst>
                <a:path w="41" h="50">
                  <a:moveTo>
                    <a:pt x="41" y="44"/>
                  </a:moveTo>
                  <a:cubicBezTo>
                    <a:pt x="41" y="47"/>
                    <a:pt x="38" y="50"/>
                    <a:pt x="35" y="50"/>
                  </a:cubicBezTo>
                  <a:cubicBezTo>
                    <a:pt x="5" y="50"/>
                    <a:pt x="5" y="50"/>
                    <a:pt x="5" y="50"/>
                  </a:cubicBezTo>
                  <a:cubicBezTo>
                    <a:pt x="2" y="50"/>
                    <a:pt x="0" y="47"/>
                    <a:pt x="0" y="44"/>
                  </a:cubicBezTo>
                  <a:cubicBezTo>
                    <a:pt x="0" y="5"/>
                    <a:pt x="0" y="5"/>
                    <a:pt x="0" y="5"/>
                  </a:cubicBezTo>
                  <a:cubicBezTo>
                    <a:pt x="0" y="2"/>
                    <a:pt x="2" y="0"/>
                    <a:pt x="5" y="0"/>
                  </a:cubicBezTo>
                  <a:cubicBezTo>
                    <a:pt x="35" y="0"/>
                    <a:pt x="35" y="0"/>
                    <a:pt x="35" y="0"/>
                  </a:cubicBezTo>
                  <a:cubicBezTo>
                    <a:pt x="38" y="0"/>
                    <a:pt x="41" y="2"/>
                    <a:pt x="41" y="5"/>
                  </a:cubicBezTo>
                  <a:lnTo>
                    <a:pt x="41" y="44"/>
                  </a:lnTo>
                  <a:close/>
                  <a:moveTo>
                    <a:pt x="36" y="5"/>
                  </a:moveTo>
                  <a:cubicBezTo>
                    <a:pt x="36" y="5"/>
                    <a:pt x="36" y="4"/>
                    <a:pt x="35" y="4"/>
                  </a:cubicBezTo>
                  <a:cubicBezTo>
                    <a:pt x="5" y="4"/>
                    <a:pt x="5" y="4"/>
                    <a:pt x="5" y="4"/>
                  </a:cubicBezTo>
                  <a:cubicBezTo>
                    <a:pt x="5" y="4"/>
                    <a:pt x="4" y="5"/>
                    <a:pt x="4" y="5"/>
                  </a:cubicBezTo>
                  <a:cubicBezTo>
                    <a:pt x="4" y="40"/>
                    <a:pt x="4" y="40"/>
                    <a:pt x="4" y="40"/>
                  </a:cubicBezTo>
                  <a:cubicBezTo>
                    <a:pt x="4" y="40"/>
                    <a:pt x="5" y="41"/>
                    <a:pt x="5" y="41"/>
                  </a:cubicBezTo>
                  <a:cubicBezTo>
                    <a:pt x="35" y="41"/>
                    <a:pt x="35" y="41"/>
                    <a:pt x="35" y="41"/>
                  </a:cubicBezTo>
                  <a:cubicBezTo>
                    <a:pt x="36" y="41"/>
                    <a:pt x="36" y="40"/>
                    <a:pt x="36" y="40"/>
                  </a:cubicBezTo>
                  <a:lnTo>
                    <a:pt x="36" y="5"/>
                  </a:lnTo>
                  <a:close/>
                  <a:moveTo>
                    <a:pt x="20" y="43"/>
                  </a:moveTo>
                  <a:cubicBezTo>
                    <a:pt x="19" y="43"/>
                    <a:pt x="18" y="44"/>
                    <a:pt x="18" y="45"/>
                  </a:cubicBezTo>
                  <a:cubicBezTo>
                    <a:pt x="18" y="46"/>
                    <a:pt x="19" y="48"/>
                    <a:pt x="20" y="48"/>
                  </a:cubicBezTo>
                  <a:cubicBezTo>
                    <a:pt x="22" y="48"/>
                    <a:pt x="23" y="46"/>
                    <a:pt x="23" y="45"/>
                  </a:cubicBezTo>
                  <a:cubicBezTo>
                    <a:pt x="23" y="44"/>
                    <a:pt x="22" y="43"/>
                    <a:pt x="20" y="43"/>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145" name="Group 144"/>
          <p:cNvGrpSpPr/>
          <p:nvPr/>
        </p:nvGrpSpPr>
        <p:grpSpPr>
          <a:xfrm rot="757797">
            <a:off x="5539166" y="2680072"/>
            <a:ext cx="361433" cy="422179"/>
            <a:chOff x="4470400" y="1712913"/>
            <a:chExt cx="566738" cy="661988"/>
          </a:xfrm>
          <a:solidFill>
            <a:schemeClr val="accent4"/>
          </a:solidFill>
        </p:grpSpPr>
        <p:sp>
          <p:nvSpPr>
            <p:cNvPr id="146" name="Oval 14"/>
            <p:cNvSpPr>
              <a:spLocks noChangeArrowheads="1"/>
            </p:cNvSpPr>
            <p:nvPr/>
          </p:nvSpPr>
          <p:spPr bwMode="auto">
            <a:xfrm>
              <a:off x="4470400" y="1712913"/>
              <a:ext cx="566738" cy="566738"/>
            </a:xfrm>
            <a:prstGeom prst="ellipse">
              <a:avLst/>
            </a:pr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47" name="Freeform 15"/>
            <p:cNvSpPr/>
            <p:nvPr/>
          </p:nvSpPr>
          <p:spPr bwMode="auto">
            <a:xfrm>
              <a:off x="4614863" y="2239963"/>
              <a:ext cx="144463" cy="134938"/>
            </a:xfrm>
            <a:custGeom>
              <a:avLst/>
              <a:gdLst/>
              <a:ahLst/>
              <a:cxnLst>
                <a:cxn ang="0">
                  <a:pos x="0" y="0"/>
                </a:cxn>
                <a:cxn ang="0">
                  <a:pos x="8" y="85"/>
                </a:cxn>
                <a:cxn ang="0">
                  <a:pos x="91" y="14"/>
                </a:cxn>
                <a:cxn ang="0">
                  <a:pos x="0" y="0"/>
                </a:cxn>
              </a:cxnLst>
              <a:rect l="0" t="0" r="r" b="b"/>
              <a:pathLst>
                <a:path w="91" h="85">
                  <a:moveTo>
                    <a:pt x="0" y="0"/>
                  </a:moveTo>
                  <a:lnTo>
                    <a:pt x="8" y="85"/>
                  </a:lnTo>
                  <a:lnTo>
                    <a:pt x="91" y="14"/>
                  </a:lnTo>
                  <a:lnTo>
                    <a:pt x="0" y="0"/>
                  </a:lnTo>
                  <a:close/>
                </a:path>
              </a:pathLst>
            </a:custGeom>
            <a:grp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grpSp>
        <p:nvGrpSpPr>
          <p:cNvPr id="270" name="Group 269"/>
          <p:cNvGrpSpPr/>
          <p:nvPr/>
        </p:nvGrpSpPr>
        <p:grpSpPr>
          <a:xfrm>
            <a:off x="5849272" y="1838093"/>
            <a:ext cx="361433" cy="422179"/>
            <a:chOff x="4386953" y="1378570"/>
            <a:chExt cx="271075" cy="316634"/>
          </a:xfrm>
        </p:grpSpPr>
        <p:grpSp>
          <p:nvGrpSpPr>
            <p:cNvPr id="130" name="Group 129"/>
            <p:cNvGrpSpPr/>
            <p:nvPr/>
          </p:nvGrpSpPr>
          <p:grpSpPr>
            <a:xfrm rot="20419797">
              <a:off x="4386953" y="1378570"/>
              <a:ext cx="271075" cy="316634"/>
              <a:chOff x="4470400" y="1712913"/>
              <a:chExt cx="566738" cy="661988"/>
            </a:xfrm>
            <a:solidFill>
              <a:schemeClr val="accent6"/>
            </a:solidFill>
          </p:grpSpPr>
          <p:sp>
            <p:nvSpPr>
              <p:cNvPr id="131" name="Oval 14"/>
              <p:cNvSpPr>
                <a:spLocks noChangeArrowheads="1"/>
              </p:cNvSpPr>
              <p:nvPr/>
            </p:nvSpPr>
            <p:spPr bwMode="auto">
              <a:xfrm>
                <a:off x="4470400" y="1712913"/>
                <a:ext cx="566738" cy="566738"/>
              </a:xfrm>
              <a:prstGeom prst="ellipse">
                <a:avLst/>
              </a:prstGeom>
              <a:solidFill>
                <a:srgbClr val="064B8A"/>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32" name="Freeform 15"/>
              <p:cNvSpPr/>
              <p:nvPr/>
            </p:nvSpPr>
            <p:spPr bwMode="auto">
              <a:xfrm>
                <a:off x="4614863" y="2239963"/>
                <a:ext cx="144463" cy="134938"/>
              </a:xfrm>
              <a:custGeom>
                <a:avLst/>
                <a:gdLst/>
                <a:ahLst/>
                <a:cxnLst>
                  <a:cxn ang="0">
                    <a:pos x="0" y="0"/>
                  </a:cxn>
                  <a:cxn ang="0">
                    <a:pos x="8" y="85"/>
                  </a:cxn>
                  <a:cxn ang="0">
                    <a:pos x="91" y="14"/>
                  </a:cxn>
                  <a:cxn ang="0">
                    <a:pos x="0" y="0"/>
                  </a:cxn>
                </a:cxnLst>
                <a:rect l="0" t="0" r="r" b="b"/>
                <a:pathLst>
                  <a:path w="91" h="85">
                    <a:moveTo>
                      <a:pt x="0" y="0"/>
                    </a:moveTo>
                    <a:lnTo>
                      <a:pt x="8" y="85"/>
                    </a:lnTo>
                    <a:lnTo>
                      <a:pt x="91" y="14"/>
                    </a:lnTo>
                    <a:lnTo>
                      <a:pt x="0" y="0"/>
                    </a:lnTo>
                    <a:close/>
                  </a:path>
                </a:pathLst>
              </a:custGeom>
              <a:solidFill>
                <a:srgbClr val="064B8A"/>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269" name="Freeform 157"/>
            <p:cNvSpPr>
              <a:spLocks noEditPoints="1"/>
            </p:cNvSpPr>
            <p:nvPr/>
          </p:nvSpPr>
          <p:spPr bwMode="auto">
            <a:xfrm>
              <a:off x="4457491" y="1443804"/>
              <a:ext cx="113722" cy="139278"/>
            </a:xfrm>
            <a:custGeom>
              <a:avLst/>
              <a:gdLst/>
              <a:ahLst/>
              <a:cxnLst>
                <a:cxn ang="0">
                  <a:pos x="41" y="44"/>
                </a:cxn>
                <a:cxn ang="0">
                  <a:pos x="35" y="50"/>
                </a:cxn>
                <a:cxn ang="0">
                  <a:pos x="5" y="50"/>
                </a:cxn>
                <a:cxn ang="0">
                  <a:pos x="0" y="44"/>
                </a:cxn>
                <a:cxn ang="0">
                  <a:pos x="0" y="5"/>
                </a:cxn>
                <a:cxn ang="0">
                  <a:pos x="5" y="0"/>
                </a:cxn>
                <a:cxn ang="0">
                  <a:pos x="35" y="0"/>
                </a:cxn>
                <a:cxn ang="0">
                  <a:pos x="41" y="5"/>
                </a:cxn>
                <a:cxn ang="0">
                  <a:pos x="41" y="44"/>
                </a:cxn>
                <a:cxn ang="0">
                  <a:pos x="36" y="5"/>
                </a:cxn>
                <a:cxn ang="0">
                  <a:pos x="35" y="4"/>
                </a:cxn>
                <a:cxn ang="0">
                  <a:pos x="5" y="4"/>
                </a:cxn>
                <a:cxn ang="0">
                  <a:pos x="4" y="5"/>
                </a:cxn>
                <a:cxn ang="0">
                  <a:pos x="4" y="40"/>
                </a:cxn>
                <a:cxn ang="0">
                  <a:pos x="5" y="41"/>
                </a:cxn>
                <a:cxn ang="0">
                  <a:pos x="35" y="41"/>
                </a:cxn>
                <a:cxn ang="0">
                  <a:pos x="36" y="40"/>
                </a:cxn>
                <a:cxn ang="0">
                  <a:pos x="36" y="5"/>
                </a:cxn>
                <a:cxn ang="0">
                  <a:pos x="20" y="43"/>
                </a:cxn>
                <a:cxn ang="0">
                  <a:pos x="18" y="45"/>
                </a:cxn>
                <a:cxn ang="0">
                  <a:pos x="20" y="48"/>
                </a:cxn>
                <a:cxn ang="0">
                  <a:pos x="23" y="45"/>
                </a:cxn>
                <a:cxn ang="0">
                  <a:pos x="20" y="43"/>
                </a:cxn>
              </a:cxnLst>
              <a:rect l="0" t="0" r="r" b="b"/>
              <a:pathLst>
                <a:path w="41" h="50">
                  <a:moveTo>
                    <a:pt x="41" y="44"/>
                  </a:moveTo>
                  <a:cubicBezTo>
                    <a:pt x="41" y="47"/>
                    <a:pt x="38" y="50"/>
                    <a:pt x="35" y="50"/>
                  </a:cubicBezTo>
                  <a:cubicBezTo>
                    <a:pt x="5" y="50"/>
                    <a:pt x="5" y="50"/>
                    <a:pt x="5" y="50"/>
                  </a:cubicBezTo>
                  <a:cubicBezTo>
                    <a:pt x="2" y="50"/>
                    <a:pt x="0" y="47"/>
                    <a:pt x="0" y="44"/>
                  </a:cubicBezTo>
                  <a:cubicBezTo>
                    <a:pt x="0" y="5"/>
                    <a:pt x="0" y="5"/>
                    <a:pt x="0" y="5"/>
                  </a:cubicBezTo>
                  <a:cubicBezTo>
                    <a:pt x="0" y="2"/>
                    <a:pt x="2" y="0"/>
                    <a:pt x="5" y="0"/>
                  </a:cubicBezTo>
                  <a:cubicBezTo>
                    <a:pt x="35" y="0"/>
                    <a:pt x="35" y="0"/>
                    <a:pt x="35" y="0"/>
                  </a:cubicBezTo>
                  <a:cubicBezTo>
                    <a:pt x="38" y="0"/>
                    <a:pt x="41" y="2"/>
                    <a:pt x="41" y="5"/>
                  </a:cubicBezTo>
                  <a:lnTo>
                    <a:pt x="41" y="44"/>
                  </a:lnTo>
                  <a:close/>
                  <a:moveTo>
                    <a:pt x="36" y="5"/>
                  </a:moveTo>
                  <a:cubicBezTo>
                    <a:pt x="36" y="5"/>
                    <a:pt x="36" y="4"/>
                    <a:pt x="35" y="4"/>
                  </a:cubicBezTo>
                  <a:cubicBezTo>
                    <a:pt x="5" y="4"/>
                    <a:pt x="5" y="4"/>
                    <a:pt x="5" y="4"/>
                  </a:cubicBezTo>
                  <a:cubicBezTo>
                    <a:pt x="5" y="4"/>
                    <a:pt x="4" y="5"/>
                    <a:pt x="4" y="5"/>
                  </a:cubicBezTo>
                  <a:cubicBezTo>
                    <a:pt x="4" y="40"/>
                    <a:pt x="4" y="40"/>
                    <a:pt x="4" y="40"/>
                  </a:cubicBezTo>
                  <a:cubicBezTo>
                    <a:pt x="4" y="40"/>
                    <a:pt x="5" y="41"/>
                    <a:pt x="5" y="41"/>
                  </a:cubicBezTo>
                  <a:cubicBezTo>
                    <a:pt x="35" y="41"/>
                    <a:pt x="35" y="41"/>
                    <a:pt x="35" y="41"/>
                  </a:cubicBezTo>
                  <a:cubicBezTo>
                    <a:pt x="36" y="41"/>
                    <a:pt x="36" y="40"/>
                    <a:pt x="36" y="40"/>
                  </a:cubicBezTo>
                  <a:lnTo>
                    <a:pt x="36" y="5"/>
                  </a:lnTo>
                  <a:close/>
                  <a:moveTo>
                    <a:pt x="20" y="43"/>
                  </a:moveTo>
                  <a:cubicBezTo>
                    <a:pt x="19" y="43"/>
                    <a:pt x="18" y="44"/>
                    <a:pt x="18" y="45"/>
                  </a:cubicBezTo>
                  <a:cubicBezTo>
                    <a:pt x="18" y="46"/>
                    <a:pt x="19" y="48"/>
                    <a:pt x="20" y="48"/>
                  </a:cubicBezTo>
                  <a:cubicBezTo>
                    <a:pt x="22" y="48"/>
                    <a:pt x="23" y="46"/>
                    <a:pt x="23" y="45"/>
                  </a:cubicBezTo>
                  <a:cubicBezTo>
                    <a:pt x="23" y="44"/>
                    <a:pt x="22" y="43"/>
                    <a:pt x="20" y="43"/>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grpSp>
      <p:sp>
        <p:nvSpPr>
          <p:cNvPr id="5" name="文本框 4"/>
          <p:cNvSpPr txBox="1"/>
          <p:nvPr/>
        </p:nvSpPr>
        <p:spPr>
          <a:xfrm>
            <a:off x="3261635" y="3618633"/>
            <a:ext cx="693713" cy="369332"/>
          </a:xfrm>
          <a:prstGeom prst="rect">
            <a:avLst/>
          </a:prstGeom>
          <a:noFill/>
        </p:spPr>
        <p:txBody>
          <a:bodyPr wrap="square" rtlCol="0">
            <a:spAutoFit/>
          </a:bodyPr>
          <a:lstStyle/>
          <a:p>
            <a:r>
              <a:rPr lang="zh-CN" altLang="en-US" b="1" dirty="0">
                <a:solidFill>
                  <a:schemeClr val="bg1"/>
                </a:solidFill>
                <a:ea typeface="微软雅黑" panose="020B0503020204020204" pitchFamily="34" charset="-122"/>
              </a:rPr>
              <a:t>编程</a:t>
            </a:r>
            <a:endParaRPr lang="zh-CN" altLang="en-US" b="1" dirty="0">
              <a:solidFill>
                <a:schemeClr val="bg1"/>
              </a:solidFill>
              <a:ea typeface="微软雅黑" panose="020B0503020204020204" pitchFamily="34" charset="-122"/>
            </a:endParaRPr>
          </a:p>
        </p:txBody>
      </p:sp>
      <p:sp>
        <p:nvSpPr>
          <p:cNvPr id="6" name="文本框 5"/>
          <p:cNvSpPr txBox="1"/>
          <p:nvPr/>
        </p:nvSpPr>
        <p:spPr>
          <a:xfrm>
            <a:off x="6815870" y="2106521"/>
            <a:ext cx="759254" cy="369332"/>
          </a:xfrm>
          <a:prstGeom prst="rect">
            <a:avLst/>
          </a:prstGeom>
          <a:noFill/>
        </p:spPr>
        <p:txBody>
          <a:bodyPr wrap="square" rtlCol="0">
            <a:spAutoFit/>
          </a:bodyPr>
          <a:lstStyle/>
          <a:p>
            <a:r>
              <a:rPr lang="zh-CN" altLang="en-US" b="1" dirty="0">
                <a:solidFill>
                  <a:schemeClr val="bg1"/>
                </a:solidFill>
                <a:ea typeface="微软雅黑" panose="020B0503020204020204" pitchFamily="34" charset="-122"/>
              </a:rPr>
              <a:t>演讲</a:t>
            </a:r>
            <a:endParaRPr lang="zh-CN" altLang="en-US" b="1" dirty="0">
              <a:solidFill>
                <a:schemeClr val="bg1"/>
              </a:solidFill>
              <a:ea typeface="微软雅黑" panose="020B0503020204020204" pitchFamily="34" charset="-122"/>
            </a:endParaRPr>
          </a:p>
        </p:txBody>
      </p:sp>
      <p:sp>
        <p:nvSpPr>
          <p:cNvPr id="154" name="文本框 153"/>
          <p:cNvSpPr txBox="1"/>
          <p:nvPr/>
        </p:nvSpPr>
        <p:spPr>
          <a:xfrm>
            <a:off x="7423605" y="4593200"/>
            <a:ext cx="736188" cy="369332"/>
          </a:xfrm>
          <a:prstGeom prst="rect">
            <a:avLst/>
          </a:prstGeom>
          <a:noFill/>
        </p:spPr>
        <p:txBody>
          <a:bodyPr wrap="square" rtlCol="0">
            <a:spAutoFit/>
          </a:bodyPr>
          <a:lstStyle/>
          <a:p>
            <a:r>
              <a:rPr lang="zh-CN" altLang="en-US" b="1" dirty="0" smtClean="0">
                <a:solidFill>
                  <a:schemeClr val="bg1"/>
                </a:solidFill>
                <a:ea typeface="微软雅黑" panose="020B0503020204020204" pitchFamily="34" charset="-122"/>
              </a:rPr>
              <a:t>策划</a:t>
            </a:r>
            <a:endParaRPr lang="zh-CN" altLang="en-US" b="1" dirty="0">
              <a:solidFill>
                <a:schemeClr val="bg1"/>
              </a:solidFill>
              <a:ea typeface="微软雅黑" panose="020B0503020204020204" pitchFamily="34" charset="-122"/>
            </a:endParaRPr>
          </a:p>
        </p:txBody>
      </p:sp>
      <p:sp>
        <p:nvSpPr>
          <p:cNvPr id="155" name="文本框 154"/>
          <p:cNvSpPr txBox="1"/>
          <p:nvPr/>
        </p:nvSpPr>
        <p:spPr>
          <a:xfrm>
            <a:off x="8302823" y="3844785"/>
            <a:ext cx="668972" cy="369332"/>
          </a:xfrm>
          <a:prstGeom prst="rect">
            <a:avLst/>
          </a:prstGeom>
          <a:noFill/>
        </p:spPr>
        <p:txBody>
          <a:bodyPr wrap="square" rtlCol="0">
            <a:spAutoFit/>
          </a:bodyPr>
          <a:lstStyle/>
          <a:p>
            <a:r>
              <a:rPr lang="zh-CN" altLang="en-US" b="1" dirty="0" smtClean="0">
                <a:solidFill>
                  <a:schemeClr val="bg1"/>
                </a:solidFill>
                <a:ea typeface="微软雅黑" panose="020B0503020204020204" pitchFamily="34" charset="-122"/>
              </a:rPr>
              <a:t>决策</a:t>
            </a:r>
            <a:endParaRPr lang="zh-CN" altLang="en-US" b="1" dirty="0">
              <a:solidFill>
                <a:schemeClr val="bg1"/>
              </a:solidFill>
              <a:ea typeface="微软雅黑" panose="020B0503020204020204" pitchFamily="34" charset="-122"/>
            </a:endParaRPr>
          </a:p>
        </p:txBody>
      </p:sp>
      <p:sp>
        <p:nvSpPr>
          <p:cNvPr id="156" name="文本框 155"/>
          <p:cNvSpPr txBox="1"/>
          <p:nvPr/>
        </p:nvSpPr>
        <p:spPr>
          <a:xfrm>
            <a:off x="6322163" y="3304194"/>
            <a:ext cx="714711" cy="646331"/>
          </a:xfrm>
          <a:prstGeom prst="rect">
            <a:avLst/>
          </a:prstGeom>
          <a:noFill/>
        </p:spPr>
        <p:txBody>
          <a:bodyPr wrap="square" rtlCol="0">
            <a:spAutoFit/>
          </a:bodyPr>
          <a:lstStyle/>
          <a:p>
            <a:r>
              <a:rPr lang="zh-CN" altLang="en-US" b="1" dirty="0" smtClean="0">
                <a:solidFill>
                  <a:schemeClr val="bg1"/>
                </a:solidFill>
                <a:ea typeface="微软雅黑" panose="020B0503020204020204" pitchFamily="34" charset="-122"/>
              </a:rPr>
              <a:t>人际交往</a:t>
            </a:r>
            <a:endParaRPr lang="zh-CN" altLang="en-US" b="1" dirty="0">
              <a:solidFill>
                <a:schemeClr val="bg1"/>
              </a:solidFill>
              <a:ea typeface="微软雅黑" panose="020B0503020204020204" pitchFamily="34" charset="-122"/>
            </a:endParaRPr>
          </a:p>
        </p:txBody>
      </p:sp>
      <p:sp>
        <p:nvSpPr>
          <p:cNvPr id="157" name="文本框 156"/>
          <p:cNvSpPr txBox="1"/>
          <p:nvPr/>
        </p:nvSpPr>
        <p:spPr>
          <a:xfrm>
            <a:off x="3738658" y="2468152"/>
            <a:ext cx="659754" cy="369332"/>
          </a:xfrm>
          <a:prstGeom prst="rect">
            <a:avLst/>
          </a:prstGeom>
          <a:noFill/>
        </p:spPr>
        <p:txBody>
          <a:bodyPr wrap="square" rtlCol="0">
            <a:spAutoFit/>
          </a:bodyPr>
          <a:lstStyle/>
          <a:p>
            <a:r>
              <a:rPr lang="zh-CN" altLang="en-US" b="1" dirty="0">
                <a:solidFill>
                  <a:schemeClr val="bg1"/>
                </a:solidFill>
                <a:ea typeface="微软雅黑" panose="020B0503020204020204" pitchFamily="34" charset="-122"/>
              </a:rPr>
              <a:t>财务</a:t>
            </a:r>
            <a:endParaRPr lang="zh-CN" altLang="en-US" b="1" dirty="0">
              <a:solidFill>
                <a:schemeClr val="bg1"/>
              </a:solidFill>
              <a:ea typeface="微软雅黑" panose="020B0503020204020204" pitchFamily="34" charset="-122"/>
            </a:endParaRPr>
          </a:p>
        </p:txBody>
      </p:sp>
      <p:sp>
        <p:nvSpPr>
          <p:cNvPr id="158" name="文本框 157"/>
          <p:cNvSpPr txBox="1"/>
          <p:nvPr/>
        </p:nvSpPr>
        <p:spPr>
          <a:xfrm>
            <a:off x="5107663" y="2032207"/>
            <a:ext cx="1053432" cy="369332"/>
          </a:xfrm>
          <a:prstGeom prst="rect">
            <a:avLst/>
          </a:prstGeom>
          <a:noFill/>
        </p:spPr>
        <p:txBody>
          <a:bodyPr wrap="square" rtlCol="0">
            <a:spAutoFit/>
          </a:bodyPr>
          <a:lstStyle/>
          <a:p>
            <a:r>
              <a:rPr lang="zh-CN" altLang="en-US" b="1" dirty="0" smtClean="0">
                <a:solidFill>
                  <a:schemeClr val="bg1"/>
                </a:solidFill>
                <a:ea typeface="微软雅黑" panose="020B0503020204020204" pitchFamily="34" charset="-122"/>
              </a:rPr>
              <a:t>习惯</a:t>
            </a:r>
            <a:endParaRPr lang="zh-CN" altLang="en-US" b="1" dirty="0">
              <a:solidFill>
                <a:schemeClr val="bg1"/>
              </a:solidFill>
              <a:ea typeface="微软雅黑" panose="020B0503020204020204" pitchFamily="34" charset="-122"/>
            </a:endParaRPr>
          </a:p>
        </p:txBody>
      </p:sp>
      <p:pic>
        <p:nvPicPr>
          <p:cNvPr id="8" name="图片 7"/>
          <p:cNvPicPr>
            <a:picLocks noChangeAspect="1"/>
          </p:cNvPicPr>
          <p:nvPr/>
        </p:nvPicPr>
        <p:blipFill>
          <a:blip r:embed="rId1" cstate="email"/>
          <a:stretch>
            <a:fillRect/>
          </a:stretch>
        </p:blipFill>
        <p:spPr>
          <a:xfrm>
            <a:off x="4346006" y="3360347"/>
            <a:ext cx="231894" cy="168650"/>
          </a:xfrm>
          <a:prstGeom prst="rect">
            <a:avLst/>
          </a:prstGeom>
        </p:spPr>
      </p:pic>
      <p:pic>
        <p:nvPicPr>
          <p:cNvPr id="9" name="图片 8"/>
          <p:cNvPicPr>
            <a:picLocks noChangeAspect="1"/>
          </p:cNvPicPr>
          <p:nvPr/>
        </p:nvPicPr>
        <p:blipFill>
          <a:blip r:embed="rId2" cstate="email"/>
          <a:stretch>
            <a:fillRect/>
          </a:stretch>
        </p:blipFill>
        <p:spPr>
          <a:xfrm>
            <a:off x="4817577" y="2910107"/>
            <a:ext cx="310923" cy="225572"/>
          </a:xfrm>
          <a:prstGeom prst="rect">
            <a:avLst/>
          </a:prstGeom>
        </p:spPr>
      </p:pic>
      <p:pic>
        <p:nvPicPr>
          <p:cNvPr id="10" name="图片 9"/>
          <p:cNvPicPr>
            <a:picLocks noChangeAspect="1"/>
          </p:cNvPicPr>
          <p:nvPr/>
        </p:nvPicPr>
        <p:blipFill>
          <a:blip r:embed="rId3" cstate="email"/>
          <a:stretch>
            <a:fillRect/>
          </a:stretch>
        </p:blipFill>
        <p:spPr>
          <a:xfrm>
            <a:off x="6120586" y="2554318"/>
            <a:ext cx="306122" cy="236998"/>
          </a:xfrm>
          <a:prstGeom prst="rect">
            <a:avLst/>
          </a:prstGeom>
        </p:spPr>
      </p:pic>
      <p:sp>
        <p:nvSpPr>
          <p:cNvPr id="160" name="文本框 159"/>
          <p:cNvSpPr txBox="1"/>
          <p:nvPr/>
        </p:nvSpPr>
        <p:spPr>
          <a:xfrm>
            <a:off x="3977731" y="4461401"/>
            <a:ext cx="659754" cy="369332"/>
          </a:xfrm>
          <a:prstGeom prst="rect">
            <a:avLst/>
          </a:prstGeom>
          <a:noFill/>
        </p:spPr>
        <p:txBody>
          <a:bodyPr wrap="square" rtlCol="0">
            <a:spAutoFit/>
          </a:bodyPr>
          <a:lstStyle/>
          <a:p>
            <a:r>
              <a:rPr lang="zh-CN" altLang="en-US" b="1" dirty="0">
                <a:solidFill>
                  <a:schemeClr val="bg1"/>
                </a:solidFill>
                <a:ea typeface="微软雅黑" panose="020B0503020204020204" pitchFamily="34" charset="-122"/>
              </a:rPr>
              <a:t>财务</a:t>
            </a:r>
            <a:endParaRPr lang="zh-CN" altLang="en-US" b="1" dirty="0">
              <a:solidFill>
                <a:schemeClr val="bg1"/>
              </a:solidFill>
              <a:ea typeface="微软雅黑" panose="020B0503020204020204" pitchFamily="34" charset="-122"/>
            </a:endParaRPr>
          </a:p>
        </p:txBody>
      </p:sp>
      <p:sp>
        <p:nvSpPr>
          <p:cNvPr id="161" name="文本框 160"/>
          <p:cNvSpPr txBox="1"/>
          <p:nvPr/>
        </p:nvSpPr>
        <p:spPr>
          <a:xfrm>
            <a:off x="5329191" y="3423730"/>
            <a:ext cx="693713" cy="369332"/>
          </a:xfrm>
          <a:prstGeom prst="rect">
            <a:avLst/>
          </a:prstGeom>
          <a:noFill/>
        </p:spPr>
        <p:txBody>
          <a:bodyPr wrap="square" rtlCol="0">
            <a:spAutoFit/>
          </a:bodyPr>
          <a:lstStyle/>
          <a:p>
            <a:r>
              <a:rPr lang="zh-CN" altLang="en-US" b="1" dirty="0" smtClean="0">
                <a:solidFill>
                  <a:schemeClr val="bg1"/>
                </a:solidFill>
                <a:ea typeface="微软雅黑" panose="020B0503020204020204" pitchFamily="34" charset="-122"/>
              </a:rPr>
              <a:t>行业</a:t>
            </a:r>
            <a:endParaRPr lang="zh-CN" altLang="en-US" b="1" dirty="0">
              <a:solidFill>
                <a:schemeClr val="bg1"/>
              </a:solidFill>
              <a:ea typeface="微软雅黑" panose="020B0503020204020204" pitchFamily="34" charset="-122"/>
            </a:endParaRPr>
          </a:p>
        </p:txBody>
      </p:sp>
      <p:sp>
        <p:nvSpPr>
          <p:cNvPr id="162" name="Freeform 145"/>
          <p:cNvSpPr>
            <a:spLocks noEditPoints="1"/>
          </p:cNvSpPr>
          <p:nvPr/>
        </p:nvSpPr>
        <p:spPr bwMode="auto">
          <a:xfrm>
            <a:off x="7291403" y="2927439"/>
            <a:ext cx="285534" cy="251656"/>
          </a:xfrm>
          <a:custGeom>
            <a:avLst/>
            <a:gdLst/>
            <a:ahLst/>
            <a:cxnLst>
              <a:cxn ang="0">
                <a:pos x="82" y="45"/>
              </a:cxn>
              <a:cxn ang="0">
                <a:pos x="82" y="61"/>
              </a:cxn>
              <a:cxn ang="0">
                <a:pos x="81" y="62"/>
              </a:cxn>
              <a:cxn ang="0">
                <a:pos x="77" y="62"/>
              </a:cxn>
              <a:cxn ang="0">
                <a:pos x="77" y="65"/>
              </a:cxn>
              <a:cxn ang="0">
                <a:pos x="69" y="72"/>
              </a:cxn>
              <a:cxn ang="0">
                <a:pos x="61" y="65"/>
              </a:cxn>
              <a:cxn ang="0">
                <a:pos x="61" y="62"/>
              </a:cxn>
              <a:cxn ang="0">
                <a:pos x="20" y="62"/>
              </a:cxn>
              <a:cxn ang="0">
                <a:pos x="20" y="65"/>
              </a:cxn>
              <a:cxn ang="0">
                <a:pos x="13" y="72"/>
              </a:cxn>
              <a:cxn ang="0">
                <a:pos x="5" y="65"/>
              </a:cxn>
              <a:cxn ang="0">
                <a:pos x="5" y="62"/>
              </a:cxn>
              <a:cxn ang="0">
                <a:pos x="1" y="62"/>
              </a:cxn>
              <a:cxn ang="0">
                <a:pos x="0" y="61"/>
              </a:cxn>
              <a:cxn ang="0">
                <a:pos x="0" y="45"/>
              </a:cxn>
              <a:cxn ang="0">
                <a:pos x="9" y="36"/>
              </a:cxn>
              <a:cxn ang="0">
                <a:pos x="10" y="36"/>
              </a:cxn>
              <a:cxn ang="0">
                <a:pos x="14" y="19"/>
              </a:cxn>
              <a:cxn ang="0">
                <a:pos x="25" y="11"/>
              </a:cxn>
              <a:cxn ang="0">
                <a:pos x="31" y="11"/>
              </a:cxn>
              <a:cxn ang="0">
                <a:pos x="31" y="2"/>
              </a:cxn>
              <a:cxn ang="0">
                <a:pos x="32" y="0"/>
              </a:cxn>
              <a:cxn ang="0">
                <a:pos x="50" y="0"/>
              </a:cxn>
              <a:cxn ang="0">
                <a:pos x="51" y="2"/>
              </a:cxn>
              <a:cxn ang="0">
                <a:pos x="51" y="11"/>
              </a:cxn>
              <a:cxn ang="0">
                <a:pos x="56" y="11"/>
              </a:cxn>
              <a:cxn ang="0">
                <a:pos x="68" y="19"/>
              </a:cxn>
              <a:cxn ang="0">
                <a:pos x="72" y="36"/>
              </a:cxn>
              <a:cxn ang="0">
                <a:pos x="73" y="36"/>
              </a:cxn>
              <a:cxn ang="0">
                <a:pos x="82" y="45"/>
              </a:cxn>
              <a:cxn ang="0">
                <a:pos x="19" y="49"/>
              </a:cxn>
              <a:cxn ang="0">
                <a:pos x="13" y="43"/>
              </a:cxn>
              <a:cxn ang="0">
                <a:pos x="6" y="49"/>
              </a:cxn>
              <a:cxn ang="0">
                <a:pos x="13" y="56"/>
              </a:cxn>
              <a:cxn ang="0">
                <a:pos x="19" y="49"/>
              </a:cxn>
              <a:cxn ang="0">
                <a:pos x="61" y="36"/>
              </a:cxn>
              <a:cxn ang="0">
                <a:pos x="58" y="22"/>
              </a:cxn>
              <a:cxn ang="0">
                <a:pos x="56" y="21"/>
              </a:cxn>
              <a:cxn ang="0">
                <a:pos x="25" y="21"/>
              </a:cxn>
              <a:cxn ang="0">
                <a:pos x="24" y="22"/>
              </a:cxn>
              <a:cxn ang="0">
                <a:pos x="20" y="36"/>
              </a:cxn>
              <a:cxn ang="0">
                <a:pos x="61" y="36"/>
              </a:cxn>
              <a:cxn ang="0">
                <a:pos x="76" y="49"/>
              </a:cxn>
              <a:cxn ang="0">
                <a:pos x="69" y="43"/>
              </a:cxn>
              <a:cxn ang="0">
                <a:pos x="63" y="49"/>
              </a:cxn>
              <a:cxn ang="0">
                <a:pos x="69" y="56"/>
              </a:cxn>
              <a:cxn ang="0">
                <a:pos x="76" y="49"/>
              </a:cxn>
            </a:cxnLst>
            <a:rect l="0" t="0" r="r" b="b"/>
            <a:pathLst>
              <a:path w="82" h="72">
                <a:moveTo>
                  <a:pt x="82" y="45"/>
                </a:moveTo>
                <a:cubicBezTo>
                  <a:pt x="82" y="61"/>
                  <a:pt x="82" y="61"/>
                  <a:pt x="82" y="61"/>
                </a:cubicBezTo>
                <a:cubicBezTo>
                  <a:pt x="82" y="61"/>
                  <a:pt x="81" y="62"/>
                  <a:pt x="81" y="62"/>
                </a:cubicBezTo>
                <a:cubicBezTo>
                  <a:pt x="77" y="62"/>
                  <a:pt x="77" y="62"/>
                  <a:pt x="77" y="62"/>
                </a:cubicBezTo>
                <a:cubicBezTo>
                  <a:pt x="77" y="65"/>
                  <a:pt x="77" y="65"/>
                  <a:pt x="77" y="65"/>
                </a:cubicBezTo>
                <a:cubicBezTo>
                  <a:pt x="77" y="69"/>
                  <a:pt x="73" y="72"/>
                  <a:pt x="69" y="72"/>
                </a:cubicBezTo>
                <a:cubicBezTo>
                  <a:pt x="65" y="72"/>
                  <a:pt x="61" y="69"/>
                  <a:pt x="61" y="65"/>
                </a:cubicBezTo>
                <a:cubicBezTo>
                  <a:pt x="61" y="62"/>
                  <a:pt x="61" y="62"/>
                  <a:pt x="61" y="62"/>
                </a:cubicBezTo>
                <a:cubicBezTo>
                  <a:pt x="20" y="62"/>
                  <a:pt x="20" y="62"/>
                  <a:pt x="20" y="62"/>
                </a:cubicBezTo>
                <a:cubicBezTo>
                  <a:pt x="20" y="65"/>
                  <a:pt x="20" y="65"/>
                  <a:pt x="20" y="65"/>
                </a:cubicBezTo>
                <a:cubicBezTo>
                  <a:pt x="20" y="69"/>
                  <a:pt x="17" y="72"/>
                  <a:pt x="13" y="72"/>
                </a:cubicBezTo>
                <a:cubicBezTo>
                  <a:pt x="8" y="72"/>
                  <a:pt x="5" y="69"/>
                  <a:pt x="5" y="65"/>
                </a:cubicBezTo>
                <a:cubicBezTo>
                  <a:pt x="5" y="62"/>
                  <a:pt x="5" y="62"/>
                  <a:pt x="5" y="62"/>
                </a:cubicBezTo>
                <a:cubicBezTo>
                  <a:pt x="1" y="62"/>
                  <a:pt x="1" y="62"/>
                  <a:pt x="1" y="62"/>
                </a:cubicBezTo>
                <a:cubicBezTo>
                  <a:pt x="0" y="62"/>
                  <a:pt x="0" y="61"/>
                  <a:pt x="0" y="61"/>
                </a:cubicBezTo>
                <a:cubicBezTo>
                  <a:pt x="0" y="45"/>
                  <a:pt x="0" y="45"/>
                  <a:pt x="0" y="45"/>
                </a:cubicBezTo>
                <a:cubicBezTo>
                  <a:pt x="0" y="40"/>
                  <a:pt x="4" y="36"/>
                  <a:pt x="9" y="36"/>
                </a:cubicBezTo>
                <a:cubicBezTo>
                  <a:pt x="10" y="36"/>
                  <a:pt x="10" y="36"/>
                  <a:pt x="10" y="36"/>
                </a:cubicBezTo>
                <a:cubicBezTo>
                  <a:pt x="14" y="19"/>
                  <a:pt x="14" y="19"/>
                  <a:pt x="14" y="19"/>
                </a:cubicBezTo>
                <a:cubicBezTo>
                  <a:pt x="15" y="14"/>
                  <a:pt x="20" y="11"/>
                  <a:pt x="25" y="11"/>
                </a:cubicBezTo>
                <a:cubicBezTo>
                  <a:pt x="31" y="11"/>
                  <a:pt x="31" y="11"/>
                  <a:pt x="31" y="11"/>
                </a:cubicBezTo>
                <a:cubicBezTo>
                  <a:pt x="31" y="2"/>
                  <a:pt x="31" y="2"/>
                  <a:pt x="31" y="2"/>
                </a:cubicBezTo>
                <a:cubicBezTo>
                  <a:pt x="31" y="1"/>
                  <a:pt x="31" y="0"/>
                  <a:pt x="32" y="0"/>
                </a:cubicBezTo>
                <a:cubicBezTo>
                  <a:pt x="50" y="0"/>
                  <a:pt x="50" y="0"/>
                  <a:pt x="50" y="0"/>
                </a:cubicBezTo>
                <a:cubicBezTo>
                  <a:pt x="51" y="0"/>
                  <a:pt x="51" y="1"/>
                  <a:pt x="51" y="2"/>
                </a:cubicBezTo>
                <a:cubicBezTo>
                  <a:pt x="51" y="11"/>
                  <a:pt x="51" y="11"/>
                  <a:pt x="51" y="11"/>
                </a:cubicBezTo>
                <a:cubicBezTo>
                  <a:pt x="56" y="11"/>
                  <a:pt x="56" y="11"/>
                  <a:pt x="56" y="11"/>
                </a:cubicBezTo>
                <a:cubicBezTo>
                  <a:pt x="62" y="11"/>
                  <a:pt x="66" y="14"/>
                  <a:pt x="68" y="19"/>
                </a:cubicBezTo>
                <a:cubicBezTo>
                  <a:pt x="72" y="36"/>
                  <a:pt x="72" y="36"/>
                  <a:pt x="72" y="36"/>
                </a:cubicBezTo>
                <a:cubicBezTo>
                  <a:pt x="73" y="36"/>
                  <a:pt x="73" y="36"/>
                  <a:pt x="73" y="36"/>
                </a:cubicBezTo>
                <a:cubicBezTo>
                  <a:pt x="78" y="36"/>
                  <a:pt x="82" y="40"/>
                  <a:pt x="82" y="45"/>
                </a:cubicBezTo>
                <a:close/>
                <a:moveTo>
                  <a:pt x="19" y="49"/>
                </a:moveTo>
                <a:cubicBezTo>
                  <a:pt x="19" y="46"/>
                  <a:pt x="16" y="43"/>
                  <a:pt x="13" y="43"/>
                </a:cubicBezTo>
                <a:cubicBezTo>
                  <a:pt x="9" y="43"/>
                  <a:pt x="6" y="46"/>
                  <a:pt x="6" y="49"/>
                </a:cubicBezTo>
                <a:cubicBezTo>
                  <a:pt x="6" y="53"/>
                  <a:pt x="9" y="56"/>
                  <a:pt x="13" y="56"/>
                </a:cubicBezTo>
                <a:cubicBezTo>
                  <a:pt x="16" y="56"/>
                  <a:pt x="19" y="53"/>
                  <a:pt x="19" y="49"/>
                </a:cubicBezTo>
                <a:close/>
                <a:moveTo>
                  <a:pt x="61" y="36"/>
                </a:moveTo>
                <a:cubicBezTo>
                  <a:pt x="58" y="22"/>
                  <a:pt x="58" y="22"/>
                  <a:pt x="58" y="22"/>
                </a:cubicBezTo>
                <a:cubicBezTo>
                  <a:pt x="58" y="22"/>
                  <a:pt x="57" y="21"/>
                  <a:pt x="56" y="21"/>
                </a:cubicBezTo>
                <a:cubicBezTo>
                  <a:pt x="25" y="21"/>
                  <a:pt x="25" y="21"/>
                  <a:pt x="25" y="21"/>
                </a:cubicBezTo>
                <a:cubicBezTo>
                  <a:pt x="25" y="21"/>
                  <a:pt x="24" y="22"/>
                  <a:pt x="24" y="22"/>
                </a:cubicBezTo>
                <a:cubicBezTo>
                  <a:pt x="20" y="36"/>
                  <a:pt x="20" y="36"/>
                  <a:pt x="20" y="36"/>
                </a:cubicBezTo>
                <a:lnTo>
                  <a:pt x="61" y="36"/>
                </a:lnTo>
                <a:close/>
                <a:moveTo>
                  <a:pt x="76" y="49"/>
                </a:moveTo>
                <a:cubicBezTo>
                  <a:pt x="76" y="46"/>
                  <a:pt x="73" y="43"/>
                  <a:pt x="69" y="43"/>
                </a:cubicBezTo>
                <a:cubicBezTo>
                  <a:pt x="66" y="43"/>
                  <a:pt x="63" y="46"/>
                  <a:pt x="63" y="49"/>
                </a:cubicBezTo>
                <a:cubicBezTo>
                  <a:pt x="63" y="53"/>
                  <a:pt x="66" y="56"/>
                  <a:pt x="69" y="56"/>
                </a:cubicBezTo>
                <a:cubicBezTo>
                  <a:pt x="73" y="56"/>
                  <a:pt x="76" y="53"/>
                  <a:pt x="76" y="49"/>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63" name="Freeform 101"/>
          <p:cNvSpPr>
            <a:spLocks noEditPoints="1"/>
          </p:cNvSpPr>
          <p:nvPr/>
        </p:nvSpPr>
        <p:spPr bwMode="auto">
          <a:xfrm>
            <a:off x="5599997" y="2767035"/>
            <a:ext cx="272971" cy="180884"/>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64" name="Freeform 148"/>
          <p:cNvSpPr>
            <a:spLocks noEditPoints="1"/>
          </p:cNvSpPr>
          <p:nvPr/>
        </p:nvSpPr>
        <p:spPr bwMode="auto">
          <a:xfrm>
            <a:off x="9199058" y="3485214"/>
            <a:ext cx="230856" cy="222551"/>
          </a:xfrm>
          <a:custGeom>
            <a:avLst/>
            <a:gdLst/>
            <a:ahLst/>
            <a:cxnLst>
              <a:cxn ang="0">
                <a:pos x="16" y="54"/>
              </a:cxn>
              <a:cxn ang="0">
                <a:pos x="14" y="57"/>
              </a:cxn>
              <a:cxn ang="0">
                <a:pos x="2" y="57"/>
              </a:cxn>
              <a:cxn ang="0">
                <a:pos x="0" y="54"/>
              </a:cxn>
              <a:cxn ang="0">
                <a:pos x="0" y="29"/>
              </a:cxn>
              <a:cxn ang="0">
                <a:pos x="2" y="26"/>
              </a:cxn>
              <a:cxn ang="0">
                <a:pos x="14" y="26"/>
              </a:cxn>
              <a:cxn ang="0">
                <a:pos x="16" y="29"/>
              </a:cxn>
              <a:cxn ang="0">
                <a:pos x="16" y="54"/>
              </a:cxn>
              <a:cxn ang="0">
                <a:pos x="7" y="47"/>
              </a:cxn>
              <a:cxn ang="0">
                <a:pos x="5" y="49"/>
              </a:cxn>
              <a:cxn ang="0">
                <a:pos x="7" y="52"/>
              </a:cxn>
              <a:cxn ang="0">
                <a:pos x="10" y="49"/>
              </a:cxn>
              <a:cxn ang="0">
                <a:pos x="7" y="47"/>
              </a:cxn>
              <a:cxn ang="0">
                <a:pos x="62" y="35"/>
              </a:cxn>
              <a:cxn ang="0">
                <a:pos x="62" y="38"/>
              </a:cxn>
              <a:cxn ang="0">
                <a:pos x="61" y="43"/>
              </a:cxn>
              <a:cxn ang="0">
                <a:pos x="61" y="48"/>
              </a:cxn>
              <a:cxn ang="0">
                <a:pos x="59" y="52"/>
              </a:cxn>
              <a:cxn ang="0">
                <a:pos x="57" y="59"/>
              </a:cxn>
              <a:cxn ang="0">
                <a:pos x="49" y="62"/>
              </a:cxn>
              <a:cxn ang="0">
                <a:pos x="47" y="62"/>
              </a:cxn>
              <a:cxn ang="0">
                <a:pos x="44" y="62"/>
              </a:cxn>
              <a:cxn ang="0">
                <a:pos x="43" y="62"/>
              </a:cxn>
              <a:cxn ang="0">
                <a:pos x="28" y="59"/>
              </a:cxn>
              <a:cxn ang="0">
                <a:pos x="22" y="57"/>
              </a:cxn>
              <a:cxn ang="0">
                <a:pos x="19" y="54"/>
              </a:cxn>
              <a:cxn ang="0">
                <a:pos x="19" y="29"/>
              </a:cxn>
              <a:cxn ang="0">
                <a:pos x="21" y="26"/>
              </a:cxn>
              <a:cxn ang="0">
                <a:pos x="29" y="19"/>
              </a:cxn>
              <a:cxn ang="0">
                <a:pos x="33" y="14"/>
              </a:cxn>
              <a:cxn ang="0">
                <a:pos x="35" y="8"/>
              </a:cxn>
              <a:cxn ang="0">
                <a:pos x="38" y="1"/>
              </a:cxn>
              <a:cxn ang="0">
                <a:pos x="40" y="0"/>
              </a:cxn>
              <a:cxn ang="0">
                <a:pos x="49" y="11"/>
              </a:cxn>
              <a:cxn ang="0">
                <a:pos x="46" y="18"/>
              </a:cxn>
              <a:cxn ang="0">
                <a:pos x="45" y="21"/>
              </a:cxn>
              <a:cxn ang="0">
                <a:pos x="56" y="21"/>
              </a:cxn>
              <a:cxn ang="0">
                <a:pos x="64" y="29"/>
              </a:cxn>
              <a:cxn ang="0">
                <a:pos x="62" y="35"/>
              </a:cxn>
            </a:cxnLst>
            <a:rect l="0" t="0" r="r" b="b"/>
            <a:pathLst>
              <a:path w="64" h="62">
                <a:moveTo>
                  <a:pt x="16" y="54"/>
                </a:moveTo>
                <a:cubicBezTo>
                  <a:pt x="16" y="56"/>
                  <a:pt x="15" y="57"/>
                  <a:pt x="14" y="57"/>
                </a:cubicBezTo>
                <a:cubicBezTo>
                  <a:pt x="2" y="57"/>
                  <a:pt x="2" y="57"/>
                  <a:pt x="2" y="57"/>
                </a:cubicBezTo>
                <a:cubicBezTo>
                  <a:pt x="1" y="57"/>
                  <a:pt x="0" y="56"/>
                  <a:pt x="0" y="54"/>
                </a:cubicBezTo>
                <a:cubicBezTo>
                  <a:pt x="0" y="29"/>
                  <a:pt x="0" y="29"/>
                  <a:pt x="0" y="29"/>
                </a:cubicBezTo>
                <a:cubicBezTo>
                  <a:pt x="0" y="27"/>
                  <a:pt x="1" y="26"/>
                  <a:pt x="2" y="26"/>
                </a:cubicBezTo>
                <a:cubicBezTo>
                  <a:pt x="14" y="26"/>
                  <a:pt x="14" y="26"/>
                  <a:pt x="14" y="26"/>
                </a:cubicBezTo>
                <a:cubicBezTo>
                  <a:pt x="15" y="26"/>
                  <a:pt x="16" y="27"/>
                  <a:pt x="16" y="29"/>
                </a:cubicBezTo>
                <a:lnTo>
                  <a:pt x="16" y="54"/>
                </a:lnTo>
                <a:close/>
                <a:moveTo>
                  <a:pt x="7" y="47"/>
                </a:moveTo>
                <a:cubicBezTo>
                  <a:pt x="6" y="47"/>
                  <a:pt x="5" y="48"/>
                  <a:pt x="5" y="49"/>
                </a:cubicBezTo>
                <a:cubicBezTo>
                  <a:pt x="5" y="51"/>
                  <a:pt x="6" y="52"/>
                  <a:pt x="7" y="52"/>
                </a:cubicBezTo>
                <a:cubicBezTo>
                  <a:pt x="9" y="52"/>
                  <a:pt x="10" y="51"/>
                  <a:pt x="10" y="49"/>
                </a:cubicBezTo>
                <a:cubicBezTo>
                  <a:pt x="10" y="48"/>
                  <a:pt x="9" y="47"/>
                  <a:pt x="7" y="47"/>
                </a:cubicBezTo>
                <a:close/>
                <a:moveTo>
                  <a:pt x="62" y="35"/>
                </a:moveTo>
                <a:cubicBezTo>
                  <a:pt x="62" y="36"/>
                  <a:pt x="62" y="37"/>
                  <a:pt x="62" y="38"/>
                </a:cubicBezTo>
                <a:cubicBezTo>
                  <a:pt x="62" y="40"/>
                  <a:pt x="62" y="42"/>
                  <a:pt x="61" y="43"/>
                </a:cubicBezTo>
                <a:cubicBezTo>
                  <a:pt x="61" y="45"/>
                  <a:pt x="61" y="46"/>
                  <a:pt x="61" y="48"/>
                </a:cubicBezTo>
                <a:cubicBezTo>
                  <a:pt x="60" y="49"/>
                  <a:pt x="60" y="51"/>
                  <a:pt x="59" y="52"/>
                </a:cubicBezTo>
                <a:cubicBezTo>
                  <a:pt x="59" y="55"/>
                  <a:pt x="58" y="57"/>
                  <a:pt x="57" y="59"/>
                </a:cubicBezTo>
                <a:cubicBezTo>
                  <a:pt x="55" y="61"/>
                  <a:pt x="52" y="62"/>
                  <a:pt x="49" y="62"/>
                </a:cubicBezTo>
                <a:cubicBezTo>
                  <a:pt x="48" y="62"/>
                  <a:pt x="48" y="62"/>
                  <a:pt x="47" y="62"/>
                </a:cubicBezTo>
                <a:cubicBezTo>
                  <a:pt x="44" y="62"/>
                  <a:pt x="44" y="62"/>
                  <a:pt x="44" y="62"/>
                </a:cubicBezTo>
                <a:cubicBezTo>
                  <a:pt x="43" y="62"/>
                  <a:pt x="43" y="62"/>
                  <a:pt x="43" y="62"/>
                </a:cubicBezTo>
                <a:cubicBezTo>
                  <a:pt x="38" y="62"/>
                  <a:pt x="32" y="60"/>
                  <a:pt x="28" y="59"/>
                </a:cubicBezTo>
                <a:cubicBezTo>
                  <a:pt x="25" y="58"/>
                  <a:pt x="23" y="57"/>
                  <a:pt x="22" y="57"/>
                </a:cubicBezTo>
                <a:cubicBezTo>
                  <a:pt x="20" y="57"/>
                  <a:pt x="19" y="56"/>
                  <a:pt x="19" y="54"/>
                </a:cubicBezTo>
                <a:cubicBezTo>
                  <a:pt x="19" y="29"/>
                  <a:pt x="19" y="29"/>
                  <a:pt x="19" y="29"/>
                </a:cubicBezTo>
                <a:cubicBezTo>
                  <a:pt x="19" y="27"/>
                  <a:pt x="20" y="26"/>
                  <a:pt x="21" y="26"/>
                </a:cubicBezTo>
                <a:cubicBezTo>
                  <a:pt x="23" y="26"/>
                  <a:pt x="27" y="21"/>
                  <a:pt x="29" y="19"/>
                </a:cubicBezTo>
                <a:cubicBezTo>
                  <a:pt x="30" y="17"/>
                  <a:pt x="31" y="15"/>
                  <a:pt x="33" y="14"/>
                </a:cubicBezTo>
                <a:cubicBezTo>
                  <a:pt x="34" y="13"/>
                  <a:pt x="35" y="10"/>
                  <a:pt x="35" y="8"/>
                </a:cubicBezTo>
                <a:cubicBezTo>
                  <a:pt x="36" y="5"/>
                  <a:pt x="36" y="3"/>
                  <a:pt x="38" y="1"/>
                </a:cubicBezTo>
                <a:cubicBezTo>
                  <a:pt x="38" y="1"/>
                  <a:pt x="39" y="0"/>
                  <a:pt x="40" y="0"/>
                </a:cubicBezTo>
                <a:cubicBezTo>
                  <a:pt x="49" y="0"/>
                  <a:pt x="49" y="8"/>
                  <a:pt x="49" y="11"/>
                </a:cubicBezTo>
                <a:cubicBezTo>
                  <a:pt x="49" y="14"/>
                  <a:pt x="47" y="16"/>
                  <a:pt x="46" y="18"/>
                </a:cubicBezTo>
                <a:cubicBezTo>
                  <a:pt x="46" y="19"/>
                  <a:pt x="46" y="20"/>
                  <a:pt x="45" y="21"/>
                </a:cubicBezTo>
                <a:cubicBezTo>
                  <a:pt x="56" y="21"/>
                  <a:pt x="56" y="21"/>
                  <a:pt x="56" y="21"/>
                </a:cubicBezTo>
                <a:cubicBezTo>
                  <a:pt x="60" y="21"/>
                  <a:pt x="64" y="25"/>
                  <a:pt x="64" y="29"/>
                </a:cubicBezTo>
                <a:cubicBezTo>
                  <a:pt x="64" y="31"/>
                  <a:pt x="63" y="33"/>
                  <a:pt x="62" y="35"/>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sp>
        <p:nvSpPr>
          <p:cNvPr id="165" name="Freeform 57"/>
          <p:cNvSpPr>
            <a:spLocks noEditPoints="1"/>
          </p:cNvSpPr>
          <p:nvPr/>
        </p:nvSpPr>
        <p:spPr bwMode="auto">
          <a:xfrm>
            <a:off x="8438796" y="2614941"/>
            <a:ext cx="249686" cy="221353"/>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srgbClr val="262626"/>
              </a:solidFill>
              <a:ea typeface="微软雅黑" panose="020B0503020204020204" pitchFamily="34" charset="-122"/>
            </a:endParaRPr>
          </a:p>
        </p:txBody>
      </p:sp>
      <p:pic>
        <p:nvPicPr>
          <p:cNvPr id="141" name="图片 1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159" name="矩形 158"/>
          <p:cNvSpPr/>
          <p:nvPr/>
        </p:nvSpPr>
        <p:spPr>
          <a:xfrm>
            <a:off x="491243" y="5998729"/>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23000">
              <a:schemeClr val="accent5">
                <a:lumMod val="75000"/>
              </a:schemeClr>
            </a:gs>
            <a:gs pos="55000">
              <a:schemeClr val="accent5">
                <a:lumMod val="50000"/>
              </a:schemeClr>
            </a:gs>
            <a:gs pos="97000">
              <a:schemeClr val="tx2">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21178" y="528698"/>
            <a:ext cx="682872" cy="304091"/>
          </a:xfrm>
          <a:prstGeom prst="rect">
            <a:avLst/>
          </a:prstGeom>
        </p:spPr>
      </p:pic>
      <p:sp>
        <p:nvSpPr>
          <p:cNvPr id="5" name="矩形 4"/>
          <p:cNvSpPr/>
          <p:nvPr/>
        </p:nvSpPr>
        <p:spPr>
          <a:xfrm>
            <a:off x="491243" y="6172897"/>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cxnSp>
        <p:nvCxnSpPr>
          <p:cNvPr id="7" name="直接连接符 6"/>
          <p:cNvCxnSpPr/>
          <p:nvPr/>
        </p:nvCxnSpPr>
        <p:spPr>
          <a:xfrm>
            <a:off x="0" y="3429000"/>
            <a:ext cx="36479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2998113"/>
            <a:ext cx="3163879" cy="430887"/>
          </a:xfrm>
          <a:prstGeom prst="rect">
            <a:avLst/>
          </a:prstGeom>
        </p:spPr>
        <p:txBody>
          <a:bodyPr wrap="none">
            <a:spAutoFit/>
          </a:bodyPr>
          <a:lstStyle/>
          <a:p>
            <a:r>
              <a:rPr lang="en-US" altLang="zh-CN" sz="2200" b="1" dirty="0" smtClean="0">
                <a:solidFill>
                  <a:schemeClr val="bg1"/>
                </a:solidFill>
                <a:latin typeface="微软雅黑" panose="020B0503020204020204" pitchFamily="34" charset="-122"/>
                <a:ea typeface="微软雅黑" panose="020B0503020204020204" pitchFamily="34" charset="-122"/>
              </a:rPr>
              <a:t>PART 1</a:t>
            </a:r>
            <a:r>
              <a:rPr lang="zh-CN" altLang="en-US" sz="2200" b="1" dirty="0" smtClean="0">
                <a:solidFill>
                  <a:schemeClr val="bg1"/>
                </a:solidFill>
                <a:latin typeface="微软雅黑" panose="020B0503020204020204" pitchFamily="34" charset="-122"/>
                <a:ea typeface="微软雅黑" panose="020B0503020204020204" pitchFamily="34" charset="-122"/>
              </a:rPr>
              <a:t>：认识中软国际</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1109" y="3459996"/>
            <a:ext cx="1909497" cy="1016689"/>
          </a:xfrm>
          <a:prstGeom prst="rect">
            <a:avLst/>
          </a:prstGeom>
        </p:spPr>
        <p:txBody>
          <a:bodyPr wrap="none">
            <a:spAutoFit/>
          </a:bodyPr>
          <a:lstStyle/>
          <a:p>
            <a:pPr marL="285750" indent="-285750">
              <a:lnSpc>
                <a:spcPts val="2500"/>
              </a:lnSpc>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中软</a:t>
            </a:r>
            <a:r>
              <a:rPr lang="zh-CN" altLang="en-US" sz="1400" dirty="0" smtClean="0">
                <a:solidFill>
                  <a:schemeClr val="bg1"/>
                </a:solidFill>
                <a:latin typeface="微软雅黑" panose="020B0503020204020204" pitchFamily="34" charset="-122"/>
                <a:ea typeface="微软雅黑" panose="020B0503020204020204" pitchFamily="34" charset="-122"/>
              </a:rPr>
              <a:t>国际发展历程</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中软</a:t>
            </a:r>
            <a:r>
              <a:rPr lang="zh-CN" altLang="en-US" sz="1400" dirty="0" smtClean="0">
                <a:solidFill>
                  <a:schemeClr val="bg1"/>
                </a:solidFill>
                <a:latin typeface="微软雅黑" panose="020B0503020204020204" pitchFamily="34" charset="-122"/>
                <a:ea typeface="微软雅黑" panose="020B0503020204020204" pitchFamily="34" charset="-122"/>
              </a:rPr>
              <a:t>国际主营业务</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r>
              <a:rPr lang="zh-CN" altLang="en-US" sz="1400" dirty="0">
                <a:solidFill>
                  <a:schemeClr val="bg1"/>
                </a:solidFill>
                <a:latin typeface="微软雅黑" panose="020B0503020204020204" pitchFamily="34" charset="-122"/>
                <a:ea typeface="微软雅黑" panose="020B0503020204020204" pitchFamily="34" charset="-122"/>
              </a:rPr>
              <a:t>中软</a:t>
            </a:r>
            <a:r>
              <a:rPr lang="zh-CN" altLang="en-US" sz="1400" dirty="0" smtClean="0">
                <a:solidFill>
                  <a:schemeClr val="bg1"/>
                </a:solidFill>
                <a:latin typeface="微软雅黑" panose="020B0503020204020204" pitchFamily="34" charset="-122"/>
                <a:ea typeface="微软雅黑" panose="020B0503020204020204" pitchFamily="34" charset="-122"/>
              </a:rPr>
              <a:t>国际行业认可</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104" name="Title 2"/>
          <p:cNvSpPr txBox="1"/>
          <p:nvPr/>
        </p:nvSpPr>
        <p:spPr>
          <a:xfrm>
            <a:off x="3431290" y="464268"/>
            <a:ext cx="5329420" cy="471365"/>
          </a:xfrm>
          <a:prstGeom prst="rect">
            <a:avLst/>
          </a:prstGeom>
        </p:spPr>
        <p:txBody>
          <a:bodyPr wrap="none" lIns="0" tIns="0" rIns="0" bIns="0" anchor="ctr">
            <a:noAutofit/>
          </a:bodyPr>
          <a:lstStyle>
            <a:lvl1pPr algn="ctr" defTabSz="1218565">
              <a:spcBef>
                <a:spcPct val="0"/>
              </a:spcBef>
              <a:buNone/>
              <a:defRPr sz="3200" b="1" baseline="0">
                <a:solidFill>
                  <a:schemeClr val="tx1">
                    <a:lumMod val="90000"/>
                    <a:lumOff val="10000"/>
                  </a:schemeClr>
                </a:solidFill>
                <a:latin typeface="+mj-lt"/>
                <a:ea typeface="+mj-ea"/>
                <a:cs typeface="+mj-cs"/>
              </a:defRPr>
            </a:lvl1pPr>
          </a:lstStyle>
          <a:p>
            <a:pPr defTabSz="914400">
              <a:lnSpc>
                <a:spcPct val="90000"/>
              </a:lnSpc>
            </a:pPr>
            <a:r>
              <a:rPr lang="zh-CN" altLang="en-US" sz="3000" b="0" dirty="0">
                <a:solidFill>
                  <a:schemeClr val="bg1"/>
                </a:solidFill>
                <a:ea typeface="微软雅黑" panose="020B0503020204020204" pitchFamily="34" charset="-122"/>
              </a:rPr>
              <a:t>多样的职业发展通道</a:t>
            </a:r>
            <a:endParaRPr lang="en-US" sz="3000" b="0" dirty="0">
              <a:solidFill>
                <a:schemeClr val="bg1"/>
              </a:solidFill>
              <a:ea typeface="微软雅黑" panose="020B0503020204020204" pitchFamily="34" charset="-122"/>
            </a:endParaRPr>
          </a:p>
        </p:txBody>
      </p:sp>
      <p:cxnSp>
        <p:nvCxnSpPr>
          <p:cNvPr id="126" name="直接箭头连接符 125"/>
          <p:cNvCxnSpPr/>
          <p:nvPr/>
        </p:nvCxnSpPr>
        <p:spPr bwMode="auto">
          <a:xfrm flipH="1" flipV="1">
            <a:off x="8070140" y="1776376"/>
            <a:ext cx="1579" cy="13278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7" name="圆角矩形 37"/>
          <p:cNvSpPr/>
          <p:nvPr/>
        </p:nvSpPr>
        <p:spPr bwMode="auto">
          <a:xfrm>
            <a:off x="5676570" y="4834004"/>
            <a:ext cx="1314471" cy="286771"/>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中级开发、测试资料工程师</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28" name="圆角矩形 38"/>
          <p:cNvSpPr/>
          <p:nvPr/>
        </p:nvSpPr>
        <p:spPr bwMode="auto">
          <a:xfrm>
            <a:off x="5676570" y="5350191"/>
            <a:ext cx="1314471" cy="286771"/>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初级开发、测试资料工程师</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29" name="圆角矩形 39"/>
          <p:cNvSpPr/>
          <p:nvPr/>
        </p:nvSpPr>
        <p:spPr bwMode="auto">
          <a:xfrm>
            <a:off x="5676570" y="4432524"/>
            <a:ext cx="1314471" cy="286771"/>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高级开发、测试资料工程师</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30" name="圆角矩形 40"/>
          <p:cNvSpPr/>
          <p:nvPr/>
        </p:nvSpPr>
        <p:spPr bwMode="auto">
          <a:xfrm>
            <a:off x="5630766" y="1912750"/>
            <a:ext cx="1314471" cy="286771"/>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开发、测试技术专家</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31" name="圆角矩形 41"/>
          <p:cNvSpPr/>
          <p:nvPr/>
        </p:nvSpPr>
        <p:spPr bwMode="auto">
          <a:xfrm>
            <a:off x="7401135" y="2557247"/>
            <a:ext cx="1360545" cy="212008"/>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项目总监</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40" name="圆角矩形 42"/>
          <p:cNvSpPr/>
          <p:nvPr/>
        </p:nvSpPr>
        <p:spPr bwMode="auto">
          <a:xfrm>
            <a:off x="7401136" y="3353633"/>
            <a:ext cx="1377065" cy="21858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中级项目经理</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41" name="圆角矩形 43"/>
          <p:cNvSpPr/>
          <p:nvPr/>
        </p:nvSpPr>
        <p:spPr bwMode="auto">
          <a:xfrm>
            <a:off x="7401135" y="3876393"/>
            <a:ext cx="1360545" cy="21200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项目经理</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42" name="圆角矩形 44"/>
          <p:cNvSpPr/>
          <p:nvPr/>
        </p:nvSpPr>
        <p:spPr bwMode="auto">
          <a:xfrm>
            <a:off x="7401135" y="2920896"/>
            <a:ext cx="1360545" cy="229417"/>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高级项目经理</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43" name="圆角矩形 45"/>
          <p:cNvSpPr/>
          <p:nvPr/>
        </p:nvSpPr>
        <p:spPr bwMode="auto">
          <a:xfrm>
            <a:off x="7383486" y="1908942"/>
            <a:ext cx="1377065" cy="32671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fontAlgn="auto" hangingPunct="0">
              <a:spcBef>
                <a:spcPts val="0"/>
              </a:spcBef>
              <a:spcAft>
                <a:spcPts val="0"/>
              </a:spcAft>
              <a:buClr>
                <a:srgbClr val="1767B7"/>
              </a:buClr>
              <a:buSzPct val="130000"/>
              <a:buFont typeface="Wingdings" panose="05000000000000000000" pitchFamily="2" charset="2"/>
              <a:buNone/>
              <a:defRPr/>
            </a:pPr>
            <a:r>
              <a:rPr lang="zh-CN" altLang="en-US" sz="1100" dirty="0">
                <a:solidFill>
                  <a:schemeClr val="bg1"/>
                </a:solidFill>
                <a:latin typeface="微软雅黑" panose="020B0503020204020204" pitchFamily="34" charset="-122"/>
                <a:ea typeface="微软雅黑" panose="020B0503020204020204" pitchFamily="34" charset="-122"/>
              </a:rPr>
              <a:t>业务线 事业部总经理</a:t>
            </a:r>
            <a:endParaRPr lang="zh-CN" altLang="en-US" sz="1100" dirty="0">
              <a:solidFill>
                <a:schemeClr val="bg1"/>
              </a:solidFill>
              <a:latin typeface="微软雅黑" panose="020B0503020204020204" pitchFamily="34" charset="-122"/>
              <a:ea typeface="微软雅黑" panose="020B0503020204020204" pitchFamily="34" charset="-122"/>
            </a:endParaRPr>
          </a:p>
        </p:txBody>
      </p:sp>
      <p:cxnSp>
        <p:nvCxnSpPr>
          <p:cNvPr id="144" name="直接箭头连接符 48"/>
          <p:cNvCxnSpPr>
            <a:cxnSpLocks noChangeShapeType="1"/>
          </p:cNvCxnSpPr>
          <p:nvPr/>
        </p:nvCxnSpPr>
        <p:spPr bwMode="auto">
          <a:xfrm>
            <a:off x="7933230" y="5335951"/>
            <a:ext cx="801196" cy="553238"/>
          </a:xfrm>
          <a:prstGeom prst="straightConnector1">
            <a:avLst/>
          </a:prstGeom>
          <a:noFill/>
          <a:ln w="9525" algn="ctr">
            <a:noFill/>
            <a:round/>
            <a:headEnd type="arrow" w="med" len="med"/>
            <a:tailEnd type="arrow" w="med" len="med"/>
          </a:ln>
        </p:spPr>
      </p:cxnSp>
      <p:cxnSp>
        <p:nvCxnSpPr>
          <p:cNvPr id="145" name="直接箭头连接符 50"/>
          <p:cNvCxnSpPr>
            <a:cxnSpLocks noChangeShapeType="1"/>
          </p:cNvCxnSpPr>
          <p:nvPr/>
        </p:nvCxnSpPr>
        <p:spPr bwMode="auto">
          <a:xfrm rot="16200000" flipH="1">
            <a:off x="7971577" y="5126638"/>
            <a:ext cx="732847" cy="809542"/>
          </a:xfrm>
          <a:prstGeom prst="straightConnector1">
            <a:avLst/>
          </a:prstGeom>
          <a:noFill/>
          <a:ln w="9525" algn="ctr">
            <a:noFill/>
            <a:round/>
            <a:tailEnd type="arrow" w="med" len="med"/>
          </a:ln>
        </p:spPr>
      </p:cxnSp>
      <p:cxnSp>
        <p:nvCxnSpPr>
          <p:cNvPr id="146" name="直接箭头连接符 55"/>
          <p:cNvCxnSpPr>
            <a:cxnSpLocks noChangeShapeType="1"/>
          </p:cNvCxnSpPr>
          <p:nvPr/>
        </p:nvCxnSpPr>
        <p:spPr bwMode="auto">
          <a:xfrm rot="16200000" flipV="1">
            <a:off x="4352083" y="4339303"/>
            <a:ext cx="6723" cy="8346"/>
          </a:xfrm>
          <a:prstGeom prst="straightConnector1">
            <a:avLst/>
          </a:prstGeom>
          <a:noFill/>
          <a:ln w="9525" algn="ctr">
            <a:noFill/>
            <a:round/>
            <a:tailEnd type="arrow" w="med" len="med"/>
          </a:ln>
        </p:spPr>
      </p:cxnSp>
      <p:cxnSp>
        <p:nvCxnSpPr>
          <p:cNvPr id="147" name="直接箭头连接符 55"/>
          <p:cNvCxnSpPr>
            <a:cxnSpLocks noChangeShapeType="1"/>
          </p:cNvCxnSpPr>
          <p:nvPr/>
        </p:nvCxnSpPr>
        <p:spPr bwMode="auto">
          <a:xfrm rot="16200000" flipV="1">
            <a:off x="4209159" y="4473056"/>
            <a:ext cx="6723" cy="8346"/>
          </a:xfrm>
          <a:prstGeom prst="straightConnector1">
            <a:avLst/>
          </a:prstGeom>
          <a:noFill/>
          <a:ln w="9525" algn="ctr">
            <a:noFill/>
            <a:round/>
            <a:tailEnd type="arrow" w="med" len="med"/>
          </a:ln>
        </p:spPr>
      </p:cxnSp>
      <p:sp>
        <p:nvSpPr>
          <p:cNvPr id="148" name="圆角矩形 50"/>
          <p:cNvSpPr/>
          <p:nvPr/>
        </p:nvSpPr>
        <p:spPr bwMode="auto">
          <a:xfrm>
            <a:off x="4060188" y="3342795"/>
            <a:ext cx="1314472" cy="229417"/>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中级设计师</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49" name="圆角矩形 51"/>
          <p:cNvSpPr/>
          <p:nvPr/>
        </p:nvSpPr>
        <p:spPr bwMode="auto">
          <a:xfrm>
            <a:off x="4060188" y="3858983"/>
            <a:ext cx="1314472" cy="229417"/>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初级设计师</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50" name="圆角矩形 52"/>
          <p:cNvSpPr/>
          <p:nvPr/>
        </p:nvSpPr>
        <p:spPr bwMode="auto">
          <a:xfrm>
            <a:off x="4060188" y="2904383"/>
            <a:ext cx="1314472" cy="229417"/>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高级设计师</a:t>
            </a:r>
            <a:endParaRPr lang="en-US" altLang="zh-CN" sz="1100" dirty="0">
              <a:solidFill>
                <a:schemeClr val="bg1"/>
              </a:solidFill>
              <a:latin typeface="微软雅黑" panose="020B0503020204020204" pitchFamily="34" charset="-122"/>
              <a:ea typeface="微软雅黑" panose="020B0503020204020204" pitchFamily="34" charset="-122"/>
            </a:endParaRPr>
          </a:p>
        </p:txBody>
      </p:sp>
      <p:cxnSp>
        <p:nvCxnSpPr>
          <p:cNvPr id="151" name="直接箭头连接符 55"/>
          <p:cNvCxnSpPr>
            <a:cxnSpLocks noChangeShapeType="1"/>
          </p:cNvCxnSpPr>
          <p:nvPr/>
        </p:nvCxnSpPr>
        <p:spPr bwMode="auto">
          <a:xfrm rot="16200000" flipV="1">
            <a:off x="4803792" y="3324423"/>
            <a:ext cx="6723" cy="8346"/>
          </a:xfrm>
          <a:prstGeom prst="straightConnector1">
            <a:avLst/>
          </a:prstGeom>
          <a:noFill/>
          <a:ln w="9525" algn="ctr">
            <a:noFill/>
            <a:round/>
            <a:tailEnd type="arrow" w="med" len="med"/>
          </a:ln>
        </p:spPr>
      </p:cxnSp>
      <p:sp>
        <p:nvSpPr>
          <p:cNvPr id="152" name="圆角矩形 54"/>
          <p:cNvSpPr/>
          <p:nvPr/>
        </p:nvSpPr>
        <p:spPr bwMode="auto">
          <a:xfrm>
            <a:off x="5679492" y="5859572"/>
            <a:ext cx="1314471" cy="286771"/>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助理开发、测试资料工程师</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84" name="圆角矩形 55"/>
          <p:cNvSpPr/>
          <p:nvPr/>
        </p:nvSpPr>
        <p:spPr bwMode="auto">
          <a:xfrm>
            <a:off x="4060188" y="4844608"/>
            <a:ext cx="1314472" cy="26936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见习设计师</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85" name="圆角矩形 56"/>
          <p:cNvSpPr/>
          <p:nvPr/>
        </p:nvSpPr>
        <p:spPr bwMode="auto">
          <a:xfrm>
            <a:off x="7381134" y="1450109"/>
            <a:ext cx="1377065" cy="32671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fontAlgn="auto" hangingPunct="0">
              <a:spcBef>
                <a:spcPts val="0"/>
              </a:spcBef>
              <a:spcAft>
                <a:spcPts val="0"/>
              </a:spcAft>
              <a:buClr>
                <a:srgbClr val="1767B7"/>
              </a:buClr>
              <a:buSzPct val="130000"/>
              <a:buFont typeface="Wingdings" panose="05000000000000000000" pitchFamily="2" charset="2"/>
              <a:buNone/>
              <a:defRPr/>
            </a:pPr>
            <a:r>
              <a:rPr lang="zh-CN" altLang="en-US" sz="1100" dirty="0">
                <a:solidFill>
                  <a:schemeClr val="bg1"/>
                </a:solidFill>
                <a:latin typeface="微软雅黑" panose="020B0503020204020204" pitchFamily="34" charset="-122"/>
                <a:ea typeface="微软雅黑" panose="020B0503020204020204" pitchFamily="34" charset="-122"/>
              </a:rPr>
              <a:t>业务线业务 总裁、副总裁</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86" name="圆角矩形 57"/>
          <p:cNvSpPr/>
          <p:nvPr/>
        </p:nvSpPr>
        <p:spPr bwMode="auto">
          <a:xfrm>
            <a:off x="4018404" y="1908942"/>
            <a:ext cx="1377065" cy="326716"/>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fontAlgn="auto" hangingPunct="0">
              <a:spcBef>
                <a:spcPts val="0"/>
              </a:spcBef>
              <a:spcAft>
                <a:spcPts val="0"/>
              </a:spcAft>
              <a:buClr>
                <a:srgbClr val="1767B7"/>
              </a:buClr>
              <a:buSzPct val="130000"/>
              <a:buFont typeface="Wingdings" panose="05000000000000000000" pitchFamily="2" charset="2"/>
              <a:buNone/>
              <a:defRPr/>
            </a:pPr>
            <a:r>
              <a:rPr lang="zh-CN" altLang="en-US" sz="1100" dirty="0">
                <a:solidFill>
                  <a:schemeClr val="bg1"/>
                </a:solidFill>
                <a:latin typeface="微软雅黑" panose="020B0503020204020204" pitchFamily="34" charset="-122"/>
                <a:ea typeface="微软雅黑" panose="020B0503020204020204" pitchFamily="34" charset="-122"/>
              </a:rPr>
              <a:t>业务线功能中心总监</a:t>
            </a:r>
            <a:r>
              <a:rPr lang="en-US" altLang="zh-CN" sz="1100" dirty="0">
                <a:solidFill>
                  <a:schemeClr val="bg1"/>
                </a:solidFill>
                <a:latin typeface="微软雅黑" panose="020B0503020204020204" pitchFamily="34" charset="-122"/>
                <a:ea typeface="微软雅黑" panose="020B0503020204020204" pitchFamily="34" charset="-122"/>
              </a:rPr>
              <a:t>/</a:t>
            </a:r>
            <a:r>
              <a:rPr lang="zh-CN" altLang="en-US" sz="1100" dirty="0">
                <a:solidFill>
                  <a:schemeClr val="bg1"/>
                </a:solidFill>
                <a:latin typeface="微软雅黑" panose="020B0503020204020204" pitchFamily="34" charset="-122"/>
                <a:ea typeface="微软雅黑" panose="020B0503020204020204" pitchFamily="34" charset="-122"/>
              </a:rPr>
              <a:t>副总监</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87" name="圆角矩形 58"/>
          <p:cNvSpPr/>
          <p:nvPr/>
        </p:nvSpPr>
        <p:spPr bwMode="auto">
          <a:xfrm>
            <a:off x="2310167" y="2998671"/>
            <a:ext cx="1360545" cy="212008"/>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质量管理经理</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88" name="圆角矩形 59"/>
          <p:cNvSpPr/>
          <p:nvPr/>
        </p:nvSpPr>
        <p:spPr bwMode="auto">
          <a:xfrm>
            <a:off x="2320169" y="4891359"/>
            <a:ext cx="1377065" cy="21858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中级质量专员</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89" name="圆角矩形 60"/>
          <p:cNvSpPr/>
          <p:nvPr/>
        </p:nvSpPr>
        <p:spPr bwMode="auto">
          <a:xfrm>
            <a:off x="2326688" y="5370612"/>
            <a:ext cx="1360545" cy="229417"/>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初级质量专员</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90" name="圆角矩形 61"/>
          <p:cNvSpPr/>
          <p:nvPr/>
        </p:nvSpPr>
        <p:spPr bwMode="auto">
          <a:xfrm>
            <a:off x="2320168" y="4317816"/>
            <a:ext cx="1360545" cy="229417"/>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高级质量专员</a:t>
            </a:r>
            <a:endParaRPr lang="en-US" altLang="zh-CN" sz="1100" dirty="0">
              <a:solidFill>
                <a:schemeClr val="bg1"/>
              </a:solidFill>
              <a:latin typeface="微软雅黑" panose="020B0503020204020204" pitchFamily="34" charset="-122"/>
              <a:ea typeface="微软雅黑" panose="020B0503020204020204" pitchFamily="34" charset="-122"/>
            </a:endParaRPr>
          </a:p>
        </p:txBody>
      </p:sp>
      <p:sp>
        <p:nvSpPr>
          <p:cNvPr id="191" name="圆角矩形 62"/>
          <p:cNvSpPr/>
          <p:nvPr/>
        </p:nvSpPr>
        <p:spPr bwMode="auto">
          <a:xfrm>
            <a:off x="2307246" y="2539838"/>
            <a:ext cx="1360545" cy="212008"/>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0000" tIns="46800" rIns="90000" bIns="46800" anchor="ctr" anchorCtr="1"/>
          <a:lstStyle/>
          <a:p>
            <a:pPr algn="ctr" defTabSz="767080" eaLnBrk="0" hangingPunct="0">
              <a:buClr>
                <a:srgbClr val="1767B7"/>
              </a:buClr>
              <a:buSzPct val="130000"/>
              <a:defRPr/>
            </a:pPr>
            <a:r>
              <a:rPr lang="zh-CN" altLang="en-US" sz="1100" dirty="0">
                <a:solidFill>
                  <a:schemeClr val="bg1"/>
                </a:solidFill>
                <a:latin typeface="微软雅黑" panose="020B0503020204020204" pitchFamily="34" charset="-122"/>
                <a:ea typeface="微软雅黑" panose="020B0503020204020204" pitchFamily="34" charset="-122"/>
              </a:rPr>
              <a:t>质量管理总监</a:t>
            </a:r>
            <a:endParaRPr lang="en-US" altLang="zh-CN" sz="1100" dirty="0">
              <a:solidFill>
                <a:schemeClr val="bg1"/>
              </a:solidFill>
              <a:latin typeface="微软雅黑" panose="020B0503020204020204" pitchFamily="34" charset="-122"/>
              <a:ea typeface="微软雅黑" panose="020B0503020204020204" pitchFamily="34" charset="-122"/>
            </a:endParaRPr>
          </a:p>
        </p:txBody>
      </p:sp>
      <p:cxnSp>
        <p:nvCxnSpPr>
          <p:cNvPr id="192" name="直接箭头连接符 191"/>
          <p:cNvCxnSpPr/>
          <p:nvPr/>
        </p:nvCxnSpPr>
        <p:spPr bwMode="auto">
          <a:xfrm flipH="1" flipV="1">
            <a:off x="6334804" y="5637194"/>
            <a:ext cx="1579" cy="22256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3" name="直接箭头连接符 192"/>
          <p:cNvCxnSpPr/>
          <p:nvPr/>
        </p:nvCxnSpPr>
        <p:spPr bwMode="auto">
          <a:xfrm flipV="1">
            <a:off x="6334804" y="5121238"/>
            <a:ext cx="0" cy="22889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4" name="直接箭头连接符 193"/>
          <p:cNvCxnSpPr/>
          <p:nvPr/>
        </p:nvCxnSpPr>
        <p:spPr bwMode="auto">
          <a:xfrm flipV="1">
            <a:off x="6334804" y="4719095"/>
            <a:ext cx="0" cy="11507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5" name="直接箭头连接符 194"/>
          <p:cNvCxnSpPr/>
          <p:nvPr/>
        </p:nvCxnSpPr>
        <p:spPr bwMode="auto">
          <a:xfrm flipV="1">
            <a:off x="4717786" y="4088061"/>
            <a:ext cx="0" cy="75623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6" name="直接箭头连接符 195"/>
          <p:cNvCxnSpPr/>
          <p:nvPr/>
        </p:nvCxnSpPr>
        <p:spPr bwMode="auto">
          <a:xfrm flipV="1">
            <a:off x="4717786" y="3572105"/>
            <a:ext cx="0" cy="28706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7" name="直接箭头连接符 196"/>
          <p:cNvCxnSpPr/>
          <p:nvPr/>
        </p:nvCxnSpPr>
        <p:spPr bwMode="auto">
          <a:xfrm flipV="1">
            <a:off x="4717786" y="3133289"/>
            <a:ext cx="0" cy="20992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8" name="直接箭头连接符 197"/>
          <p:cNvCxnSpPr/>
          <p:nvPr/>
        </p:nvCxnSpPr>
        <p:spPr bwMode="auto">
          <a:xfrm flipV="1">
            <a:off x="3007691" y="5109857"/>
            <a:ext cx="1577" cy="26050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9" name="直接箭头连接符 198"/>
          <p:cNvCxnSpPr/>
          <p:nvPr/>
        </p:nvCxnSpPr>
        <p:spPr bwMode="auto">
          <a:xfrm flipH="1" flipV="1">
            <a:off x="2999803" y="4547110"/>
            <a:ext cx="9465" cy="34397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0" name="直接箭头连接符 199"/>
          <p:cNvCxnSpPr/>
          <p:nvPr/>
        </p:nvCxnSpPr>
        <p:spPr bwMode="auto">
          <a:xfrm flipH="1" flipV="1">
            <a:off x="2990337" y="3210430"/>
            <a:ext cx="9465" cy="11077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1" name="直接箭头连接符 200"/>
          <p:cNvCxnSpPr/>
          <p:nvPr/>
        </p:nvCxnSpPr>
        <p:spPr bwMode="auto">
          <a:xfrm flipH="1" flipV="1">
            <a:off x="2987182" y="2751380"/>
            <a:ext cx="3155" cy="24786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2" name="肘形连接符 73"/>
          <p:cNvCxnSpPr/>
          <p:nvPr/>
        </p:nvCxnSpPr>
        <p:spPr bwMode="auto">
          <a:xfrm rot="16200000" flipV="1">
            <a:off x="5354310" y="3451537"/>
            <a:ext cx="343970" cy="1617018"/>
          </a:xfrm>
          <a:prstGeom prst="bentConnector3">
            <a:avLst>
              <a:gd name="adj1" fmla="val 50000"/>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3" name="直接箭头连接符 202"/>
          <p:cNvCxnSpPr/>
          <p:nvPr/>
        </p:nvCxnSpPr>
        <p:spPr bwMode="auto">
          <a:xfrm flipV="1">
            <a:off x="8081184" y="2769085"/>
            <a:ext cx="0" cy="15175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4" name="直接箭头连接符 203"/>
          <p:cNvCxnSpPr/>
          <p:nvPr/>
        </p:nvCxnSpPr>
        <p:spPr bwMode="auto">
          <a:xfrm flipV="1">
            <a:off x="8081184" y="3572105"/>
            <a:ext cx="7887" cy="30476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5" name="直接箭头连接符 204"/>
          <p:cNvCxnSpPr/>
          <p:nvPr/>
        </p:nvCxnSpPr>
        <p:spPr bwMode="auto">
          <a:xfrm flipH="1" flipV="1">
            <a:off x="8081184" y="3149729"/>
            <a:ext cx="7887" cy="203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6" name="直接箭头连接符 205"/>
          <p:cNvCxnSpPr/>
          <p:nvPr/>
        </p:nvCxnSpPr>
        <p:spPr bwMode="auto">
          <a:xfrm flipH="1" flipV="1">
            <a:off x="4708321" y="2235424"/>
            <a:ext cx="9465" cy="66897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7" name="直接箭头连接符 206"/>
          <p:cNvCxnSpPr/>
          <p:nvPr/>
        </p:nvCxnSpPr>
        <p:spPr bwMode="auto">
          <a:xfrm flipH="1" flipV="1">
            <a:off x="3687627" y="5485442"/>
            <a:ext cx="1989327" cy="7587"/>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8" name="肘形连接符 79"/>
          <p:cNvCxnSpPr/>
          <p:nvPr/>
        </p:nvCxnSpPr>
        <p:spPr bwMode="auto">
          <a:xfrm rot="5400000" flipH="1" flipV="1">
            <a:off x="7036009" y="3386856"/>
            <a:ext cx="343970" cy="1746380"/>
          </a:xfrm>
          <a:prstGeom prst="bentConnector3">
            <a:avLst>
              <a:gd name="adj1" fmla="val 50000"/>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9" name="直接箭头连接符 208"/>
          <p:cNvCxnSpPr>
            <a:endCxn id="130" idx="2"/>
          </p:cNvCxnSpPr>
          <p:nvPr/>
        </p:nvCxnSpPr>
        <p:spPr bwMode="auto">
          <a:xfrm flipH="1" flipV="1">
            <a:off x="6288002" y="2199522"/>
            <a:ext cx="46802" cy="2232510"/>
          </a:xfrm>
          <a:prstGeom prst="straightConnector1">
            <a:avLst/>
          </a:prstGeom>
          <a:ln>
            <a:solidFill>
              <a:schemeClr val="bg1"/>
            </a:solidFill>
            <a:tailEnd type="arrow"/>
          </a:ln>
        </p:spPr>
        <p:style>
          <a:lnRef idx="1">
            <a:schemeClr val="dk1"/>
          </a:lnRef>
          <a:fillRef idx="0">
            <a:schemeClr val="dk1"/>
          </a:fillRef>
          <a:effectRef idx="0">
            <a:schemeClr val="dk1"/>
          </a:effectRef>
          <a:fontRef idx="minor">
            <a:schemeClr val="tx1"/>
          </a:fontRef>
        </p:style>
      </p:cxnSp>
      <p:cxnSp>
        <p:nvCxnSpPr>
          <p:cNvPr id="210" name="肘形连接符 81"/>
          <p:cNvCxnSpPr/>
          <p:nvPr/>
        </p:nvCxnSpPr>
        <p:spPr bwMode="auto">
          <a:xfrm rot="16200000" flipV="1">
            <a:off x="6234148" y="709597"/>
            <a:ext cx="321208" cy="3372863"/>
          </a:xfrm>
          <a:prstGeom prst="bentConnector3">
            <a:avLst>
              <a:gd name="adj1" fmla="val 50000"/>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1" name="肘形连接符 82"/>
          <p:cNvCxnSpPr/>
          <p:nvPr/>
        </p:nvCxnSpPr>
        <p:spPr bwMode="auto">
          <a:xfrm rot="5400000" flipH="1" flipV="1">
            <a:off x="3696157" y="1528028"/>
            <a:ext cx="304768" cy="1719561"/>
          </a:xfrm>
          <a:prstGeom prst="bentConnector3">
            <a:avLst>
              <a:gd name="adj1" fmla="val 50000"/>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2" name="直接箭头连接符 211"/>
          <p:cNvCxnSpPr/>
          <p:nvPr/>
        </p:nvCxnSpPr>
        <p:spPr bwMode="auto">
          <a:xfrm flipH="1">
            <a:off x="5374058" y="4977074"/>
            <a:ext cx="302895" cy="2529"/>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4" name="直接箭头连接符 223"/>
          <p:cNvCxnSpPr/>
          <p:nvPr/>
        </p:nvCxnSpPr>
        <p:spPr bwMode="auto">
          <a:xfrm flipH="1" flipV="1">
            <a:off x="8071718" y="2235424"/>
            <a:ext cx="9465" cy="32120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3" name="Freeform 64"/>
          <p:cNvSpPr/>
          <p:nvPr/>
        </p:nvSpPr>
        <p:spPr bwMode="auto">
          <a:xfrm>
            <a:off x="7536185" y="4362128"/>
            <a:ext cx="3268579" cy="2411673"/>
          </a:xfrm>
          <a:custGeom>
            <a:avLst/>
            <a:gdLst>
              <a:gd name="T0" fmla="*/ 48 w 378"/>
              <a:gd name="T1" fmla="*/ 261 h 279"/>
              <a:gd name="T2" fmla="*/ 15 w 378"/>
              <a:gd name="T3" fmla="*/ 249 h 279"/>
              <a:gd name="T4" fmla="*/ 36 w 378"/>
              <a:gd name="T5" fmla="*/ 150 h 279"/>
              <a:gd name="T6" fmla="*/ 38 w 378"/>
              <a:gd name="T7" fmla="*/ 150 h 279"/>
              <a:gd name="T8" fmla="*/ 38 w 378"/>
              <a:gd name="T9" fmla="*/ 152 h 279"/>
              <a:gd name="T10" fmla="*/ 18 w 378"/>
              <a:gd name="T11" fmla="*/ 247 h 279"/>
              <a:gd name="T12" fmla="*/ 237 w 378"/>
              <a:gd name="T13" fmla="*/ 159 h 279"/>
              <a:gd name="T14" fmla="*/ 375 w 378"/>
              <a:gd name="T15" fmla="*/ 0 h 279"/>
              <a:gd name="T16" fmla="*/ 377 w 378"/>
              <a:gd name="T17" fmla="*/ 0 h 279"/>
              <a:gd name="T18" fmla="*/ 378 w 378"/>
              <a:gd name="T19" fmla="*/ 2 h 279"/>
              <a:gd name="T20" fmla="*/ 238 w 378"/>
              <a:gd name="T21" fmla="*/ 161 h 279"/>
              <a:gd name="T22" fmla="*/ 48 w 378"/>
              <a:gd name="T23" fmla="*/ 26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 h="279">
                <a:moveTo>
                  <a:pt x="48" y="261"/>
                </a:moveTo>
                <a:cubicBezTo>
                  <a:pt x="34" y="261"/>
                  <a:pt x="22" y="257"/>
                  <a:pt x="15" y="249"/>
                </a:cubicBezTo>
                <a:cubicBezTo>
                  <a:pt x="0" y="232"/>
                  <a:pt x="8" y="196"/>
                  <a:pt x="36" y="150"/>
                </a:cubicBezTo>
                <a:cubicBezTo>
                  <a:pt x="36" y="149"/>
                  <a:pt x="37" y="149"/>
                  <a:pt x="38" y="150"/>
                </a:cubicBezTo>
                <a:cubicBezTo>
                  <a:pt x="38" y="150"/>
                  <a:pt x="39" y="151"/>
                  <a:pt x="38" y="152"/>
                </a:cubicBezTo>
                <a:cubicBezTo>
                  <a:pt x="11" y="195"/>
                  <a:pt x="4" y="231"/>
                  <a:pt x="18" y="247"/>
                </a:cubicBezTo>
                <a:cubicBezTo>
                  <a:pt x="46" y="279"/>
                  <a:pt x="144" y="240"/>
                  <a:pt x="237" y="159"/>
                </a:cubicBezTo>
                <a:cubicBezTo>
                  <a:pt x="305" y="99"/>
                  <a:pt x="350" y="40"/>
                  <a:pt x="375" y="0"/>
                </a:cubicBezTo>
                <a:cubicBezTo>
                  <a:pt x="376" y="0"/>
                  <a:pt x="377" y="0"/>
                  <a:pt x="377" y="0"/>
                </a:cubicBezTo>
                <a:cubicBezTo>
                  <a:pt x="378" y="0"/>
                  <a:pt x="378" y="1"/>
                  <a:pt x="378" y="2"/>
                </a:cubicBezTo>
                <a:cubicBezTo>
                  <a:pt x="352" y="41"/>
                  <a:pt x="307" y="101"/>
                  <a:pt x="238" y="161"/>
                </a:cubicBezTo>
                <a:cubicBezTo>
                  <a:pt x="167" y="223"/>
                  <a:pt x="92" y="261"/>
                  <a:pt x="48" y="261"/>
                </a:cubicBezTo>
                <a:close/>
              </a:path>
            </a:pathLst>
          </a:custGeom>
          <a:solidFill>
            <a:srgbClr val="152D3F"/>
          </a:solidFill>
          <a:ln w="9525">
            <a:solidFill>
              <a:srgbClr val="3399FF"/>
            </a:solidFill>
            <a:round/>
          </a:ln>
        </p:spPr>
        <p:txBody>
          <a:bodyPr vert="horz" wrap="square" lIns="91797" tIns="45899" rIns="91797" bIns="45899" numCol="1" anchor="t" anchorCtr="0" compatLnSpc="1"/>
          <a:lstStyle/>
          <a:p>
            <a:pPr eaLnBrk="1" fontAlgn="auto" hangingPunct="1">
              <a:spcBef>
                <a:spcPts val="0"/>
              </a:spcBef>
              <a:spcAft>
                <a:spcPts val="0"/>
              </a:spcAft>
              <a:defRPr/>
            </a:pPr>
            <a:endParaRPr lang="zh-CN" altLang="en-US" kern="0">
              <a:solidFill>
                <a:srgbClr val="152D3F"/>
              </a:solidFill>
              <a:latin typeface="微软雅黑" panose="020B0503020204020204" pitchFamily="34" charset="-122"/>
              <a:ea typeface="微软雅黑" panose="020B0503020204020204" pitchFamily="34" charset="-122"/>
            </a:endParaRPr>
          </a:p>
        </p:txBody>
      </p:sp>
      <p:grpSp>
        <p:nvGrpSpPr>
          <p:cNvPr id="97" name="组合 96"/>
          <p:cNvGrpSpPr/>
          <p:nvPr/>
        </p:nvGrpSpPr>
        <p:grpSpPr>
          <a:xfrm>
            <a:off x="7935764" y="4658597"/>
            <a:ext cx="1335079" cy="1357194"/>
            <a:chOff x="4683996" y="7921120"/>
            <a:chExt cx="1335079" cy="1348471"/>
          </a:xfrm>
        </p:grpSpPr>
        <p:sp>
          <p:nvSpPr>
            <p:cNvPr id="98" name="文本框 61"/>
            <p:cNvSpPr txBox="1"/>
            <p:nvPr/>
          </p:nvSpPr>
          <p:spPr>
            <a:xfrm>
              <a:off x="4808487" y="7921120"/>
              <a:ext cx="1210588" cy="337270"/>
            </a:xfrm>
            <a:prstGeom prst="rect">
              <a:avLst/>
            </a:prstGeom>
            <a:noFill/>
          </p:spPr>
          <p:txBody>
            <a:bodyPr wrap="none" rtlCol="0">
              <a:spAutoFit/>
            </a:bodyPr>
            <a:lstStyle/>
            <a:p>
              <a:r>
                <a:rPr lang="zh-CN" altLang="en-US" sz="1605" dirty="0" smtClean="0">
                  <a:solidFill>
                    <a:schemeClr val="bg1"/>
                  </a:solidFill>
                  <a:latin typeface="微软雅黑" panose="020B0503020204020204" pitchFamily="34" charset="-122"/>
                  <a:ea typeface="微软雅黑" panose="020B0503020204020204" pitchFamily="34" charset="-122"/>
                </a:rPr>
                <a:t>晋升有通道</a:t>
              </a:r>
              <a:endParaRPr lang="zh-CN" altLang="en-US" sz="1605" dirty="0">
                <a:solidFill>
                  <a:schemeClr val="bg1"/>
                </a:solidFill>
                <a:latin typeface="微软雅黑" panose="020B0503020204020204" pitchFamily="34" charset="-122"/>
                <a:ea typeface="微软雅黑" panose="020B0503020204020204" pitchFamily="34" charset="-122"/>
              </a:endParaRPr>
            </a:p>
          </p:txBody>
        </p:sp>
        <p:sp>
          <p:nvSpPr>
            <p:cNvPr id="99" name="文本框 62"/>
            <p:cNvSpPr txBox="1"/>
            <p:nvPr/>
          </p:nvSpPr>
          <p:spPr>
            <a:xfrm>
              <a:off x="4808487" y="8285769"/>
              <a:ext cx="1210588" cy="337270"/>
            </a:xfrm>
            <a:prstGeom prst="rect">
              <a:avLst/>
            </a:prstGeom>
            <a:noFill/>
          </p:spPr>
          <p:txBody>
            <a:bodyPr wrap="none" rtlCol="0">
              <a:spAutoFit/>
            </a:bodyPr>
            <a:lstStyle/>
            <a:p>
              <a:r>
                <a:rPr lang="zh-CN" altLang="en-US" sz="1605" dirty="0">
                  <a:solidFill>
                    <a:schemeClr val="bg1"/>
                  </a:solidFill>
                  <a:latin typeface="微软雅黑" panose="020B0503020204020204" pitchFamily="34" charset="-122"/>
                  <a:ea typeface="微软雅黑" panose="020B0503020204020204" pitchFamily="34" charset="-122"/>
                </a:rPr>
                <a:t>方向</a:t>
              </a:r>
              <a:r>
                <a:rPr lang="zh-CN" altLang="en-US" sz="1605" dirty="0" smtClean="0">
                  <a:solidFill>
                    <a:schemeClr val="bg1"/>
                  </a:solidFill>
                  <a:latin typeface="微软雅黑" panose="020B0503020204020204" pitchFamily="34" charset="-122"/>
                  <a:ea typeface="微软雅黑" panose="020B0503020204020204" pitchFamily="34" charset="-122"/>
                </a:rPr>
                <a:t>多样性</a:t>
              </a:r>
              <a:endParaRPr lang="zh-CN" altLang="en-US" sz="1605" dirty="0">
                <a:solidFill>
                  <a:schemeClr val="bg1"/>
                </a:solidFill>
                <a:latin typeface="微软雅黑" panose="020B0503020204020204" pitchFamily="34" charset="-122"/>
                <a:ea typeface="微软雅黑" panose="020B0503020204020204" pitchFamily="34" charset="-122"/>
              </a:endParaRPr>
            </a:p>
          </p:txBody>
        </p:sp>
        <p:sp>
          <p:nvSpPr>
            <p:cNvPr id="100" name="文本框 63"/>
            <p:cNvSpPr txBox="1"/>
            <p:nvPr/>
          </p:nvSpPr>
          <p:spPr>
            <a:xfrm>
              <a:off x="4803002" y="8611341"/>
              <a:ext cx="1210588" cy="337270"/>
            </a:xfrm>
            <a:prstGeom prst="rect">
              <a:avLst/>
            </a:prstGeom>
            <a:noFill/>
          </p:spPr>
          <p:txBody>
            <a:bodyPr wrap="none" rtlCol="0">
              <a:spAutoFit/>
            </a:bodyPr>
            <a:lstStyle/>
            <a:p>
              <a:r>
                <a:rPr lang="zh-CN" altLang="en-US" sz="1605" dirty="0" smtClean="0">
                  <a:solidFill>
                    <a:schemeClr val="bg1"/>
                  </a:solidFill>
                  <a:latin typeface="微软雅黑" panose="020B0503020204020204" pitchFamily="34" charset="-122"/>
                  <a:ea typeface="微软雅黑" panose="020B0503020204020204" pitchFamily="34" charset="-122"/>
                </a:rPr>
                <a:t>技能有提升</a:t>
              </a:r>
              <a:endParaRPr lang="zh-CN" altLang="en-US" sz="1605" dirty="0">
                <a:solidFill>
                  <a:schemeClr val="bg1"/>
                </a:solidFill>
                <a:latin typeface="微软雅黑" panose="020B0503020204020204" pitchFamily="34" charset="-122"/>
                <a:ea typeface="微软雅黑" panose="020B0503020204020204" pitchFamily="34" charset="-122"/>
              </a:endParaRPr>
            </a:p>
          </p:txBody>
        </p:sp>
        <p:sp>
          <p:nvSpPr>
            <p:cNvPr id="101" name="文本框 64"/>
            <p:cNvSpPr txBox="1"/>
            <p:nvPr/>
          </p:nvSpPr>
          <p:spPr>
            <a:xfrm>
              <a:off x="4802614" y="8932448"/>
              <a:ext cx="1210588" cy="337143"/>
            </a:xfrm>
            <a:prstGeom prst="rect">
              <a:avLst/>
            </a:prstGeom>
            <a:noFill/>
          </p:spPr>
          <p:txBody>
            <a:bodyPr wrap="none" rtlCol="0">
              <a:spAutoFit/>
            </a:bodyPr>
            <a:lstStyle/>
            <a:p>
              <a:r>
                <a:rPr lang="zh-CN" altLang="en-US" sz="1605" dirty="0" smtClean="0">
                  <a:solidFill>
                    <a:schemeClr val="bg1"/>
                  </a:solidFill>
                  <a:latin typeface="微软雅黑" panose="020B0503020204020204" pitchFamily="34" charset="-122"/>
                  <a:ea typeface="微软雅黑" panose="020B0503020204020204" pitchFamily="34" charset="-122"/>
                </a:rPr>
                <a:t>导师责任制</a:t>
              </a:r>
              <a:endParaRPr lang="zh-CN" altLang="en-US" sz="1605" dirty="0">
                <a:solidFill>
                  <a:schemeClr val="bg1"/>
                </a:solidFill>
                <a:latin typeface="微软雅黑" panose="020B0503020204020204" pitchFamily="34" charset="-122"/>
                <a:ea typeface="微软雅黑" panose="020B0503020204020204" pitchFamily="34" charset="-122"/>
              </a:endParaRPr>
            </a:p>
          </p:txBody>
        </p:sp>
        <p:grpSp>
          <p:nvGrpSpPr>
            <p:cNvPr id="102" name="组合 101"/>
            <p:cNvGrpSpPr/>
            <p:nvPr/>
          </p:nvGrpSpPr>
          <p:grpSpPr>
            <a:xfrm rot="16200000">
              <a:off x="4704171" y="8713405"/>
              <a:ext cx="85404" cy="125753"/>
              <a:chOff x="6110867" y="3255422"/>
              <a:chExt cx="201612" cy="296863"/>
            </a:xfrm>
          </p:grpSpPr>
          <p:sp>
            <p:nvSpPr>
              <p:cNvPr id="113" name="Freeform 55"/>
              <p:cNvSpPr/>
              <p:nvPr/>
            </p:nvSpPr>
            <p:spPr bwMode="auto">
              <a:xfrm>
                <a:off x="6110867" y="3255422"/>
                <a:ext cx="201612" cy="296863"/>
              </a:xfrm>
              <a:custGeom>
                <a:avLst/>
                <a:gdLst>
                  <a:gd name="T0" fmla="*/ 127 w 127"/>
                  <a:gd name="T1" fmla="*/ 126 h 187"/>
                  <a:gd name="T2" fmla="*/ 67 w 127"/>
                  <a:gd name="T3" fmla="*/ 187 h 187"/>
                  <a:gd name="T4" fmla="*/ 0 w 127"/>
                  <a:gd name="T5" fmla="*/ 126 h 187"/>
                  <a:gd name="T6" fmla="*/ 0 w 127"/>
                  <a:gd name="T7" fmla="*/ 0 h 187"/>
                  <a:gd name="T8" fmla="*/ 127 w 127"/>
                  <a:gd name="T9" fmla="*/ 0 h 187"/>
                  <a:gd name="T10" fmla="*/ 127 w 127"/>
                  <a:gd name="T11" fmla="*/ 126 h 187"/>
                </a:gdLst>
                <a:ahLst/>
                <a:cxnLst>
                  <a:cxn ang="0">
                    <a:pos x="T0" y="T1"/>
                  </a:cxn>
                  <a:cxn ang="0">
                    <a:pos x="T2" y="T3"/>
                  </a:cxn>
                  <a:cxn ang="0">
                    <a:pos x="T4" y="T5"/>
                  </a:cxn>
                  <a:cxn ang="0">
                    <a:pos x="T6" y="T7"/>
                  </a:cxn>
                  <a:cxn ang="0">
                    <a:pos x="T8" y="T9"/>
                  </a:cxn>
                  <a:cxn ang="0">
                    <a:pos x="T10" y="T11"/>
                  </a:cxn>
                </a:cxnLst>
                <a:rect l="0" t="0" r="r" b="b"/>
                <a:pathLst>
                  <a:path w="127" h="187">
                    <a:moveTo>
                      <a:pt x="127" y="126"/>
                    </a:moveTo>
                    <a:lnTo>
                      <a:pt x="67" y="187"/>
                    </a:lnTo>
                    <a:lnTo>
                      <a:pt x="0" y="126"/>
                    </a:lnTo>
                    <a:lnTo>
                      <a:pt x="0" y="0"/>
                    </a:lnTo>
                    <a:lnTo>
                      <a:pt x="127" y="0"/>
                    </a:lnTo>
                    <a:lnTo>
                      <a:pt x="127" y="126"/>
                    </a:lnTo>
                    <a:close/>
                  </a:path>
                </a:pathLst>
              </a:custGeom>
              <a:noFill/>
              <a:ln w="11" cap="flat">
                <a:solidFill>
                  <a:srgbClr val="FFC5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797" tIns="45899" rIns="91797" bIns="45899" numCol="1" anchor="t" anchorCtr="0" compatLnSpc="1"/>
              <a:lstStyle/>
              <a:p>
                <a:pPr eaLnBrk="1" fontAlgn="auto" hangingPunct="1">
                  <a:spcBef>
                    <a:spcPts val="0"/>
                  </a:spcBef>
                  <a:spcAft>
                    <a:spcPts val="0"/>
                  </a:spcAft>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14" name="Freeform 56"/>
              <p:cNvSpPr/>
              <p:nvPr/>
            </p:nvSpPr>
            <p:spPr bwMode="auto">
              <a:xfrm>
                <a:off x="6141030" y="3287172"/>
                <a:ext cx="141287" cy="219075"/>
              </a:xfrm>
              <a:custGeom>
                <a:avLst/>
                <a:gdLst>
                  <a:gd name="T0" fmla="*/ 89 w 89"/>
                  <a:gd name="T1" fmla="*/ 95 h 138"/>
                  <a:gd name="T2" fmla="*/ 49 w 89"/>
                  <a:gd name="T3" fmla="*/ 138 h 138"/>
                  <a:gd name="T4" fmla="*/ 2 w 89"/>
                  <a:gd name="T5" fmla="*/ 95 h 138"/>
                  <a:gd name="T6" fmla="*/ 0 w 89"/>
                  <a:gd name="T7" fmla="*/ 0 h 138"/>
                  <a:gd name="T8" fmla="*/ 89 w 89"/>
                  <a:gd name="T9" fmla="*/ 0 h 138"/>
                  <a:gd name="T10" fmla="*/ 89 w 89"/>
                  <a:gd name="T11" fmla="*/ 95 h 138"/>
                </a:gdLst>
                <a:ahLst/>
                <a:cxnLst>
                  <a:cxn ang="0">
                    <a:pos x="T0" y="T1"/>
                  </a:cxn>
                  <a:cxn ang="0">
                    <a:pos x="T2" y="T3"/>
                  </a:cxn>
                  <a:cxn ang="0">
                    <a:pos x="T4" y="T5"/>
                  </a:cxn>
                  <a:cxn ang="0">
                    <a:pos x="T6" y="T7"/>
                  </a:cxn>
                  <a:cxn ang="0">
                    <a:pos x="T8" y="T9"/>
                  </a:cxn>
                  <a:cxn ang="0">
                    <a:pos x="T10" y="T11"/>
                  </a:cxn>
                </a:cxnLst>
                <a:rect l="0" t="0" r="r" b="b"/>
                <a:pathLst>
                  <a:path w="89" h="138">
                    <a:moveTo>
                      <a:pt x="89" y="95"/>
                    </a:moveTo>
                    <a:lnTo>
                      <a:pt x="49" y="138"/>
                    </a:lnTo>
                    <a:lnTo>
                      <a:pt x="2" y="95"/>
                    </a:lnTo>
                    <a:lnTo>
                      <a:pt x="0" y="0"/>
                    </a:lnTo>
                    <a:lnTo>
                      <a:pt x="89" y="0"/>
                    </a:lnTo>
                    <a:lnTo>
                      <a:pt x="89" y="95"/>
                    </a:lnTo>
                    <a:close/>
                  </a:path>
                </a:pathLst>
              </a:custGeom>
              <a:solidFill>
                <a:srgbClr val="FFC543"/>
              </a:solidFill>
              <a:ln>
                <a:noFill/>
              </a:ln>
              <a:extLst>
                <a:ext uri="{91240B29-F687-4F45-9708-019B960494DF}">
                  <a14:hiddenLine xmlns:a14="http://schemas.microsoft.com/office/drawing/2010/main" w="9525">
                    <a:solidFill>
                      <a:srgbClr val="000000"/>
                    </a:solidFill>
                    <a:round/>
                  </a14:hiddenLine>
                </a:ext>
              </a:extLst>
            </p:spPr>
            <p:txBody>
              <a:bodyPr vert="horz" wrap="square" lIns="91797" tIns="45899" rIns="91797" bIns="45899" numCol="1" anchor="t" anchorCtr="0" compatLnSpc="1"/>
              <a:lstStyle/>
              <a:p>
                <a:pPr eaLnBrk="1" fontAlgn="auto" hangingPunct="1">
                  <a:spcBef>
                    <a:spcPts val="0"/>
                  </a:spcBef>
                  <a:spcAft>
                    <a:spcPts val="0"/>
                  </a:spcAft>
                </a:pPr>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rot="16200000">
              <a:off x="4709644" y="8384861"/>
              <a:ext cx="85406" cy="125756"/>
              <a:chOff x="6527903" y="2420558"/>
              <a:chExt cx="201612" cy="296863"/>
            </a:xfrm>
          </p:grpSpPr>
          <p:sp>
            <p:nvSpPr>
              <p:cNvPr id="111" name="Freeform 55"/>
              <p:cNvSpPr/>
              <p:nvPr/>
            </p:nvSpPr>
            <p:spPr bwMode="auto">
              <a:xfrm>
                <a:off x="6527903" y="2420558"/>
                <a:ext cx="201612" cy="296863"/>
              </a:xfrm>
              <a:custGeom>
                <a:avLst/>
                <a:gdLst>
                  <a:gd name="T0" fmla="*/ 127 w 127"/>
                  <a:gd name="T1" fmla="*/ 126 h 187"/>
                  <a:gd name="T2" fmla="*/ 67 w 127"/>
                  <a:gd name="T3" fmla="*/ 187 h 187"/>
                  <a:gd name="T4" fmla="*/ 0 w 127"/>
                  <a:gd name="T5" fmla="*/ 126 h 187"/>
                  <a:gd name="T6" fmla="*/ 0 w 127"/>
                  <a:gd name="T7" fmla="*/ 0 h 187"/>
                  <a:gd name="T8" fmla="*/ 127 w 127"/>
                  <a:gd name="T9" fmla="*/ 0 h 187"/>
                  <a:gd name="T10" fmla="*/ 127 w 127"/>
                  <a:gd name="T11" fmla="*/ 126 h 187"/>
                </a:gdLst>
                <a:ahLst/>
                <a:cxnLst>
                  <a:cxn ang="0">
                    <a:pos x="T0" y="T1"/>
                  </a:cxn>
                  <a:cxn ang="0">
                    <a:pos x="T2" y="T3"/>
                  </a:cxn>
                  <a:cxn ang="0">
                    <a:pos x="T4" y="T5"/>
                  </a:cxn>
                  <a:cxn ang="0">
                    <a:pos x="T6" y="T7"/>
                  </a:cxn>
                  <a:cxn ang="0">
                    <a:pos x="T8" y="T9"/>
                  </a:cxn>
                  <a:cxn ang="0">
                    <a:pos x="T10" y="T11"/>
                  </a:cxn>
                </a:cxnLst>
                <a:rect l="0" t="0" r="r" b="b"/>
                <a:pathLst>
                  <a:path w="127" h="187">
                    <a:moveTo>
                      <a:pt x="127" y="126"/>
                    </a:moveTo>
                    <a:lnTo>
                      <a:pt x="67" y="187"/>
                    </a:lnTo>
                    <a:lnTo>
                      <a:pt x="0" y="126"/>
                    </a:lnTo>
                    <a:lnTo>
                      <a:pt x="0" y="0"/>
                    </a:lnTo>
                    <a:lnTo>
                      <a:pt x="127" y="0"/>
                    </a:lnTo>
                    <a:lnTo>
                      <a:pt x="127" y="126"/>
                    </a:lnTo>
                    <a:close/>
                  </a:path>
                </a:pathLst>
              </a:custGeom>
              <a:noFill/>
              <a:ln w="11" cap="flat">
                <a:solidFill>
                  <a:srgbClr val="1C2B38"/>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797" tIns="45899" rIns="91797" bIns="45899" numCol="1" anchor="t" anchorCtr="0" compatLnSpc="1"/>
              <a:lstStyle/>
              <a:p>
                <a:pPr eaLnBrk="1" fontAlgn="auto" hangingPunct="1">
                  <a:spcBef>
                    <a:spcPts val="0"/>
                  </a:spcBef>
                  <a:spcAft>
                    <a:spcPts val="0"/>
                  </a:spcAft>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12" name="Freeform 56"/>
              <p:cNvSpPr/>
              <p:nvPr/>
            </p:nvSpPr>
            <p:spPr bwMode="auto">
              <a:xfrm>
                <a:off x="6558066" y="2452308"/>
                <a:ext cx="141287" cy="219075"/>
              </a:xfrm>
              <a:custGeom>
                <a:avLst/>
                <a:gdLst>
                  <a:gd name="T0" fmla="*/ 89 w 89"/>
                  <a:gd name="T1" fmla="*/ 95 h 138"/>
                  <a:gd name="T2" fmla="*/ 49 w 89"/>
                  <a:gd name="T3" fmla="*/ 138 h 138"/>
                  <a:gd name="T4" fmla="*/ 2 w 89"/>
                  <a:gd name="T5" fmla="*/ 95 h 138"/>
                  <a:gd name="T6" fmla="*/ 0 w 89"/>
                  <a:gd name="T7" fmla="*/ 0 h 138"/>
                  <a:gd name="T8" fmla="*/ 89 w 89"/>
                  <a:gd name="T9" fmla="*/ 0 h 138"/>
                  <a:gd name="T10" fmla="*/ 89 w 89"/>
                  <a:gd name="T11" fmla="*/ 95 h 138"/>
                </a:gdLst>
                <a:ahLst/>
                <a:cxnLst>
                  <a:cxn ang="0">
                    <a:pos x="T0" y="T1"/>
                  </a:cxn>
                  <a:cxn ang="0">
                    <a:pos x="T2" y="T3"/>
                  </a:cxn>
                  <a:cxn ang="0">
                    <a:pos x="T4" y="T5"/>
                  </a:cxn>
                  <a:cxn ang="0">
                    <a:pos x="T6" y="T7"/>
                  </a:cxn>
                  <a:cxn ang="0">
                    <a:pos x="T8" y="T9"/>
                  </a:cxn>
                  <a:cxn ang="0">
                    <a:pos x="T10" y="T11"/>
                  </a:cxn>
                </a:cxnLst>
                <a:rect l="0" t="0" r="r" b="b"/>
                <a:pathLst>
                  <a:path w="89" h="138">
                    <a:moveTo>
                      <a:pt x="89" y="95"/>
                    </a:moveTo>
                    <a:lnTo>
                      <a:pt x="49" y="138"/>
                    </a:lnTo>
                    <a:lnTo>
                      <a:pt x="2" y="95"/>
                    </a:lnTo>
                    <a:lnTo>
                      <a:pt x="0" y="0"/>
                    </a:lnTo>
                    <a:lnTo>
                      <a:pt x="89" y="0"/>
                    </a:lnTo>
                    <a:lnTo>
                      <a:pt x="89" y="95"/>
                    </a:lnTo>
                    <a:close/>
                  </a:path>
                </a:pathLst>
              </a:custGeom>
              <a:solidFill>
                <a:srgbClr val="44D0D4"/>
              </a:solidFill>
              <a:ln>
                <a:solidFill>
                  <a:srgbClr val="44D0D4"/>
                </a:solidFill>
              </a:ln>
            </p:spPr>
            <p:txBody>
              <a:bodyPr vert="horz" wrap="square" lIns="91797" tIns="45899" rIns="91797" bIns="45899" numCol="1" anchor="t" anchorCtr="0" compatLnSpc="1"/>
              <a:lstStyle/>
              <a:p>
                <a:pPr eaLnBrk="1" fontAlgn="auto" hangingPunct="1">
                  <a:spcBef>
                    <a:spcPts val="0"/>
                  </a:spcBef>
                  <a:spcAft>
                    <a:spcPts val="0"/>
                  </a:spcAft>
                </a:pPr>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105" name="组合 104"/>
            <p:cNvGrpSpPr/>
            <p:nvPr/>
          </p:nvGrpSpPr>
          <p:grpSpPr>
            <a:xfrm rot="16200000">
              <a:off x="4715390" y="8022704"/>
              <a:ext cx="85404" cy="125753"/>
              <a:chOff x="7574954" y="1607631"/>
              <a:chExt cx="201612" cy="296863"/>
            </a:xfrm>
          </p:grpSpPr>
          <p:sp>
            <p:nvSpPr>
              <p:cNvPr id="109" name="Freeform 55"/>
              <p:cNvSpPr/>
              <p:nvPr/>
            </p:nvSpPr>
            <p:spPr bwMode="auto">
              <a:xfrm>
                <a:off x="7574954" y="1607631"/>
                <a:ext cx="201612" cy="296863"/>
              </a:xfrm>
              <a:custGeom>
                <a:avLst/>
                <a:gdLst>
                  <a:gd name="T0" fmla="*/ 127 w 127"/>
                  <a:gd name="T1" fmla="*/ 126 h 187"/>
                  <a:gd name="T2" fmla="*/ 67 w 127"/>
                  <a:gd name="T3" fmla="*/ 187 h 187"/>
                  <a:gd name="T4" fmla="*/ 0 w 127"/>
                  <a:gd name="T5" fmla="*/ 126 h 187"/>
                  <a:gd name="T6" fmla="*/ 0 w 127"/>
                  <a:gd name="T7" fmla="*/ 0 h 187"/>
                  <a:gd name="T8" fmla="*/ 127 w 127"/>
                  <a:gd name="T9" fmla="*/ 0 h 187"/>
                  <a:gd name="T10" fmla="*/ 127 w 127"/>
                  <a:gd name="T11" fmla="*/ 126 h 187"/>
                </a:gdLst>
                <a:ahLst/>
                <a:cxnLst>
                  <a:cxn ang="0">
                    <a:pos x="T0" y="T1"/>
                  </a:cxn>
                  <a:cxn ang="0">
                    <a:pos x="T2" y="T3"/>
                  </a:cxn>
                  <a:cxn ang="0">
                    <a:pos x="T4" y="T5"/>
                  </a:cxn>
                  <a:cxn ang="0">
                    <a:pos x="T6" y="T7"/>
                  </a:cxn>
                  <a:cxn ang="0">
                    <a:pos x="T8" y="T9"/>
                  </a:cxn>
                  <a:cxn ang="0">
                    <a:pos x="T10" y="T11"/>
                  </a:cxn>
                </a:cxnLst>
                <a:rect l="0" t="0" r="r" b="b"/>
                <a:pathLst>
                  <a:path w="127" h="187">
                    <a:moveTo>
                      <a:pt x="127" y="126"/>
                    </a:moveTo>
                    <a:lnTo>
                      <a:pt x="67" y="187"/>
                    </a:lnTo>
                    <a:lnTo>
                      <a:pt x="0" y="126"/>
                    </a:lnTo>
                    <a:lnTo>
                      <a:pt x="0" y="0"/>
                    </a:lnTo>
                    <a:lnTo>
                      <a:pt x="127" y="0"/>
                    </a:lnTo>
                    <a:lnTo>
                      <a:pt x="127" y="126"/>
                    </a:lnTo>
                    <a:close/>
                  </a:path>
                </a:pathLst>
              </a:custGeom>
              <a:noFill/>
              <a:ln w="11" cap="flat">
                <a:solidFill>
                  <a:srgbClr val="FC611F"/>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797" tIns="45899" rIns="91797" bIns="45899" numCol="1" anchor="t" anchorCtr="0" compatLnSpc="1"/>
              <a:lstStyle/>
              <a:p>
                <a:pPr eaLnBrk="1" fontAlgn="auto" hangingPunct="1">
                  <a:spcBef>
                    <a:spcPts val="0"/>
                  </a:spcBef>
                  <a:spcAft>
                    <a:spcPts val="0"/>
                  </a:spcAft>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10" name="Freeform 56"/>
              <p:cNvSpPr/>
              <p:nvPr/>
            </p:nvSpPr>
            <p:spPr bwMode="auto">
              <a:xfrm>
                <a:off x="7605117" y="1639381"/>
                <a:ext cx="141287" cy="219075"/>
              </a:xfrm>
              <a:custGeom>
                <a:avLst/>
                <a:gdLst>
                  <a:gd name="T0" fmla="*/ 89 w 89"/>
                  <a:gd name="T1" fmla="*/ 95 h 138"/>
                  <a:gd name="T2" fmla="*/ 49 w 89"/>
                  <a:gd name="T3" fmla="*/ 138 h 138"/>
                  <a:gd name="T4" fmla="*/ 2 w 89"/>
                  <a:gd name="T5" fmla="*/ 95 h 138"/>
                  <a:gd name="T6" fmla="*/ 0 w 89"/>
                  <a:gd name="T7" fmla="*/ 0 h 138"/>
                  <a:gd name="T8" fmla="*/ 89 w 89"/>
                  <a:gd name="T9" fmla="*/ 0 h 138"/>
                  <a:gd name="T10" fmla="*/ 89 w 89"/>
                  <a:gd name="T11" fmla="*/ 95 h 138"/>
                </a:gdLst>
                <a:ahLst/>
                <a:cxnLst>
                  <a:cxn ang="0">
                    <a:pos x="T0" y="T1"/>
                  </a:cxn>
                  <a:cxn ang="0">
                    <a:pos x="T2" y="T3"/>
                  </a:cxn>
                  <a:cxn ang="0">
                    <a:pos x="T4" y="T5"/>
                  </a:cxn>
                  <a:cxn ang="0">
                    <a:pos x="T6" y="T7"/>
                  </a:cxn>
                  <a:cxn ang="0">
                    <a:pos x="T8" y="T9"/>
                  </a:cxn>
                  <a:cxn ang="0">
                    <a:pos x="T10" y="T11"/>
                  </a:cxn>
                </a:cxnLst>
                <a:rect l="0" t="0" r="r" b="b"/>
                <a:pathLst>
                  <a:path w="89" h="138">
                    <a:moveTo>
                      <a:pt x="89" y="95"/>
                    </a:moveTo>
                    <a:lnTo>
                      <a:pt x="49" y="138"/>
                    </a:lnTo>
                    <a:lnTo>
                      <a:pt x="2" y="95"/>
                    </a:lnTo>
                    <a:lnTo>
                      <a:pt x="0" y="0"/>
                    </a:lnTo>
                    <a:lnTo>
                      <a:pt x="89" y="0"/>
                    </a:lnTo>
                    <a:lnTo>
                      <a:pt x="89" y="95"/>
                    </a:lnTo>
                    <a:close/>
                  </a:path>
                </a:pathLst>
              </a:custGeom>
              <a:solidFill>
                <a:srgbClr val="FC611F"/>
              </a:solidFill>
              <a:ln>
                <a:noFill/>
              </a:ln>
              <a:extLst>
                <a:ext uri="{91240B29-F687-4F45-9708-019B960494DF}">
                  <a14:hiddenLine xmlns:a14="http://schemas.microsoft.com/office/drawing/2010/main" w="9525">
                    <a:solidFill>
                      <a:srgbClr val="000000"/>
                    </a:solidFill>
                    <a:round/>
                  </a14:hiddenLine>
                </a:ext>
              </a:extLst>
            </p:spPr>
            <p:txBody>
              <a:bodyPr vert="horz" wrap="square" lIns="91797" tIns="45899" rIns="91797" bIns="45899" numCol="1" anchor="t" anchorCtr="0" compatLnSpc="1"/>
              <a:lstStyle/>
              <a:p>
                <a:pPr eaLnBrk="1" fontAlgn="auto" hangingPunct="1">
                  <a:spcBef>
                    <a:spcPts val="0"/>
                  </a:spcBef>
                  <a:spcAft>
                    <a:spcPts val="0"/>
                  </a:spcAft>
                </a:pPr>
                <a:endParaRPr lang="zh-CN" altLang="en-US">
                  <a:solidFill>
                    <a:prstClr val="black"/>
                  </a:solidFill>
                  <a:latin typeface="微软雅黑" panose="020B0503020204020204" pitchFamily="34" charset="-122"/>
                  <a:ea typeface="微软雅黑" panose="020B0503020204020204" pitchFamily="34" charset="-122"/>
                </a:endParaRPr>
              </a:p>
            </p:txBody>
          </p:sp>
        </p:grpSp>
        <p:grpSp>
          <p:nvGrpSpPr>
            <p:cNvPr id="106" name="组合 105"/>
            <p:cNvGrpSpPr/>
            <p:nvPr/>
          </p:nvGrpSpPr>
          <p:grpSpPr>
            <a:xfrm rot="16200000">
              <a:off x="4709644" y="9058780"/>
              <a:ext cx="85406" cy="125756"/>
              <a:chOff x="6527903" y="2420558"/>
              <a:chExt cx="201612" cy="296863"/>
            </a:xfrm>
          </p:grpSpPr>
          <p:sp>
            <p:nvSpPr>
              <p:cNvPr id="107" name="Freeform 55"/>
              <p:cNvSpPr/>
              <p:nvPr/>
            </p:nvSpPr>
            <p:spPr bwMode="auto">
              <a:xfrm>
                <a:off x="6527903" y="2420558"/>
                <a:ext cx="201612" cy="296863"/>
              </a:xfrm>
              <a:custGeom>
                <a:avLst/>
                <a:gdLst>
                  <a:gd name="T0" fmla="*/ 127 w 127"/>
                  <a:gd name="T1" fmla="*/ 126 h 187"/>
                  <a:gd name="T2" fmla="*/ 67 w 127"/>
                  <a:gd name="T3" fmla="*/ 187 h 187"/>
                  <a:gd name="T4" fmla="*/ 0 w 127"/>
                  <a:gd name="T5" fmla="*/ 126 h 187"/>
                  <a:gd name="T6" fmla="*/ 0 w 127"/>
                  <a:gd name="T7" fmla="*/ 0 h 187"/>
                  <a:gd name="T8" fmla="*/ 127 w 127"/>
                  <a:gd name="T9" fmla="*/ 0 h 187"/>
                  <a:gd name="T10" fmla="*/ 127 w 127"/>
                  <a:gd name="T11" fmla="*/ 126 h 187"/>
                </a:gdLst>
                <a:ahLst/>
                <a:cxnLst>
                  <a:cxn ang="0">
                    <a:pos x="T0" y="T1"/>
                  </a:cxn>
                  <a:cxn ang="0">
                    <a:pos x="T2" y="T3"/>
                  </a:cxn>
                  <a:cxn ang="0">
                    <a:pos x="T4" y="T5"/>
                  </a:cxn>
                  <a:cxn ang="0">
                    <a:pos x="T6" y="T7"/>
                  </a:cxn>
                  <a:cxn ang="0">
                    <a:pos x="T8" y="T9"/>
                  </a:cxn>
                  <a:cxn ang="0">
                    <a:pos x="T10" y="T11"/>
                  </a:cxn>
                </a:cxnLst>
                <a:rect l="0" t="0" r="r" b="b"/>
                <a:pathLst>
                  <a:path w="127" h="187">
                    <a:moveTo>
                      <a:pt x="127" y="126"/>
                    </a:moveTo>
                    <a:lnTo>
                      <a:pt x="67" y="187"/>
                    </a:lnTo>
                    <a:lnTo>
                      <a:pt x="0" y="126"/>
                    </a:lnTo>
                    <a:lnTo>
                      <a:pt x="0" y="0"/>
                    </a:lnTo>
                    <a:lnTo>
                      <a:pt x="127" y="0"/>
                    </a:lnTo>
                    <a:lnTo>
                      <a:pt x="127" y="126"/>
                    </a:lnTo>
                    <a:close/>
                  </a:path>
                </a:pathLst>
              </a:custGeom>
              <a:solidFill>
                <a:srgbClr val="44D0D4"/>
              </a:solidFill>
              <a:ln w="11" cap="flat">
                <a:solidFill>
                  <a:srgbClr val="1C2B38"/>
                </a:solidFill>
                <a:prstDash val="solid"/>
                <a:miter lim="800000"/>
              </a:ln>
            </p:spPr>
            <p:txBody>
              <a:bodyPr vert="horz" wrap="square" lIns="91797" tIns="45899" rIns="91797" bIns="45899" numCol="1" anchor="t" anchorCtr="0" compatLnSpc="1"/>
              <a:lstStyle/>
              <a:p>
                <a:pPr eaLnBrk="1" fontAlgn="auto" hangingPunct="1">
                  <a:spcBef>
                    <a:spcPts val="0"/>
                  </a:spcBef>
                  <a:spcAft>
                    <a:spcPts val="0"/>
                  </a:spcAft>
                </a:pPr>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08" name="Freeform 56"/>
              <p:cNvSpPr/>
              <p:nvPr/>
            </p:nvSpPr>
            <p:spPr bwMode="auto">
              <a:xfrm>
                <a:off x="6558066" y="2452308"/>
                <a:ext cx="141287" cy="219075"/>
              </a:xfrm>
              <a:custGeom>
                <a:avLst/>
                <a:gdLst>
                  <a:gd name="T0" fmla="*/ 89 w 89"/>
                  <a:gd name="T1" fmla="*/ 95 h 138"/>
                  <a:gd name="T2" fmla="*/ 49 w 89"/>
                  <a:gd name="T3" fmla="*/ 138 h 138"/>
                  <a:gd name="T4" fmla="*/ 2 w 89"/>
                  <a:gd name="T5" fmla="*/ 95 h 138"/>
                  <a:gd name="T6" fmla="*/ 0 w 89"/>
                  <a:gd name="T7" fmla="*/ 0 h 138"/>
                  <a:gd name="T8" fmla="*/ 89 w 89"/>
                  <a:gd name="T9" fmla="*/ 0 h 138"/>
                  <a:gd name="T10" fmla="*/ 89 w 89"/>
                  <a:gd name="T11" fmla="*/ 95 h 138"/>
                </a:gdLst>
                <a:ahLst/>
                <a:cxnLst>
                  <a:cxn ang="0">
                    <a:pos x="T0" y="T1"/>
                  </a:cxn>
                  <a:cxn ang="0">
                    <a:pos x="T2" y="T3"/>
                  </a:cxn>
                  <a:cxn ang="0">
                    <a:pos x="T4" y="T5"/>
                  </a:cxn>
                  <a:cxn ang="0">
                    <a:pos x="T6" y="T7"/>
                  </a:cxn>
                  <a:cxn ang="0">
                    <a:pos x="T8" y="T9"/>
                  </a:cxn>
                  <a:cxn ang="0">
                    <a:pos x="T10" y="T11"/>
                  </a:cxn>
                </a:cxnLst>
                <a:rect l="0" t="0" r="r" b="b"/>
                <a:pathLst>
                  <a:path w="89" h="138">
                    <a:moveTo>
                      <a:pt x="89" y="95"/>
                    </a:moveTo>
                    <a:lnTo>
                      <a:pt x="49" y="138"/>
                    </a:lnTo>
                    <a:lnTo>
                      <a:pt x="2" y="95"/>
                    </a:lnTo>
                    <a:lnTo>
                      <a:pt x="0" y="0"/>
                    </a:lnTo>
                    <a:lnTo>
                      <a:pt x="89" y="0"/>
                    </a:lnTo>
                    <a:lnTo>
                      <a:pt x="89" y="95"/>
                    </a:lnTo>
                    <a:close/>
                  </a:path>
                </a:pathLst>
              </a:custGeom>
              <a:solidFill>
                <a:srgbClr val="44D0D4"/>
              </a:solidFill>
              <a:ln>
                <a:solidFill>
                  <a:srgbClr val="44D0D4"/>
                </a:solidFill>
              </a:ln>
            </p:spPr>
            <p:txBody>
              <a:bodyPr vert="horz" wrap="square" lIns="91797" tIns="45899" rIns="91797" bIns="45899" numCol="1" anchor="t" anchorCtr="0" compatLnSpc="1"/>
              <a:lstStyle/>
              <a:p>
                <a:pPr eaLnBrk="1" fontAlgn="auto" hangingPunct="1">
                  <a:spcBef>
                    <a:spcPts val="0"/>
                  </a:spcBef>
                  <a:spcAft>
                    <a:spcPts val="0"/>
                  </a:spcAft>
                </a:pPr>
                <a:endParaRPr lang="zh-CN" altLang="en-US">
                  <a:solidFill>
                    <a:prstClr val="black"/>
                  </a:solidFill>
                  <a:latin typeface="微软雅黑" panose="020B0503020204020204" pitchFamily="34" charset="-122"/>
                  <a:ea typeface="微软雅黑" panose="020B0503020204020204" pitchFamily="34" charset="-122"/>
                </a:endParaRPr>
              </a:p>
            </p:txBody>
          </p:sp>
        </p:grpSp>
      </p:grpSp>
      <p:pic>
        <p:nvPicPr>
          <p:cNvPr id="116" name="图片 1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117" name="矩形 116"/>
          <p:cNvSpPr/>
          <p:nvPr/>
        </p:nvSpPr>
        <p:spPr>
          <a:xfrm>
            <a:off x="491243" y="5998729"/>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17189">
            <a:off x="11037028" y="3081526"/>
            <a:ext cx="589467" cy="139114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336800" y="504000"/>
            <a:ext cx="7518400" cy="471365"/>
          </a:xfrm>
        </p:spPr>
        <p:txBody>
          <a:bodyPr/>
          <a:lstStyle/>
          <a:p>
            <a:r>
              <a:rPr lang="zh-CN" altLang="en-US" sz="3000" b="0" dirty="0">
                <a:solidFill>
                  <a:schemeClr val="bg1"/>
                </a:solidFill>
                <a:ea typeface="微软雅黑" panose="020B0503020204020204" pitchFamily="34" charset="-122"/>
              </a:rPr>
              <a:t>中软国际校友榜</a:t>
            </a:r>
            <a:endParaRPr lang="zh-CN" altLang="en-US" sz="3000" b="0" dirty="0">
              <a:solidFill>
                <a:schemeClr val="bg1"/>
              </a:solidFill>
              <a:ea typeface="微软雅黑" panose="020B0503020204020204" pitchFamily="34" charset="-122"/>
            </a:endParaRPr>
          </a:p>
        </p:txBody>
      </p:sp>
      <p:sp>
        <p:nvSpPr>
          <p:cNvPr id="19" name="文本框 18"/>
          <p:cNvSpPr txBox="1"/>
          <p:nvPr/>
        </p:nvSpPr>
        <p:spPr>
          <a:xfrm>
            <a:off x="1445741" y="504000"/>
            <a:ext cx="184731" cy="369332"/>
          </a:xfrm>
          <a:prstGeom prst="rect">
            <a:avLst/>
          </a:prstGeom>
          <a:noFill/>
        </p:spPr>
        <p:txBody>
          <a:bodyPr wrap="none" rtlCol="0">
            <a:spAutoFit/>
          </a:bodyPr>
          <a:lstStyle/>
          <a:p>
            <a:endParaRPr lang="zh-CN" altLang="en-US" dirty="0">
              <a:ea typeface="微软雅黑" panose="020B0503020204020204" pitchFamily="34" charset="-122"/>
            </a:endParaRPr>
          </a:p>
        </p:txBody>
      </p:sp>
      <p:grpSp>
        <p:nvGrpSpPr>
          <p:cNvPr id="3" name="组合 2"/>
          <p:cNvGrpSpPr/>
          <p:nvPr/>
        </p:nvGrpSpPr>
        <p:grpSpPr>
          <a:xfrm>
            <a:off x="277012" y="1970336"/>
            <a:ext cx="4398785" cy="3009444"/>
            <a:chOff x="458818" y="1841627"/>
            <a:chExt cx="5292801" cy="3621089"/>
          </a:xfrm>
        </p:grpSpPr>
        <p:grpSp>
          <p:nvGrpSpPr>
            <p:cNvPr id="29" name="组合 28"/>
            <p:cNvGrpSpPr/>
            <p:nvPr/>
          </p:nvGrpSpPr>
          <p:grpSpPr>
            <a:xfrm rot="20105578">
              <a:off x="458818" y="2160537"/>
              <a:ext cx="1277712" cy="1435819"/>
              <a:chOff x="7327042" y="750071"/>
              <a:chExt cx="1277712" cy="1435819"/>
            </a:xfrm>
          </p:grpSpPr>
          <p:sp>
            <p:nvSpPr>
              <p:cNvPr id="30" name="圆角矩形 29"/>
              <p:cNvSpPr/>
              <p:nvPr/>
            </p:nvSpPr>
            <p:spPr>
              <a:xfrm>
                <a:off x="7327042" y="750071"/>
                <a:ext cx="1277712" cy="530287"/>
              </a:xfrm>
              <a:prstGeom prst="roundRect">
                <a:avLst>
                  <a:gd name="adj" fmla="val 24014"/>
                </a:avLst>
              </a:prstGeom>
              <a:solidFill>
                <a:srgbClr val="2DA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latin typeface="微软雅黑" panose="020B0503020204020204" pitchFamily="34" charset="-122"/>
                    <a:ea typeface="微软雅黑" panose="020B0503020204020204" pitchFamily="34" charset="-122"/>
                  </a:rPr>
                  <a:t>17</a:t>
                </a:r>
                <a:r>
                  <a:rPr lang="zh-CN" altLang="en-US" sz="1400" b="1" dirty="0" smtClean="0">
                    <a:latin typeface="微软雅黑" panose="020B0503020204020204" pitchFamily="34" charset="-122"/>
                    <a:ea typeface="微软雅黑" panose="020B0503020204020204" pitchFamily="34" charset="-122"/>
                  </a:rPr>
                  <a:t>年</a:t>
                </a:r>
                <a:r>
                  <a:rPr lang="en-US" altLang="zh-CN" sz="1400" b="1" dirty="0" smtClean="0">
                    <a:latin typeface="微软雅黑" panose="020B0503020204020204" pitchFamily="34" charset="-122"/>
                    <a:ea typeface="微软雅黑" panose="020B0503020204020204" pitchFamily="34" charset="-122"/>
                  </a:rPr>
                  <a:t>10</a:t>
                </a:r>
                <a:r>
                  <a:rPr lang="zh-CN" altLang="en-US" sz="1400" b="1" dirty="0" smtClean="0">
                    <a:latin typeface="微软雅黑" panose="020B0503020204020204" pitchFamily="34" charset="-122"/>
                    <a:ea typeface="微软雅黑" panose="020B0503020204020204" pitchFamily="34" charset="-122"/>
                  </a:rPr>
                  <a:t>人</a:t>
                </a:r>
                <a:endParaRPr lang="zh-CN" altLang="en-US" sz="1400" b="1" baseline="30000" dirty="0">
                  <a:latin typeface="微软雅黑" panose="020B0503020204020204" pitchFamily="34" charset="-122"/>
                  <a:ea typeface="微软雅黑" panose="020B0503020204020204" pitchFamily="34" charset="-122"/>
                </a:endParaRPr>
              </a:p>
            </p:txBody>
          </p:sp>
          <p:cxnSp>
            <p:nvCxnSpPr>
              <p:cNvPr id="31" name="直接连接符 30"/>
              <p:cNvCxnSpPr>
                <a:stCxn id="30" idx="2"/>
              </p:cNvCxnSpPr>
              <p:nvPr/>
            </p:nvCxnSpPr>
            <p:spPr>
              <a:xfrm rot="1494422">
                <a:off x="7765917" y="1297578"/>
                <a:ext cx="277954" cy="888312"/>
              </a:xfrm>
              <a:prstGeom prst="line">
                <a:avLst/>
              </a:prstGeom>
              <a:ln w="25400">
                <a:solidFill>
                  <a:srgbClr val="2DA194"/>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rot="1544341">
              <a:off x="4449338" y="2218466"/>
              <a:ext cx="1302281" cy="1427716"/>
              <a:chOff x="7104470" y="750074"/>
              <a:chExt cx="1302281" cy="1427716"/>
            </a:xfrm>
          </p:grpSpPr>
          <p:sp>
            <p:nvSpPr>
              <p:cNvPr id="33" name="圆角矩形 32"/>
              <p:cNvSpPr/>
              <p:nvPr/>
            </p:nvSpPr>
            <p:spPr>
              <a:xfrm>
                <a:off x="7104470" y="750074"/>
                <a:ext cx="1302281" cy="556357"/>
              </a:xfrm>
              <a:prstGeom prst="roundRect">
                <a:avLst>
                  <a:gd name="adj" fmla="val 24014"/>
                </a:avLst>
              </a:prstGeom>
              <a:solidFill>
                <a:srgbClr val="C9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latin typeface="微软雅黑" panose="020B0503020204020204" pitchFamily="34" charset="-122"/>
                    <a:ea typeface="微软雅黑" panose="020B0503020204020204" pitchFamily="34" charset="-122"/>
                  </a:rPr>
                  <a:t>18</a:t>
                </a:r>
                <a:r>
                  <a:rPr lang="zh-CN" altLang="en-US" sz="1400" b="1" dirty="0" smtClean="0">
                    <a:latin typeface="微软雅黑" panose="020B0503020204020204" pitchFamily="34" charset="-122"/>
                    <a:ea typeface="微软雅黑" panose="020B0503020204020204" pitchFamily="34" charset="-122"/>
                  </a:rPr>
                  <a:t>年</a:t>
                </a:r>
                <a:r>
                  <a:rPr lang="en-US" altLang="zh-CN" sz="1400" b="1" dirty="0" smtClean="0">
                    <a:latin typeface="微软雅黑" panose="020B0503020204020204" pitchFamily="34" charset="-122"/>
                    <a:ea typeface="微软雅黑" panose="020B0503020204020204" pitchFamily="34" charset="-122"/>
                  </a:rPr>
                  <a:t>20</a:t>
                </a:r>
                <a:r>
                  <a:rPr lang="zh-CN" altLang="en-US" sz="1400" b="1" dirty="0" smtClean="0">
                    <a:latin typeface="微软雅黑" panose="020B0503020204020204" pitchFamily="34" charset="-122"/>
                    <a:ea typeface="微软雅黑" panose="020B0503020204020204" pitchFamily="34" charset="-122"/>
                  </a:rPr>
                  <a:t>人</a:t>
                </a:r>
                <a:endParaRPr lang="zh-CN" altLang="en-US" sz="1400" b="1" baseline="30000" dirty="0">
                  <a:latin typeface="微软雅黑" panose="020B0503020204020204" pitchFamily="34" charset="-122"/>
                  <a:ea typeface="微软雅黑" panose="020B0503020204020204" pitchFamily="34" charset="-122"/>
                </a:endParaRPr>
              </a:p>
            </p:txBody>
          </p:sp>
          <p:cxnSp>
            <p:nvCxnSpPr>
              <p:cNvPr id="34" name="直接连接符 33"/>
              <p:cNvCxnSpPr>
                <a:stCxn id="33" idx="2"/>
              </p:cNvCxnSpPr>
              <p:nvPr/>
            </p:nvCxnSpPr>
            <p:spPr>
              <a:xfrm rot="20055659" flipH="1">
                <a:off x="7644816" y="1331745"/>
                <a:ext cx="309875" cy="846045"/>
              </a:xfrm>
              <a:prstGeom prst="line">
                <a:avLst/>
              </a:prstGeom>
              <a:ln w="25400">
                <a:solidFill>
                  <a:srgbClr val="C92138"/>
                </a:solidFill>
              </a:ln>
            </p:spPr>
            <p:style>
              <a:lnRef idx="1">
                <a:schemeClr val="accent1"/>
              </a:lnRef>
              <a:fillRef idx="0">
                <a:schemeClr val="accent1"/>
              </a:fillRef>
              <a:effectRef idx="0">
                <a:schemeClr val="accent1"/>
              </a:effectRef>
              <a:fontRef idx="minor">
                <a:schemeClr val="tx1"/>
              </a:fontRef>
            </p:style>
          </p:cxnSp>
        </p:grpSp>
        <p:sp>
          <p:nvSpPr>
            <p:cNvPr id="35" name="饼形 34"/>
            <p:cNvSpPr/>
            <p:nvPr/>
          </p:nvSpPr>
          <p:spPr>
            <a:xfrm>
              <a:off x="1494929" y="2400427"/>
              <a:ext cx="2986088" cy="2986088"/>
            </a:xfrm>
            <a:prstGeom prst="pie">
              <a:avLst>
                <a:gd name="adj1" fmla="val 3496085"/>
                <a:gd name="adj2" fmla="val 16200000"/>
              </a:avLst>
            </a:prstGeom>
            <a:solidFill>
              <a:srgbClr val="F09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sp>
          <p:nvSpPr>
            <p:cNvPr id="36" name="饼形 35"/>
            <p:cNvSpPr/>
            <p:nvPr/>
          </p:nvSpPr>
          <p:spPr>
            <a:xfrm>
              <a:off x="1710829" y="1841627"/>
              <a:ext cx="2986088" cy="2986088"/>
            </a:xfrm>
            <a:prstGeom prst="pie">
              <a:avLst>
                <a:gd name="adj1" fmla="val 16206371"/>
                <a:gd name="adj2" fmla="val 18592526"/>
              </a:avLst>
            </a:prstGeom>
            <a:solidFill>
              <a:srgbClr val="189A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sp>
          <p:nvSpPr>
            <p:cNvPr id="37" name="饼形 36"/>
            <p:cNvSpPr/>
            <p:nvPr/>
          </p:nvSpPr>
          <p:spPr>
            <a:xfrm>
              <a:off x="1729086" y="2456785"/>
              <a:ext cx="2986088" cy="3005931"/>
            </a:xfrm>
            <a:prstGeom prst="pie">
              <a:avLst>
                <a:gd name="adj1" fmla="val 18834590"/>
                <a:gd name="adj2" fmla="val 3402080"/>
              </a:avLst>
            </a:prstGeom>
            <a:solidFill>
              <a:srgbClr val="44D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微软雅黑" panose="020B0503020204020204" pitchFamily="34" charset="-122"/>
              </a:endParaRPr>
            </a:p>
          </p:txBody>
        </p:sp>
        <p:grpSp>
          <p:nvGrpSpPr>
            <p:cNvPr id="38" name="组合 37"/>
            <p:cNvGrpSpPr/>
            <p:nvPr/>
          </p:nvGrpSpPr>
          <p:grpSpPr>
            <a:xfrm rot="19891324">
              <a:off x="1270851" y="3424252"/>
              <a:ext cx="353644" cy="327323"/>
              <a:chOff x="1438330" y="2458687"/>
              <a:chExt cx="517009" cy="478529"/>
            </a:xfrm>
          </p:grpSpPr>
          <p:sp>
            <p:nvSpPr>
              <p:cNvPr id="39" name="弧形 38"/>
              <p:cNvSpPr/>
              <p:nvPr/>
            </p:nvSpPr>
            <p:spPr>
              <a:xfrm rot="18765323" flipH="1">
                <a:off x="1528898" y="2510774"/>
                <a:ext cx="358218" cy="494665"/>
              </a:xfrm>
              <a:prstGeom prst="arc">
                <a:avLst>
                  <a:gd name="adj1" fmla="val 16920329"/>
                  <a:gd name="adj2" fmla="val 1433807"/>
                </a:avLst>
              </a:prstGeom>
              <a:ln w="25400">
                <a:solidFill>
                  <a:srgbClr val="1E22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微软雅黑" panose="020B0503020204020204" pitchFamily="34" charset="-122"/>
                </a:endParaRPr>
              </a:p>
            </p:txBody>
          </p:sp>
          <p:sp>
            <p:nvSpPr>
              <p:cNvPr id="40" name="椭圆 39"/>
              <p:cNvSpPr/>
              <p:nvPr/>
            </p:nvSpPr>
            <p:spPr>
              <a:xfrm>
                <a:off x="1471612" y="2458687"/>
                <a:ext cx="45719" cy="233362"/>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41" name="椭圆 40"/>
              <p:cNvSpPr/>
              <p:nvPr/>
            </p:nvSpPr>
            <p:spPr>
              <a:xfrm rot="1680000">
                <a:off x="1522650" y="2474169"/>
                <a:ext cx="45719" cy="202397"/>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42" name="椭圆 41"/>
              <p:cNvSpPr/>
              <p:nvPr/>
            </p:nvSpPr>
            <p:spPr>
              <a:xfrm rot="5040000">
                <a:off x="1529507" y="2562397"/>
                <a:ext cx="45719" cy="135743"/>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43" name="椭圆 42"/>
              <p:cNvSpPr/>
              <p:nvPr/>
            </p:nvSpPr>
            <p:spPr>
              <a:xfrm rot="-2400000">
                <a:off x="1438330" y="2516411"/>
                <a:ext cx="45719" cy="155334"/>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44" name="组合 43"/>
            <p:cNvGrpSpPr/>
            <p:nvPr/>
          </p:nvGrpSpPr>
          <p:grpSpPr>
            <a:xfrm>
              <a:off x="1729087" y="4317652"/>
              <a:ext cx="249655" cy="226817"/>
              <a:chOff x="3351213" y="3751580"/>
              <a:chExt cx="366237" cy="332735"/>
            </a:xfrm>
          </p:grpSpPr>
          <p:sp>
            <p:nvSpPr>
              <p:cNvPr id="45" name="椭圆 44"/>
              <p:cNvSpPr/>
              <p:nvPr/>
            </p:nvSpPr>
            <p:spPr>
              <a:xfrm>
                <a:off x="3351213" y="3751580"/>
                <a:ext cx="167640" cy="167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46" name="椭圆 45"/>
              <p:cNvSpPr/>
              <p:nvPr/>
            </p:nvSpPr>
            <p:spPr>
              <a:xfrm>
                <a:off x="3384233" y="3827145"/>
                <a:ext cx="55880" cy="55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47" name="椭圆 46"/>
              <p:cNvSpPr/>
              <p:nvPr/>
            </p:nvSpPr>
            <p:spPr>
              <a:xfrm>
                <a:off x="3549810" y="3751580"/>
                <a:ext cx="167640" cy="167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48" name="椭圆 47"/>
              <p:cNvSpPr/>
              <p:nvPr/>
            </p:nvSpPr>
            <p:spPr>
              <a:xfrm>
                <a:off x="3595530" y="3827145"/>
                <a:ext cx="55880" cy="55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49" name="任意多边形 48"/>
              <p:cNvSpPr/>
              <p:nvPr/>
            </p:nvSpPr>
            <p:spPr>
              <a:xfrm flipV="1">
                <a:off x="3430391" y="4013507"/>
                <a:ext cx="218004" cy="70808"/>
              </a:xfrm>
              <a:custGeom>
                <a:avLst/>
                <a:gdLst>
                  <a:gd name="connsiteX0" fmla="*/ 522396 w 1044792"/>
                  <a:gd name="connsiteY0" fmla="*/ 0 h 339349"/>
                  <a:gd name="connsiteX1" fmla="*/ 997798 w 1044792"/>
                  <a:gd name="connsiteY1" fmla="*/ 252769 h 339349"/>
                  <a:gd name="connsiteX2" fmla="*/ 1044792 w 1044792"/>
                  <a:gd name="connsiteY2" fmla="*/ 339349 h 339349"/>
                  <a:gd name="connsiteX3" fmla="*/ 0 w 1044792"/>
                  <a:gd name="connsiteY3" fmla="*/ 339349 h 339349"/>
                  <a:gd name="connsiteX4" fmla="*/ 46994 w 1044792"/>
                  <a:gd name="connsiteY4" fmla="*/ 252769 h 339349"/>
                  <a:gd name="connsiteX5" fmla="*/ 522396 w 1044792"/>
                  <a:gd name="connsiteY5" fmla="*/ 0 h 3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792" h="339349">
                    <a:moveTo>
                      <a:pt x="522396" y="0"/>
                    </a:moveTo>
                    <a:cubicBezTo>
                      <a:pt x="720292" y="0"/>
                      <a:pt x="894769" y="100266"/>
                      <a:pt x="997798" y="252769"/>
                    </a:cubicBezTo>
                    <a:lnTo>
                      <a:pt x="1044792" y="339349"/>
                    </a:lnTo>
                    <a:lnTo>
                      <a:pt x="0" y="339349"/>
                    </a:lnTo>
                    <a:lnTo>
                      <a:pt x="46994" y="252769"/>
                    </a:lnTo>
                    <a:cubicBezTo>
                      <a:pt x="150023" y="100266"/>
                      <a:pt x="324501" y="0"/>
                      <a:pt x="5223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50" name="组合 49"/>
            <p:cNvGrpSpPr/>
            <p:nvPr/>
          </p:nvGrpSpPr>
          <p:grpSpPr>
            <a:xfrm rot="14143728">
              <a:off x="1837422" y="5023881"/>
              <a:ext cx="353644" cy="327323"/>
              <a:chOff x="1438330" y="2458687"/>
              <a:chExt cx="517009" cy="478529"/>
            </a:xfrm>
          </p:grpSpPr>
          <p:sp>
            <p:nvSpPr>
              <p:cNvPr id="51" name="弧形 50"/>
              <p:cNvSpPr/>
              <p:nvPr/>
            </p:nvSpPr>
            <p:spPr>
              <a:xfrm rot="18765323" flipH="1">
                <a:off x="1528898" y="2510774"/>
                <a:ext cx="358218" cy="494665"/>
              </a:xfrm>
              <a:prstGeom prst="arc">
                <a:avLst>
                  <a:gd name="adj1" fmla="val 16920329"/>
                  <a:gd name="adj2" fmla="val 1433807"/>
                </a:avLst>
              </a:prstGeom>
              <a:ln w="25400">
                <a:solidFill>
                  <a:srgbClr val="1E22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微软雅黑" panose="020B0503020204020204" pitchFamily="34" charset="-122"/>
                </a:endParaRPr>
              </a:p>
            </p:txBody>
          </p:sp>
          <p:sp>
            <p:nvSpPr>
              <p:cNvPr id="52" name="椭圆 51"/>
              <p:cNvSpPr/>
              <p:nvPr/>
            </p:nvSpPr>
            <p:spPr>
              <a:xfrm>
                <a:off x="1471612" y="2458687"/>
                <a:ext cx="45719" cy="233362"/>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53" name="椭圆 52"/>
              <p:cNvSpPr/>
              <p:nvPr/>
            </p:nvSpPr>
            <p:spPr>
              <a:xfrm rot="1680000">
                <a:off x="1522650" y="2474169"/>
                <a:ext cx="45719" cy="202397"/>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54" name="椭圆 53"/>
              <p:cNvSpPr/>
              <p:nvPr/>
            </p:nvSpPr>
            <p:spPr>
              <a:xfrm rot="5040000">
                <a:off x="1529507" y="2562397"/>
                <a:ext cx="45719" cy="135743"/>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55" name="椭圆 54"/>
              <p:cNvSpPr/>
              <p:nvPr/>
            </p:nvSpPr>
            <p:spPr>
              <a:xfrm rot="-2400000">
                <a:off x="1438330" y="2516411"/>
                <a:ext cx="45719" cy="155334"/>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56" name="组合 55"/>
            <p:cNvGrpSpPr/>
            <p:nvPr/>
          </p:nvGrpSpPr>
          <p:grpSpPr>
            <a:xfrm rot="3902318" flipV="1">
              <a:off x="2908721" y="2133013"/>
              <a:ext cx="353644" cy="327323"/>
              <a:chOff x="1438330" y="2458687"/>
              <a:chExt cx="517009" cy="478529"/>
            </a:xfrm>
          </p:grpSpPr>
          <p:sp>
            <p:nvSpPr>
              <p:cNvPr id="57" name="弧形 56"/>
              <p:cNvSpPr/>
              <p:nvPr/>
            </p:nvSpPr>
            <p:spPr>
              <a:xfrm rot="18765323" flipH="1">
                <a:off x="1528898" y="2510774"/>
                <a:ext cx="358218" cy="494665"/>
              </a:xfrm>
              <a:prstGeom prst="arc">
                <a:avLst>
                  <a:gd name="adj1" fmla="val 16920329"/>
                  <a:gd name="adj2" fmla="val 1433807"/>
                </a:avLst>
              </a:prstGeom>
              <a:ln w="25400">
                <a:solidFill>
                  <a:srgbClr val="1E22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微软雅黑" panose="020B0503020204020204" pitchFamily="34" charset="-122"/>
                </a:endParaRPr>
              </a:p>
            </p:txBody>
          </p:sp>
          <p:sp>
            <p:nvSpPr>
              <p:cNvPr id="58" name="椭圆 57"/>
              <p:cNvSpPr/>
              <p:nvPr/>
            </p:nvSpPr>
            <p:spPr>
              <a:xfrm>
                <a:off x="1471612" y="2458687"/>
                <a:ext cx="45719" cy="233362"/>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59" name="椭圆 58"/>
              <p:cNvSpPr/>
              <p:nvPr/>
            </p:nvSpPr>
            <p:spPr>
              <a:xfrm rot="1680000">
                <a:off x="1522650" y="2474169"/>
                <a:ext cx="45719" cy="202397"/>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60" name="椭圆 59"/>
              <p:cNvSpPr/>
              <p:nvPr/>
            </p:nvSpPr>
            <p:spPr>
              <a:xfrm rot="5040000">
                <a:off x="1529507" y="2562397"/>
                <a:ext cx="45719" cy="135743"/>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61" name="椭圆 60"/>
              <p:cNvSpPr/>
              <p:nvPr/>
            </p:nvSpPr>
            <p:spPr>
              <a:xfrm rot="-2400000">
                <a:off x="1438330" y="2516411"/>
                <a:ext cx="45719" cy="155334"/>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62" name="组合 61"/>
            <p:cNvGrpSpPr/>
            <p:nvPr/>
          </p:nvGrpSpPr>
          <p:grpSpPr>
            <a:xfrm rot="21254068" flipH="1" flipV="1">
              <a:off x="3623114" y="2515379"/>
              <a:ext cx="353644" cy="327323"/>
              <a:chOff x="1438330" y="2458687"/>
              <a:chExt cx="517009" cy="478529"/>
            </a:xfrm>
          </p:grpSpPr>
          <p:sp>
            <p:nvSpPr>
              <p:cNvPr id="63" name="弧形 62"/>
              <p:cNvSpPr/>
              <p:nvPr/>
            </p:nvSpPr>
            <p:spPr>
              <a:xfrm rot="18765323" flipH="1">
                <a:off x="1528898" y="2510774"/>
                <a:ext cx="358218" cy="494665"/>
              </a:xfrm>
              <a:prstGeom prst="arc">
                <a:avLst>
                  <a:gd name="adj1" fmla="val 16920329"/>
                  <a:gd name="adj2" fmla="val 1433807"/>
                </a:avLst>
              </a:prstGeom>
              <a:ln w="25400">
                <a:solidFill>
                  <a:srgbClr val="1E22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微软雅黑" panose="020B0503020204020204" pitchFamily="34" charset="-122"/>
                </a:endParaRPr>
              </a:p>
            </p:txBody>
          </p:sp>
          <p:sp>
            <p:nvSpPr>
              <p:cNvPr id="64" name="椭圆 63"/>
              <p:cNvSpPr/>
              <p:nvPr/>
            </p:nvSpPr>
            <p:spPr>
              <a:xfrm>
                <a:off x="1471612" y="2458687"/>
                <a:ext cx="45719" cy="233362"/>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65" name="椭圆 64"/>
              <p:cNvSpPr/>
              <p:nvPr/>
            </p:nvSpPr>
            <p:spPr>
              <a:xfrm rot="1680000">
                <a:off x="1522650" y="2474169"/>
                <a:ext cx="45719" cy="202397"/>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66" name="椭圆 65"/>
              <p:cNvSpPr/>
              <p:nvPr/>
            </p:nvSpPr>
            <p:spPr>
              <a:xfrm rot="5040000">
                <a:off x="1529507" y="2562397"/>
                <a:ext cx="45719" cy="135743"/>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67" name="椭圆 66"/>
              <p:cNvSpPr/>
              <p:nvPr/>
            </p:nvSpPr>
            <p:spPr>
              <a:xfrm rot="-2400000">
                <a:off x="1438330" y="2516411"/>
                <a:ext cx="45719" cy="155334"/>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68" name="组合 67"/>
            <p:cNvGrpSpPr/>
            <p:nvPr/>
          </p:nvGrpSpPr>
          <p:grpSpPr>
            <a:xfrm rot="10410575" flipH="1" flipV="1">
              <a:off x="3547461" y="3149162"/>
              <a:ext cx="353644" cy="327323"/>
              <a:chOff x="1438330" y="2458687"/>
              <a:chExt cx="517009" cy="478529"/>
            </a:xfrm>
          </p:grpSpPr>
          <p:sp>
            <p:nvSpPr>
              <p:cNvPr id="69" name="弧形 68"/>
              <p:cNvSpPr/>
              <p:nvPr/>
            </p:nvSpPr>
            <p:spPr>
              <a:xfrm rot="18765323" flipH="1">
                <a:off x="1528898" y="2510774"/>
                <a:ext cx="358218" cy="494665"/>
              </a:xfrm>
              <a:prstGeom prst="arc">
                <a:avLst>
                  <a:gd name="adj1" fmla="val 16920329"/>
                  <a:gd name="adj2" fmla="val 1433807"/>
                </a:avLst>
              </a:prstGeom>
              <a:ln w="25400">
                <a:solidFill>
                  <a:srgbClr val="1E22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微软雅黑" panose="020B0503020204020204" pitchFamily="34" charset="-122"/>
                </a:endParaRPr>
              </a:p>
            </p:txBody>
          </p:sp>
          <p:sp>
            <p:nvSpPr>
              <p:cNvPr id="70" name="椭圆 69"/>
              <p:cNvSpPr/>
              <p:nvPr/>
            </p:nvSpPr>
            <p:spPr>
              <a:xfrm>
                <a:off x="1471612" y="2458687"/>
                <a:ext cx="45719" cy="233362"/>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71" name="椭圆 70"/>
              <p:cNvSpPr/>
              <p:nvPr/>
            </p:nvSpPr>
            <p:spPr>
              <a:xfrm rot="1680000">
                <a:off x="1522650" y="2474169"/>
                <a:ext cx="45719" cy="202397"/>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72" name="椭圆 71"/>
              <p:cNvSpPr/>
              <p:nvPr/>
            </p:nvSpPr>
            <p:spPr>
              <a:xfrm rot="5040000">
                <a:off x="1529507" y="2562397"/>
                <a:ext cx="45719" cy="135743"/>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73" name="椭圆 72"/>
              <p:cNvSpPr/>
              <p:nvPr/>
            </p:nvSpPr>
            <p:spPr>
              <a:xfrm rot="-2400000">
                <a:off x="1438330" y="2516411"/>
                <a:ext cx="45719" cy="155334"/>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nvGrpSpPr>
            <p:cNvPr id="74" name="组合 73"/>
            <p:cNvGrpSpPr/>
            <p:nvPr/>
          </p:nvGrpSpPr>
          <p:grpSpPr>
            <a:xfrm rot="12202517" flipV="1">
              <a:off x="4536778" y="3493637"/>
              <a:ext cx="353644" cy="327323"/>
              <a:chOff x="1438330" y="2458687"/>
              <a:chExt cx="517009" cy="478529"/>
            </a:xfrm>
          </p:grpSpPr>
          <p:sp>
            <p:nvSpPr>
              <p:cNvPr id="75" name="弧形 74"/>
              <p:cNvSpPr/>
              <p:nvPr/>
            </p:nvSpPr>
            <p:spPr>
              <a:xfrm rot="18765323" flipH="1">
                <a:off x="1528898" y="2510774"/>
                <a:ext cx="358218" cy="494665"/>
              </a:xfrm>
              <a:prstGeom prst="arc">
                <a:avLst>
                  <a:gd name="adj1" fmla="val 16920329"/>
                  <a:gd name="adj2" fmla="val 1433807"/>
                </a:avLst>
              </a:prstGeom>
              <a:ln w="25400">
                <a:solidFill>
                  <a:srgbClr val="1E22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ea typeface="微软雅黑" panose="020B0503020204020204" pitchFamily="34" charset="-122"/>
                </a:endParaRPr>
              </a:p>
            </p:txBody>
          </p:sp>
          <p:sp>
            <p:nvSpPr>
              <p:cNvPr id="76" name="椭圆 75"/>
              <p:cNvSpPr/>
              <p:nvPr/>
            </p:nvSpPr>
            <p:spPr>
              <a:xfrm>
                <a:off x="1471612" y="2458687"/>
                <a:ext cx="45719" cy="233362"/>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77" name="椭圆 76"/>
              <p:cNvSpPr/>
              <p:nvPr/>
            </p:nvSpPr>
            <p:spPr>
              <a:xfrm rot="1680000">
                <a:off x="1522650" y="2474169"/>
                <a:ext cx="45719" cy="202397"/>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78" name="椭圆 77"/>
              <p:cNvSpPr/>
              <p:nvPr/>
            </p:nvSpPr>
            <p:spPr>
              <a:xfrm rot="5040000">
                <a:off x="1529507" y="2562397"/>
                <a:ext cx="45719" cy="135743"/>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79" name="椭圆 78"/>
              <p:cNvSpPr/>
              <p:nvPr/>
            </p:nvSpPr>
            <p:spPr>
              <a:xfrm rot="-2400000">
                <a:off x="1438330" y="2516411"/>
                <a:ext cx="45719" cy="155334"/>
              </a:xfrm>
              <a:prstGeom prst="ellipse">
                <a:avLst/>
              </a:prstGeom>
              <a:solidFill>
                <a:srgbClr val="1E2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sp>
          <p:nvSpPr>
            <p:cNvPr id="80" name="椭圆 79"/>
            <p:cNvSpPr/>
            <p:nvPr/>
          </p:nvSpPr>
          <p:spPr>
            <a:xfrm>
              <a:off x="3497714" y="2093159"/>
              <a:ext cx="114276" cy="1142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81" name="椭圆 80"/>
            <p:cNvSpPr/>
            <p:nvPr/>
          </p:nvSpPr>
          <p:spPr>
            <a:xfrm>
              <a:off x="3548799" y="2116572"/>
              <a:ext cx="38092" cy="419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82" name="椭圆 81"/>
            <p:cNvSpPr/>
            <p:nvPr/>
          </p:nvSpPr>
          <p:spPr>
            <a:xfrm>
              <a:off x="3633093" y="2093159"/>
              <a:ext cx="114276" cy="11427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83" name="椭圆 82"/>
            <p:cNvSpPr/>
            <p:nvPr/>
          </p:nvSpPr>
          <p:spPr>
            <a:xfrm>
              <a:off x="3657113" y="2120856"/>
              <a:ext cx="38092" cy="380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84" name="任意多边形 83"/>
            <p:cNvSpPr/>
            <p:nvPr/>
          </p:nvSpPr>
          <p:spPr>
            <a:xfrm>
              <a:off x="3551688" y="2271708"/>
              <a:ext cx="148608" cy="48268"/>
            </a:xfrm>
            <a:custGeom>
              <a:avLst/>
              <a:gdLst>
                <a:gd name="connsiteX0" fmla="*/ 522396 w 1044792"/>
                <a:gd name="connsiteY0" fmla="*/ 0 h 339349"/>
                <a:gd name="connsiteX1" fmla="*/ 997798 w 1044792"/>
                <a:gd name="connsiteY1" fmla="*/ 252769 h 339349"/>
                <a:gd name="connsiteX2" fmla="*/ 1044792 w 1044792"/>
                <a:gd name="connsiteY2" fmla="*/ 339349 h 339349"/>
                <a:gd name="connsiteX3" fmla="*/ 0 w 1044792"/>
                <a:gd name="connsiteY3" fmla="*/ 339349 h 339349"/>
                <a:gd name="connsiteX4" fmla="*/ 46994 w 1044792"/>
                <a:gd name="connsiteY4" fmla="*/ 252769 h 339349"/>
                <a:gd name="connsiteX5" fmla="*/ 522396 w 1044792"/>
                <a:gd name="connsiteY5" fmla="*/ 0 h 3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792" h="339349">
                  <a:moveTo>
                    <a:pt x="522396" y="0"/>
                  </a:moveTo>
                  <a:cubicBezTo>
                    <a:pt x="720292" y="0"/>
                    <a:pt x="894769" y="100266"/>
                    <a:pt x="997798" y="252769"/>
                  </a:cubicBezTo>
                  <a:lnTo>
                    <a:pt x="1044792" y="339349"/>
                  </a:lnTo>
                  <a:lnTo>
                    <a:pt x="0" y="339349"/>
                  </a:lnTo>
                  <a:lnTo>
                    <a:pt x="46994" y="252769"/>
                  </a:lnTo>
                  <a:cubicBezTo>
                    <a:pt x="150023" y="100266"/>
                    <a:pt x="324501" y="0"/>
                    <a:pt x="5223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nvGrpSpPr>
            <p:cNvPr id="85" name="组合 84"/>
            <p:cNvGrpSpPr/>
            <p:nvPr/>
          </p:nvGrpSpPr>
          <p:grpSpPr>
            <a:xfrm>
              <a:off x="4110280" y="3324834"/>
              <a:ext cx="249655" cy="286348"/>
              <a:chOff x="3351213" y="3751580"/>
              <a:chExt cx="366237" cy="420066"/>
            </a:xfrm>
          </p:grpSpPr>
          <p:sp>
            <p:nvSpPr>
              <p:cNvPr id="86" name="椭圆 85"/>
              <p:cNvSpPr/>
              <p:nvPr/>
            </p:nvSpPr>
            <p:spPr>
              <a:xfrm>
                <a:off x="3351213" y="3751580"/>
                <a:ext cx="167640" cy="167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87" name="椭圆 86"/>
              <p:cNvSpPr/>
              <p:nvPr/>
            </p:nvSpPr>
            <p:spPr>
              <a:xfrm>
                <a:off x="3436629" y="3774746"/>
                <a:ext cx="55880" cy="55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88" name="椭圆 87"/>
              <p:cNvSpPr/>
              <p:nvPr/>
            </p:nvSpPr>
            <p:spPr>
              <a:xfrm>
                <a:off x="3549810" y="3751580"/>
                <a:ext cx="167640" cy="1676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89" name="椭圆 88"/>
              <p:cNvSpPr/>
              <p:nvPr/>
            </p:nvSpPr>
            <p:spPr>
              <a:xfrm>
                <a:off x="3630460" y="3771254"/>
                <a:ext cx="55880" cy="558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90" name="任意多边形 89"/>
              <p:cNvSpPr/>
              <p:nvPr/>
            </p:nvSpPr>
            <p:spPr>
              <a:xfrm flipV="1">
                <a:off x="3444363" y="4100838"/>
                <a:ext cx="218004" cy="70808"/>
              </a:xfrm>
              <a:custGeom>
                <a:avLst/>
                <a:gdLst>
                  <a:gd name="connsiteX0" fmla="*/ 522396 w 1044792"/>
                  <a:gd name="connsiteY0" fmla="*/ 0 h 339349"/>
                  <a:gd name="connsiteX1" fmla="*/ 997798 w 1044792"/>
                  <a:gd name="connsiteY1" fmla="*/ 252769 h 339349"/>
                  <a:gd name="connsiteX2" fmla="*/ 1044792 w 1044792"/>
                  <a:gd name="connsiteY2" fmla="*/ 339349 h 339349"/>
                  <a:gd name="connsiteX3" fmla="*/ 0 w 1044792"/>
                  <a:gd name="connsiteY3" fmla="*/ 339349 h 339349"/>
                  <a:gd name="connsiteX4" fmla="*/ 46994 w 1044792"/>
                  <a:gd name="connsiteY4" fmla="*/ 252769 h 339349"/>
                  <a:gd name="connsiteX5" fmla="*/ 522396 w 1044792"/>
                  <a:gd name="connsiteY5" fmla="*/ 0 h 33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792" h="339349">
                    <a:moveTo>
                      <a:pt x="522396" y="0"/>
                    </a:moveTo>
                    <a:cubicBezTo>
                      <a:pt x="720292" y="0"/>
                      <a:pt x="894769" y="100266"/>
                      <a:pt x="997798" y="252769"/>
                    </a:cubicBezTo>
                    <a:lnTo>
                      <a:pt x="1044792" y="339349"/>
                    </a:lnTo>
                    <a:lnTo>
                      <a:pt x="0" y="339349"/>
                    </a:lnTo>
                    <a:lnTo>
                      <a:pt x="46994" y="252769"/>
                    </a:lnTo>
                    <a:cubicBezTo>
                      <a:pt x="150023" y="100266"/>
                      <a:pt x="324501" y="0"/>
                      <a:pt x="5223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grpSp>
      </p:grpSp>
      <p:pic>
        <p:nvPicPr>
          <p:cNvPr id="91" name="图片 90"/>
          <p:cNvPicPr>
            <a:picLocks noChangeAspect="1"/>
          </p:cNvPicPr>
          <p:nvPr/>
        </p:nvPicPr>
        <p:blipFill>
          <a:blip r:embed="rId1" cstate="email">
            <a:duotone>
              <a:schemeClr val="bg2">
                <a:shade val="45000"/>
                <a:satMod val="135000"/>
              </a:schemeClr>
              <a:prstClr val="white"/>
            </a:duotone>
          </a:blip>
          <a:stretch>
            <a:fillRect/>
          </a:stretch>
        </p:blipFill>
        <p:spPr>
          <a:xfrm>
            <a:off x="1500301" y="4648923"/>
            <a:ext cx="1821648" cy="620155"/>
          </a:xfrm>
          <a:prstGeom prst="rect">
            <a:avLst/>
          </a:prstGeom>
        </p:spPr>
      </p:pic>
      <p:sp>
        <p:nvSpPr>
          <p:cNvPr id="159" name="六边形 158"/>
          <p:cNvSpPr/>
          <p:nvPr/>
        </p:nvSpPr>
        <p:spPr>
          <a:xfrm>
            <a:off x="4078294" y="3063529"/>
            <a:ext cx="1857018" cy="1619660"/>
          </a:xfrm>
          <a:prstGeom prst="hexagon">
            <a:avLst/>
          </a:prstGeom>
          <a:solidFill>
            <a:srgbClr val="0F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55" name="六边形 154"/>
          <p:cNvSpPr/>
          <p:nvPr/>
        </p:nvSpPr>
        <p:spPr>
          <a:xfrm>
            <a:off x="5608376" y="2192315"/>
            <a:ext cx="1857016" cy="1619661"/>
          </a:xfrm>
          <a:prstGeom prst="hexagon">
            <a:avLst/>
          </a:prstGeom>
          <a:solidFill>
            <a:srgbClr val="38A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51" name="六边形 150"/>
          <p:cNvSpPr/>
          <p:nvPr/>
        </p:nvSpPr>
        <p:spPr>
          <a:xfrm>
            <a:off x="5608376" y="3934746"/>
            <a:ext cx="1857016" cy="1619661"/>
          </a:xfrm>
          <a:prstGeom prst="hexagon">
            <a:avLst/>
          </a:prstGeom>
          <a:solidFill>
            <a:srgbClr val="8CC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47" name="六边形 146"/>
          <p:cNvSpPr/>
          <p:nvPr/>
        </p:nvSpPr>
        <p:spPr>
          <a:xfrm>
            <a:off x="8674909" y="2192315"/>
            <a:ext cx="1857016" cy="1619661"/>
          </a:xfrm>
          <a:prstGeom prst="hexagon">
            <a:avLst/>
          </a:prstGeom>
          <a:solidFill>
            <a:srgbClr val="8CC7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43" name="六边形 142"/>
          <p:cNvSpPr/>
          <p:nvPr/>
        </p:nvSpPr>
        <p:spPr>
          <a:xfrm>
            <a:off x="8674909" y="3934746"/>
            <a:ext cx="1857016" cy="1619661"/>
          </a:xfrm>
          <a:prstGeom prst="hexagon">
            <a:avLst/>
          </a:prstGeom>
          <a:solidFill>
            <a:srgbClr val="38A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39" name="六边形 138"/>
          <p:cNvSpPr/>
          <p:nvPr/>
        </p:nvSpPr>
        <p:spPr>
          <a:xfrm>
            <a:off x="7144826" y="3063531"/>
            <a:ext cx="1857016" cy="1619661"/>
          </a:xfrm>
          <a:prstGeom prst="hexagon">
            <a:avLst/>
          </a:prstGeom>
          <a:solidFill>
            <a:srgbClr val="E54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35" name="六边形 134"/>
          <p:cNvSpPr/>
          <p:nvPr/>
        </p:nvSpPr>
        <p:spPr>
          <a:xfrm>
            <a:off x="10201811" y="3063531"/>
            <a:ext cx="1857016" cy="1619661"/>
          </a:xfrm>
          <a:prstGeom prst="hexagon">
            <a:avLst/>
          </a:prstGeom>
          <a:solidFill>
            <a:srgbClr val="0F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65" name="KSO_Shape"/>
          <p:cNvSpPr/>
          <p:nvPr/>
        </p:nvSpPr>
        <p:spPr>
          <a:xfrm>
            <a:off x="4065825" y="3054904"/>
            <a:ext cx="1864517" cy="1651289"/>
          </a:xfrm>
          <a:prstGeom prst="hexagon">
            <a:avLst/>
          </a:prstGeom>
          <a:blipFill>
            <a:blip r:embed="rId2"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微软雅黑" panose="020B0503020204020204" pitchFamily="34" charset="-122"/>
            </a:endParaRPr>
          </a:p>
        </p:txBody>
      </p:sp>
      <p:sp>
        <p:nvSpPr>
          <p:cNvPr id="167" name="KSO_Shape"/>
          <p:cNvSpPr/>
          <p:nvPr/>
        </p:nvSpPr>
        <p:spPr>
          <a:xfrm>
            <a:off x="8665361" y="3934746"/>
            <a:ext cx="1866564" cy="1619661"/>
          </a:xfrm>
          <a:prstGeom prst="hexagon">
            <a:avLst/>
          </a:prstGeom>
          <a:blipFill>
            <a:blip r:embed="rId3"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微软雅黑" panose="020B0503020204020204" pitchFamily="34" charset="-122"/>
            </a:endParaRPr>
          </a:p>
        </p:txBody>
      </p:sp>
      <p:sp>
        <p:nvSpPr>
          <p:cNvPr id="169" name="KSO_Shape"/>
          <p:cNvSpPr/>
          <p:nvPr/>
        </p:nvSpPr>
        <p:spPr>
          <a:xfrm>
            <a:off x="5608376" y="3918789"/>
            <a:ext cx="1832634" cy="1618469"/>
          </a:xfrm>
          <a:prstGeom prst="hexagon">
            <a:avLst/>
          </a:prstGeom>
          <a:blipFill>
            <a:blip r:embed="rId4"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微软雅黑" panose="020B0503020204020204" pitchFamily="34" charset="-122"/>
            </a:endParaRPr>
          </a:p>
        </p:txBody>
      </p:sp>
      <p:sp>
        <p:nvSpPr>
          <p:cNvPr id="175" name="KSO_Shape"/>
          <p:cNvSpPr/>
          <p:nvPr/>
        </p:nvSpPr>
        <p:spPr>
          <a:xfrm>
            <a:off x="8674906" y="2211606"/>
            <a:ext cx="1857019" cy="1600370"/>
          </a:xfrm>
          <a:prstGeom prst="hexagon">
            <a:avLst/>
          </a:prstGeom>
          <a:blipFill>
            <a:blip r:embed="rId5"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微软雅黑" panose="020B0503020204020204" pitchFamily="34" charset="-122"/>
            </a:endParaRPr>
          </a:p>
        </p:txBody>
      </p:sp>
      <p:sp>
        <p:nvSpPr>
          <p:cNvPr id="177" name="KSO_Shape"/>
          <p:cNvSpPr/>
          <p:nvPr/>
        </p:nvSpPr>
        <p:spPr>
          <a:xfrm>
            <a:off x="10210931" y="3075225"/>
            <a:ext cx="1833382" cy="1573697"/>
          </a:xfrm>
          <a:prstGeom prst="hexagon">
            <a:avLst/>
          </a:prstGeom>
          <a:blipFill>
            <a:blip r:embed="rId6"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微软雅黑" panose="020B0503020204020204" pitchFamily="34" charset="-122"/>
            </a:endParaRPr>
          </a:p>
        </p:txBody>
      </p:sp>
      <p:sp>
        <p:nvSpPr>
          <p:cNvPr id="179" name="KSO_Shape"/>
          <p:cNvSpPr/>
          <p:nvPr/>
        </p:nvSpPr>
        <p:spPr>
          <a:xfrm>
            <a:off x="7151159" y="3076240"/>
            <a:ext cx="1828824" cy="1587661"/>
          </a:xfrm>
          <a:prstGeom prst="hexagon">
            <a:avLst/>
          </a:prstGeom>
          <a:blipFill>
            <a:blip r:embed="rId7"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微软雅黑" panose="020B0503020204020204" pitchFamily="34" charset="-122"/>
            </a:endParaRPr>
          </a:p>
        </p:txBody>
      </p:sp>
      <p:sp>
        <p:nvSpPr>
          <p:cNvPr id="94" name="KSO_Shape"/>
          <p:cNvSpPr/>
          <p:nvPr/>
        </p:nvSpPr>
        <p:spPr>
          <a:xfrm>
            <a:off x="5619644" y="2207358"/>
            <a:ext cx="1821366" cy="1573086"/>
          </a:xfrm>
          <a:prstGeom prst="hexagon">
            <a:avLst/>
          </a:prstGeom>
          <a:blipFill>
            <a:blip r:embed="rId8" cstate="email"/>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a typeface="微软雅黑" panose="020B0503020204020204" pitchFamily="34" charset="-122"/>
            </a:endParaRPr>
          </a:p>
        </p:txBody>
      </p:sp>
      <p:pic>
        <p:nvPicPr>
          <p:cNvPr id="95" name="图片 9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96" name="矩形 95"/>
          <p:cNvSpPr/>
          <p:nvPr/>
        </p:nvSpPr>
        <p:spPr>
          <a:xfrm>
            <a:off x="491243" y="5998729"/>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75000"/>
              </a:schemeClr>
            </a:gs>
            <a:gs pos="23000">
              <a:schemeClr val="accent5">
                <a:lumMod val="75000"/>
              </a:schemeClr>
            </a:gs>
            <a:gs pos="55000">
              <a:schemeClr val="accent5">
                <a:lumMod val="50000"/>
              </a:schemeClr>
            </a:gs>
            <a:gs pos="97000">
              <a:schemeClr val="tx2">
                <a:lumMod val="7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21178" y="528698"/>
            <a:ext cx="682872" cy="304091"/>
          </a:xfrm>
          <a:prstGeom prst="rect">
            <a:avLst/>
          </a:prstGeom>
        </p:spPr>
      </p:pic>
      <p:sp>
        <p:nvSpPr>
          <p:cNvPr id="5" name="矩形 4"/>
          <p:cNvSpPr/>
          <p:nvPr/>
        </p:nvSpPr>
        <p:spPr>
          <a:xfrm>
            <a:off x="491243" y="6172897"/>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cxnSp>
        <p:nvCxnSpPr>
          <p:cNvPr id="7" name="直接连接符 6"/>
          <p:cNvCxnSpPr/>
          <p:nvPr/>
        </p:nvCxnSpPr>
        <p:spPr>
          <a:xfrm>
            <a:off x="0" y="3429000"/>
            <a:ext cx="36479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2998113"/>
            <a:ext cx="3298532" cy="430887"/>
          </a:xfrm>
          <a:prstGeom prst="rect">
            <a:avLst/>
          </a:prstGeom>
        </p:spPr>
        <p:txBody>
          <a:bodyPr wrap="none">
            <a:spAutoFit/>
          </a:bodyPr>
          <a:lstStyle/>
          <a:p>
            <a:r>
              <a:rPr lang="en-US" altLang="zh-CN" sz="2200" b="1" dirty="0" smtClean="0">
                <a:solidFill>
                  <a:schemeClr val="bg1"/>
                </a:solidFill>
                <a:latin typeface="微软雅黑" panose="020B0503020204020204" pitchFamily="34" charset="-122"/>
                <a:ea typeface="微软雅黑" panose="020B0503020204020204" pitchFamily="34" charset="-122"/>
              </a:rPr>
              <a:t>PART 4</a:t>
            </a:r>
            <a:r>
              <a:rPr lang="zh-CN" altLang="en-US" sz="2200" b="1" dirty="0" smtClean="0">
                <a:solidFill>
                  <a:schemeClr val="bg1"/>
                </a:solidFill>
                <a:latin typeface="微软雅黑" panose="020B0503020204020204" pitchFamily="34" charset="-122"/>
                <a:ea typeface="微软雅黑" panose="020B0503020204020204" pitchFamily="34" charset="-122"/>
              </a:rPr>
              <a:t>：</a:t>
            </a:r>
            <a:r>
              <a:rPr lang="en-US" altLang="zh-CN" sz="2200" b="1" dirty="0" smtClean="0">
                <a:solidFill>
                  <a:schemeClr val="bg1"/>
                </a:solidFill>
                <a:latin typeface="微软雅黑" panose="020B0503020204020204" pitchFamily="34" charset="-122"/>
                <a:ea typeface="微软雅黑" panose="020B0503020204020204" pitchFamily="34" charset="-122"/>
              </a:rPr>
              <a:t>2019</a:t>
            </a:r>
            <a:r>
              <a:rPr lang="zh-CN" altLang="en-US" sz="2200" b="1" dirty="0" smtClean="0">
                <a:solidFill>
                  <a:schemeClr val="bg1"/>
                </a:solidFill>
                <a:latin typeface="微软雅黑" panose="020B0503020204020204" pitchFamily="34" charset="-122"/>
                <a:ea typeface="微软雅黑" panose="020B0503020204020204" pitchFamily="34" charset="-122"/>
              </a:rPr>
              <a:t>校招计划</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1109" y="3459996"/>
            <a:ext cx="1191352" cy="1054135"/>
          </a:xfrm>
          <a:prstGeom prst="rect">
            <a:avLst/>
          </a:prstGeom>
        </p:spPr>
        <p:txBody>
          <a:bodyPr wrap="none">
            <a:spAutoFit/>
          </a:bodyPr>
          <a:lstStyle/>
          <a:p>
            <a:pPr marL="285750" indent="-285750">
              <a:lnSpc>
                <a:spcPts val="2500"/>
              </a:lnSpc>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招聘岗位</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岗位要求</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marL="285750" indent="-285750">
              <a:lnSpc>
                <a:spcPts val="2500"/>
              </a:lnSpc>
              <a:buFont typeface="Arial" panose="020B0604020202020204" pitchFamily="34" charset="0"/>
              <a:buChar char="•"/>
            </a:pPr>
            <a:r>
              <a:rPr lang="zh-CN" altLang="en-US" sz="1400" dirty="0" smtClean="0">
                <a:solidFill>
                  <a:schemeClr val="bg1"/>
                </a:solidFill>
                <a:latin typeface="微软雅黑" panose="020B0503020204020204" pitchFamily="34" charset="-122"/>
                <a:ea typeface="微软雅黑" panose="020B0503020204020204" pitchFamily="34" charset="-122"/>
              </a:rPr>
              <a:t>招聘流程</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867289" y="504000"/>
            <a:ext cx="4457422" cy="471365"/>
          </a:xfrm>
        </p:spPr>
        <p:txBody>
          <a:bodyPr/>
          <a:lstStyle/>
          <a:p>
            <a:r>
              <a:rPr lang="zh-CN" altLang="en-US" sz="3000" b="0" dirty="0">
                <a:solidFill>
                  <a:schemeClr val="bg1"/>
                </a:solidFill>
                <a:ea typeface="微软雅黑" panose="020B0503020204020204" pitchFamily="34" charset="-122"/>
              </a:rPr>
              <a:t>岗位就绪  职等你来</a:t>
            </a:r>
            <a:endParaRPr lang="zh-CN" altLang="en-US" sz="3000" b="0" dirty="0">
              <a:solidFill>
                <a:schemeClr val="bg1"/>
              </a:solidFill>
              <a:ea typeface="微软雅黑" panose="020B0503020204020204" pitchFamily="34" charset="-122"/>
            </a:endParaRPr>
          </a:p>
        </p:txBody>
      </p:sp>
      <p:pic>
        <p:nvPicPr>
          <p:cNvPr id="4" name="图片 3"/>
          <p:cNvPicPr>
            <a:picLocks noChangeAspect="1"/>
          </p:cNvPicPr>
          <p:nvPr/>
        </p:nvPicPr>
        <p:blipFill rotWithShape="1">
          <a:blip r:embed="rId1" cstate="email"/>
          <a:srcRect t="39154" b="25291"/>
          <a:stretch>
            <a:fillRect/>
          </a:stretch>
        </p:blipFill>
        <p:spPr>
          <a:xfrm>
            <a:off x="1657349" y="4295079"/>
            <a:ext cx="9103179" cy="2703704"/>
          </a:xfrm>
          <a:prstGeom prst="rect">
            <a:avLst/>
          </a:prstGeom>
        </p:spPr>
      </p:pic>
      <p:grpSp>
        <p:nvGrpSpPr>
          <p:cNvPr id="32" name="Group 131"/>
          <p:cNvGrpSpPr/>
          <p:nvPr/>
        </p:nvGrpSpPr>
        <p:grpSpPr>
          <a:xfrm>
            <a:off x="3567004" y="2934838"/>
            <a:ext cx="1233596" cy="1234629"/>
            <a:chOff x="5244691" y="3613920"/>
            <a:chExt cx="648499" cy="649042"/>
          </a:xfrm>
        </p:grpSpPr>
        <p:sp>
          <p:nvSpPr>
            <p:cNvPr id="33" name="Oval 128"/>
            <p:cNvSpPr>
              <a:spLocks noChangeAspect="1"/>
            </p:cNvSpPr>
            <p:nvPr/>
          </p:nvSpPr>
          <p:spPr>
            <a:xfrm>
              <a:off x="5244691" y="3613920"/>
              <a:ext cx="648499" cy="649042"/>
            </a:xfrm>
            <a:prstGeom prst="ellipse">
              <a:avLst/>
            </a:prstGeom>
            <a:solidFill>
              <a:schemeClr val="accent6">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34" name="Oval 121"/>
            <p:cNvSpPr>
              <a:spLocks noChangeAspect="1"/>
            </p:cNvSpPr>
            <p:nvPr/>
          </p:nvSpPr>
          <p:spPr>
            <a:xfrm>
              <a:off x="5319518" y="3688810"/>
              <a:ext cx="498845" cy="499263"/>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ea typeface="微软雅黑" panose="020B0503020204020204" pitchFamily="34" charset="-122"/>
                </a:rPr>
                <a:t>JAVA</a:t>
              </a:r>
              <a:endParaRPr lang="en-US" sz="1600" b="1" dirty="0">
                <a:latin typeface="+mj-lt"/>
                <a:ea typeface="微软雅黑" panose="020B0503020204020204" pitchFamily="34" charset="-122"/>
              </a:endParaRPr>
            </a:p>
          </p:txBody>
        </p:sp>
      </p:grpSp>
      <p:grpSp>
        <p:nvGrpSpPr>
          <p:cNvPr id="35" name="Group 134"/>
          <p:cNvGrpSpPr/>
          <p:nvPr/>
        </p:nvGrpSpPr>
        <p:grpSpPr>
          <a:xfrm>
            <a:off x="9338540" y="2595484"/>
            <a:ext cx="1283312" cy="1284387"/>
            <a:chOff x="3287425" y="1417883"/>
            <a:chExt cx="648499" cy="649042"/>
          </a:xfrm>
        </p:grpSpPr>
        <p:sp>
          <p:nvSpPr>
            <p:cNvPr id="36" name="Oval 123"/>
            <p:cNvSpPr>
              <a:spLocks noChangeAspect="1"/>
            </p:cNvSpPr>
            <p:nvPr/>
          </p:nvSpPr>
          <p:spPr>
            <a:xfrm>
              <a:off x="3287425" y="1417883"/>
              <a:ext cx="648499" cy="649042"/>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37" name="Oval 30"/>
            <p:cNvSpPr>
              <a:spLocks noChangeAspect="1"/>
            </p:cNvSpPr>
            <p:nvPr/>
          </p:nvSpPr>
          <p:spPr>
            <a:xfrm>
              <a:off x="3362252" y="1492773"/>
              <a:ext cx="498845" cy="499263"/>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bg1"/>
                  </a:solidFill>
                  <a:latin typeface="+mj-lt"/>
                  <a:ea typeface="微软雅黑" panose="020B0503020204020204" pitchFamily="34" charset="-122"/>
                </a:rPr>
                <a:t>硬件开发</a:t>
              </a:r>
              <a:endParaRPr lang="en-US" sz="1600" b="1" dirty="0">
                <a:solidFill>
                  <a:schemeClr val="bg1"/>
                </a:solidFill>
                <a:latin typeface="+mj-lt"/>
                <a:ea typeface="微软雅黑" panose="020B0503020204020204" pitchFamily="34" charset="-122"/>
              </a:endParaRPr>
            </a:p>
          </p:txBody>
        </p:sp>
      </p:grpSp>
      <p:grpSp>
        <p:nvGrpSpPr>
          <p:cNvPr id="38" name="Group 129"/>
          <p:cNvGrpSpPr/>
          <p:nvPr/>
        </p:nvGrpSpPr>
        <p:grpSpPr>
          <a:xfrm>
            <a:off x="987475" y="1984033"/>
            <a:ext cx="1247765" cy="1248810"/>
            <a:chOff x="2779491" y="2517212"/>
            <a:chExt cx="648499" cy="649042"/>
          </a:xfrm>
        </p:grpSpPr>
        <p:sp>
          <p:nvSpPr>
            <p:cNvPr id="39" name="Oval 124"/>
            <p:cNvSpPr>
              <a:spLocks noChangeAspect="1"/>
            </p:cNvSpPr>
            <p:nvPr/>
          </p:nvSpPr>
          <p:spPr>
            <a:xfrm>
              <a:off x="2779491" y="2517212"/>
              <a:ext cx="648499" cy="649042"/>
            </a:xfrm>
            <a:prstGeom prst="ellipse">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40" name="Oval 61"/>
            <p:cNvSpPr>
              <a:spLocks noChangeAspect="1"/>
            </p:cNvSpPr>
            <p:nvPr/>
          </p:nvSpPr>
          <p:spPr>
            <a:xfrm>
              <a:off x="2854318" y="2592102"/>
              <a:ext cx="498845" cy="499263"/>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ea typeface="微软雅黑" panose="020B0503020204020204" pitchFamily="34" charset="-122"/>
                </a:rPr>
                <a:t>人力资源</a:t>
              </a:r>
              <a:endParaRPr lang="en-US" sz="1600" b="1" dirty="0">
                <a:latin typeface="+mj-lt"/>
                <a:ea typeface="微软雅黑" panose="020B0503020204020204" pitchFamily="34" charset="-122"/>
              </a:endParaRPr>
            </a:p>
          </p:txBody>
        </p:sp>
      </p:grpSp>
      <p:grpSp>
        <p:nvGrpSpPr>
          <p:cNvPr id="41" name="Group 132"/>
          <p:cNvGrpSpPr/>
          <p:nvPr/>
        </p:nvGrpSpPr>
        <p:grpSpPr>
          <a:xfrm>
            <a:off x="5644499" y="3257790"/>
            <a:ext cx="864665" cy="865389"/>
            <a:chOff x="5716010" y="2517212"/>
            <a:chExt cx="648499" cy="649042"/>
          </a:xfrm>
        </p:grpSpPr>
        <p:sp>
          <p:nvSpPr>
            <p:cNvPr id="42" name="Oval 127"/>
            <p:cNvSpPr>
              <a:spLocks noChangeAspect="1"/>
            </p:cNvSpPr>
            <p:nvPr/>
          </p:nvSpPr>
          <p:spPr>
            <a:xfrm>
              <a:off x="5716010" y="2517212"/>
              <a:ext cx="648499" cy="649042"/>
            </a:xfrm>
            <a:prstGeom prst="ellipse">
              <a:avLst/>
            </a:prstGeom>
            <a:solidFill>
              <a:schemeClr val="accent5">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43" name="Oval 120"/>
            <p:cNvSpPr>
              <a:spLocks noChangeAspect="1"/>
            </p:cNvSpPr>
            <p:nvPr/>
          </p:nvSpPr>
          <p:spPr>
            <a:xfrm>
              <a:off x="5790837" y="2592102"/>
              <a:ext cx="498845" cy="499263"/>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600" b="1" dirty="0" smtClean="0">
                  <a:latin typeface="+mj-lt"/>
                  <a:ea typeface="微软雅黑" panose="020B0503020204020204" pitchFamily="34" charset="-122"/>
                </a:rPr>
                <a:t>算法</a:t>
              </a:r>
              <a:endParaRPr lang="en-US" sz="1600" b="1" dirty="0">
                <a:latin typeface="+mj-lt"/>
                <a:ea typeface="微软雅黑" panose="020B0503020204020204" pitchFamily="34" charset="-122"/>
              </a:endParaRPr>
            </a:p>
          </p:txBody>
        </p:sp>
      </p:grpSp>
      <p:grpSp>
        <p:nvGrpSpPr>
          <p:cNvPr id="44" name="Group 130"/>
          <p:cNvGrpSpPr/>
          <p:nvPr/>
        </p:nvGrpSpPr>
        <p:grpSpPr>
          <a:xfrm>
            <a:off x="2617035" y="1118644"/>
            <a:ext cx="864665" cy="865389"/>
            <a:chOff x="3287425" y="3613920"/>
            <a:chExt cx="648499" cy="649042"/>
          </a:xfrm>
        </p:grpSpPr>
        <p:sp>
          <p:nvSpPr>
            <p:cNvPr id="45" name="Oval 125"/>
            <p:cNvSpPr>
              <a:spLocks noChangeAspect="1"/>
            </p:cNvSpPr>
            <p:nvPr/>
          </p:nvSpPr>
          <p:spPr>
            <a:xfrm>
              <a:off x="3287425" y="3613920"/>
              <a:ext cx="648499" cy="649042"/>
            </a:xfrm>
            <a:prstGeom prst="ellipse">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46" name="Oval 66"/>
            <p:cNvSpPr>
              <a:spLocks noChangeAspect="1"/>
            </p:cNvSpPr>
            <p:nvPr/>
          </p:nvSpPr>
          <p:spPr>
            <a:xfrm>
              <a:off x="3362252" y="3688810"/>
              <a:ext cx="498845" cy="499263"/>
            </a:xfrm>
            <a:prstGeom prst="ellipse">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600" b="1" dirty="0" smtClean="0">
                  <a:latin typeface="+mj-lt"/>
                  <a:ea typeface="微软雅黑" panose="020B0503020204020204" pitchFamily="34" charset="-122"/>
                </a:rPr>
                <a:t>web</a:t>
              </a:r>
              <a:endParaRPr lang="en-US" sz="1600" b="1" dirty="0">
                <a:latin typeface="+mj-lt"/>
                <a:ea typeface="微软雅黑" panose="020B0503020204020204" pitchFamily="34" charset="-122"/>
              </a:endParaRPr>
            </a:p>
          </p:txBody>
        </p:sp>
      </p:grpSp>
      <p:grpSp>
        <p:nvGrpSpPr>
          <p:cNvPr id="47" name="Group 133"/>
          <p:cNvGrpSpPr/>
          <p:nvPr/>
        </p:nvGrpSpPr>
        <p:grpSpPr>
          <a:xfrm>
            <a:off x="7444683" y="3122679"/>
            <a:ext cx="1205726" cy="1206736"/>
            <a:chOff x="5249342" y="1406453"/>
            <a:chExt cx="648499" cy="649042"/>
          </a:xfrm>
        </p:grpSpPr>
        <p:sp>
          <p:nvSpPr>
            <p:cNvPr id="48" name="Oval 126"/>
            <p:cNvSpPr>
              <a:spLocks noChangeAspect="1"/>
            </p:cNvSpPr>
            <p:nvPr/>
          </p:nvSpPr>
          <p:spPr>
            <a:xfrm>
              <a:off x="5249342" y="1406453"/>
              <a:ext cx="648499" cy="649042"/>
            </a:xfrm>
            <a:prstGeom prst="ellipse">
              <a:avLst/>
            </a:prstGeom>
            <a:solidFill>
              <a:schemeClr val="accent4">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49" name="Oval 71"/>
            <p:cNvSpPr>
              <a:spLocks noChangeAspect="1"/>
            </p:cNvSpPr>
            <p:nvPr/>
          </p:nvSpPr>
          <p:spPr>
            <a:xfrm>
              <a:off x="5324169" y="1481343"/>
              <a:ext cx="498845" cy="499263"/>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600" b="1" dirty="0" smtClean="0">
                  <a:solidFill>
                    <a:schemeClr val="bg1"/>
                  </a:solidFill>
                  <a:ea typeface="微软雅黑" panose="020B0503020204020204" pitchFamily="34" charset="-122"/>
                </a:rPr>
                <a:t>AS400</a:t>
              </a:r>
              <a:endParaRPr lang="en-US" sz="1600" b="1" dirty="0">
                <a:latin typeface="+mj-lt"/>
                <a:ea typeface="微软雅黑" panose="020B0503020204020204" pitchFamily="34" charset="-122"/>
              </a:endParaRPr>
            </a:p>
          </p:txBody>
        </p:sp>
      </p:grpSp>
      <p:grpSp>
        <p:nvGrpSpPr>
          <p:cNvPr id="50" name="Group 131"/>
          <p:cNvGrpSpPr/>
          <p:nvPr/>
        </p:nvGrpSpPr>
        <p:grpSpPr>
          <a:xfrm>
            <a:off x="1852140" y="3267680"/>
            <a:ext cx="864665" cy="865389"/>
            <a:chOff x="5244691" y="3613920"/>
            <a:chExt cx="648499" cy="649042"/>
          </a:xfrm>
        </p:grpSpPr>
        <p:sp>
          <p:nvSpPr>
            <p:cNvPr id="51" name="Oval 128"/>
            <p:cNvSpPr>
              <a:spLocks noChangeAspect="1"/>
            </p:cNvSpPr>
            <p:nvPr/>
          </p:nvSpPr>
          <p:spPr>
            <a:xfrm>
              <a:off x="5244691" y="3613920"/>
              <a:ext cx="648499" cy="649042"/>
            </a:xfrm>
            <a:prstGeom prst="ellipse">
              <a:avLst/>
            </a:prstGeom>
            <a:solidFill>
              <a:schemeClr val="accent6">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52" name="Oval 121"/>
            <p:cNvSpPr>
              <a:spLocks noChangeAspect="1"/>
            </p:cNvSpPr>
            <p:nvPr/>
          </p:nvSpPr>
          <p:spPr>
            <a:xfrm>
              <a:off x="5319518" y="3688810"/>
              <a:ext cx="498845" cy="499263"/>
            </a:xfrm>
            <a:prstGeom prst="ellipse">
              <a:avLst/>
            </a:prstGeom>
            <a:solidFill>
              <a:srgbClr val="AD2F3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ea typeface="微软雅黑" panose="020B0503020204020204" pitchFamily="34" charset="-122"/>
                </a:rPr>
                <a:t>C#</a:t>
              </a:r>
              <a:endParaRPr lang="en-US" sz="1600" b="1" dirty="0">
                <a:latin typeface="+mj-lt"/>
                <a:ea typeface="微软雅黑" panose="020B0503020204020204" pitchFamily="34" charset="-122"/>
              </a:endParaRPr>
            </a:p>
          </p:txBody>
        </p:sp>
      </p:grpSp>
      <p:grpSp>
        <p:nvGrpSpPr>
          <p:cNvPr id="53" name="Group 130"/>
          <p:cNvGrpSpPr/>
          <p:nvPr/>
        </p:nvGrpSpPr>
        <p:grpSpPr>
          <a:xfrm>
            <a:off x="4225214" y="1122068"/>
            <a:ext cx="1172564" cy="1173546"/>
            <a:chOff x="3287425" y="3613920"/>
            <a:chExt cx="648499" cy="649042"/>
          </a:xfrm>
        </p:grpSpPr>
        <p:sp>
          <p:nvSpPr>
            <p:cNvPr id="54" name="Oval 125"/>
            <p:cNvSpPr>
              <a:spLocks noChangeAspect="1"/>
            </p:cNvSpPr>
            <p:nvPr/>
          </p:nvSpPr>
          <p:spPr>
            <a:xfrm>
              <a:off x="3287425" y="3613920"/>
              <a:ext cx="648499" cy="649042"/>
            </a:xfrm>
            <a:prstGeom prst="ellipse">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55" name="Oval 66"/>
            <p:cNvSpPr>
              <a:spLocks noChangeAspect="1"/>
            </p:cNvSpPr>
            <p:nvPr/>
          </p:nvSpPr>
          <p:spPr>
            <a:xfrm>
              <a:off x="3362252" y="3688810"/>
              <a:ext cx="498845" cy="499263"/>
            </a:xfrm>
            <a:prstGeom prst="ellipse">
              <a:avLst/>
            </a:prstGeom>
            <a:solidFill>
              <a:schemeClr val="accent6">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sz="1600" b="1" dirty="0">
                  <a:solidFill>
                    <a:schemeClr val="bg1"/>
                  </a:solidFill>
                  <a:ea typeface="微软雅黑" panose="020B0503020204020204" pitchFamily="34" charset="-122"/>
                </a:rPr>
                <a:t>数据库</a:t>
              </a:r>
              <a:endParaRPr lang="en-US" sz="1600" b="1" dirty="0">
                <a:latin typeface="+mj-lt"/>
                <a:ea typeface="微软雅黑" panose="020B0503020204020204" pitchFamily="34" charset="-122"/>
              </a:endParaRPr>
            </a:p>
          </p:txBody>
        </p:sp>
      </p:grpSp>
      <p:grpSp>
        <p:nvGrpSpPr>
          <p:cNvPr id="56" name="Group 130"/>
          <p:cNvGrpSpPr/>
          <p:nvPr/>
        </p:nvGrpSpPr>
        <p:grpSpPr>
          <a:xfrm>
            <a:off x="6141293" y="1606028"/>
            <a:ext cx="1218008" cy="1219028"/>
            <a:chOff x="3287425" y="3613920"/>
            <a:chExt cx="648499" cy="649042"/>
          </a:xfrm>
        </p:grpSpPr>
        <p:sp>
          <p:nvSpPr>
            <p:cNvPr id="57" name="Oval 125"/>
            <p:cNvSpPr>
              <a:spLocks noChangeAspect="1"/>
            </p:cNvSpPr>
            <p:nvPr/>
          </p:nvSpPr>
          <p:spPr>
            <a:xfrm>
              <a:off x="3287425" y="3613920"/>
              <a:ext cx="648499" cy="649042"/>
            </a:xfrm>
            <a:prstGeom prst="ellipse">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58" name="Oval 66"/>
            <p:cNvSpPr>
              <a:spLocks noChangeAspect="1"/>
            </p:cNvSpPr>
            <p:nvPr/>
          </p:nvSpPr>
          <p:spPr>
            <a:xfrm>
              <a:off x="3362252" y="3688810"/>
              <a:ext cx="498845" cy="499263"/>
            </a:xfrm>
            <a:prstGeom prst="ellipse">
              <a:avLst/>
            </a:prstGeom>
            <a:solidFill>
              <a:srgbClr val="F09C2A"/>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z="1600" b="1" dirty="0" smtClean="0">
                  <a:solidFill>
                    <a:schemeClr val="bg1"/>
                  </a:solidFill>
                  <a:ea typeface="微软雅黑" panose="020B0503020204020204" pitchFamily="34" charset="-122"/>
                </a:rPr>
                <a:t>C/C++</a:t>
              </a:r>
              <a:endParaRPr lang="en-US" sz="1600" b="1" dirty="0">
                <a:latin typeface="+mj-lt"/>
                <a:ea typeface="微软雅黑" panose="020B0503020204020204" pitchFamily="34" charset="-122"/>
              </a:endParaRPr>
            </a:p>
          </p:txBody>
        </p:sp>
      </p:grpSp>
      <p:grpSp>
        <p:nvGrpSpPr>
          <p:cNvPr id="59" name="Group 130"/>
          <p:cNvGrpSpPr/>
          <p:nvPr/>
        </p:nvGrpSpPr>
        <p:grpSpPr>
          <a:xfrm>
            <a:off x="8047546" y="1207842"/>
            <a:ext cx="1180086" cy="1181074"/>
            <a:chOff x="3287425" y="3613920"/>
            <a:chExt cx="648499" cy="649042"/>
          </a:xfrm>
        </p:grpSpPr>
        <p:sp>
          <p:nvSpPr>
            <p:cNvPr id="60" name="Oval 125"/>
            <p:cNvSpPr>
              <a:spLocks noChangeAspect="1"/>
            </p:cNvSpPr>
            <p:nvPr/>
          </p:nvSpPr>
          <p:spPr>
            <a:xfrm>
              <a:off x="3287425" y="3613920"/>
              <a:ext cx="648499" cy="649042"/>
            </a:xfrm>
            <a:prstGeom prst="ellipse">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61" name="Oval 66"/>
            <p:cNvSpPr>
              <a:spLocks noChangeAspect="1"/>
            </p:cNvSpPr>
            <p:nvPr/>
          </p:nvSpPr>
          <p:spPr>
            <a:xfrm>
              <a:off x="3362252" y="3688810"/>
              <a:ext cx="498845" cy="499263"/>
            </a:xfrm>
            <a:prstGeom prst="ellipse">
              <a:avLst/>
            </a:prstGeom>
            <a:solidFill>
              <a:srgbClr val="D2413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bg1"/>
                  </a:solidFill>
                  <a:ea typeface="微软雅黑" panose="020B0503020204020204" pitchFamily="34" charset="-122"/>
                </a:rPr>
                <a:t>软件测试</a:t>
              </a:r>
              <a:endParaRPr lang="en-US" sz="1600" b="1" dirty="0">
                <a:latin typeface="+mj-lt"/>
                <a:ea typeface="微软雅黑" panose="020B0503020204020204" pitchFamily="34" charset="-122"/>
              </a:endParaRPr>
            </a:p>
          </p:txBody>
        </p:sp>
      </p:grpSp>
      <p:grpSp>
        <p:nvGrpSpPr>
          <p:cNvPr id="62" name="Group 130"/>
          <p:cNvGrpSpPr/>
          <p:nvPr/>
        </p:nvGrpSpPr>
        <p:grpSpPr>
          <a:xfrm>
            <a:off x="10153714" y="1317608"/>
            <a:ext cx="1160639" cy="1161611"/>
            <a:chOff x="3287425" y="3613920"/>
            <a:chExt cx="648499" cy="649042"/>
          </a:xfrm>
        </p:grpSpPr>
        <p:sp>
          <p:nvSpPr>
            <p:cNvPr id="63" name="Oval 125"/>
            <p:cNvSpPr>
              <a:spLocks noChangeAspect="1"/>
            </p:cNvSpPr>
            <p:nvPr/>
          </p:nvSpPr>
          <p:spPr>
            <a:xfrm>
              <a:off x="3287425" y="3613920"/>
              <a:ext cx="648499" cy="649042"/>
            </a:xfrm>
            <a:prstGeom prst="ellipse">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64" name="Oval 66"/>
            <p:cNvSpPr>
              <a:spLocks noChangeAspect="1"/>
            </p:cNvSpPr>
            <p:nvPr/>
          </p:nvSpPr>
          <p:spPr>
            <a:xfrm>
              <a:off x="3362252" y="3688810"/>
              <a:ext cx="498845" cy="499263"/>
            </a:xfrm>
            <a:prstGeom prst="ellipse">
              <a:avLst/>
            </a:prstGeom>
            <a:solidFill>
              <a:srgbClr val="BF9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b="1" dirty="0">
                  <a:latin typeface="+mj-lt"/>
                  <a:ea typeface="微软雅黑" panose="020B0503020204020204" pitchFamily="34" charset="-122"/>
                </a:rPr>
                <a:t>运营</a:t>
              </a:r>
              <a:endParaRPr lang="en-US" b="1" dirty="0">
                <a:latin typeface="+mj-lt"/>
                <a:ea typeface="微软雅黑" panose="020B0503020204020204" pitchFamily="34" charset="-122"/>
              </a:endParaRPr>
            </a:p>
          </p:txBody>
        </p:sp>
      </p:grpSp>
      <p:grpSp>
        <p:nvGrpSpPr>
          <p:cNvPr id="65" name="Group 131"/>
          <p:cNvGrpSpPr/>
          <p:nvPr/>
        </p:nvGrpSpPr>
        <p:grpSpPr>
          <a:xfrm>
            <a:off x="3002736" y="2401852"/>
            <a:ext cx="669950" cy="670511"/>
            <a:chOff x="5244691" y="3613920"/>
            <a:chExt cx="648499" cy="649042"/>
          </a:xfrm>
        </p:grpSpPr>
        <p:sp>
          <p:nvSpPr>
            <p:cNvPr id="66" name="Oval 128"/>
            <p:cNvSpPr>
              <a:spLocks noChangeAspect="1"/>
            </p:cNvSpPr>
            <p:nvPr/>
          </p:nvSpPr>
          <p:spPr>
            <a:xfrm>
              <a:off x="5244691" y="3613920"/>
              <a:ext cx="648499" cy="649042"/>
            </a:xfrm>
            <a:prstGeom prst="ellipse">
              <a:avLst/>
            </a:prstGeom>
            <a:solidFill>
              <a:schemeClr val="accent6">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67" name="Oval 121"/>
            <p:cNvSpPr>
              <a:spLocks noChangeAspect="1"/>
            </p:cNvSpPr>
            <p:nvPr/>
          </p:nvSpPr>
          <p:spPr>
            <a:xfrm>
              <a:off x="5319518" y="3688810"/>
              <a:ext cx="498845" cy="499263"/>
            </a:xfrm>
            <a:prstGeom prst="ellipse">
              <a:avLst/>
            </a:prstGeom>
            <a:solidFill>
              <a:schemeClr val="accent1">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j-lt"/>
                <a:ea typeface="微软雅黑" panose="020B0503020204020204" pitchFamily="34" charset="-122"/>
              </a:endParaRPr>
            </a:p>
          </p:txBody>
        </p:sp>
      </p:grpSp>
      <p:grpSp>
        <p:nvGrpSpPr>
          <p:cNvPr id="68" name="Group 131"/>
          <p:cNvGrpSpPr/>
          <p:nvPr/>
        </p:nvGrpSpPr>
        <p:grpSpPr>
          <a:xfrm>
            <a:off x="8528051" y="2577239"/>
            <a:ext cx="669950" cy="670511"/>
            <a:chOff x="5244691" y="3613920"/>
            <a:chExt cx="648499" cy="649042"/>
          </a:xfrm>
        </p:grpSpPr>
        <p:sp>
          <p:nvSpPr>
            <p:cNvPr id="69" name="Oval 128"/>
            <p:cNvSpPr>
              <a:spLocks noChangeAspect="1"/>
            </p:cNvSpPr>
            <p:nvPr/>
          </p:nvSpPr>
          <p:spPr>
            <a:xfrm>
              <a:off x="5244691" y="3613920"/>
              <a:ext cx="648499" cy="649042"/>
            </a:xfrm>
            <a:prstGeom prst="ellipse">
              <a:avLst/>
            </a:prstGeom>
            <a:solidFill>
              <a:schemeClr val="accent6">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 b="1" dirty="0">
                <a:solidFill>
                  <a:schemeClr val="bg1"/>
                </a:solidFill>
                <a:latin typeface="+mj-lt"/>
                <a:ea typeface="微软雅黑" panose="020B0503020204020204" pitchFamily="34" charset="-122"/>
              </a:endParaRPr>
            </a:p>
          </p:txBody>
        </p:sp>
        <p:sp>
          <p:nvSpPr>
            <p:cNvPr id="70" name="Oval 121"/>
            <p:cNvSpPr>
              <a:spLocks noChangeAspect="1"/>
            </p:cNvSpPr>
            <p:nvPr/>
          </p:nvSpPr>
          <p:spPr>
            <a:xfrm>
              <a:off x="5319518" y="3688810"/>
              <a:ext cx="498845" cy="499263"/>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mj-lt"/>
                <a:ea typeface="微软雅黑" panose="020B0503020204020204" pitchFamily="34" charset="-122"/>
              </a:endParaRPr>
            </a:p>
          </p:txBody>
        </p:sp>
      </p:grpSp>
      <p:grpSp>
        <p:nvGrpSpPr>
          <p:cNvPr id="139" name="Group 64"/>
          <p:cNvGrpSpPr/>
          <p:nvPr/>
        </p:nvGrpSpPr>
        <p:grpSpPr>
          <a:xfrm>
            <a:off x="3166977" y="2500350"/>
            <a:ext cx="376093" cy="439725"/>
            <a:chOff x="4535488" y="1625603"/>
            <a:chExt cx="206380" cy="241298"/>
          </a:xfrm>
          <a:solidFill>
            <a:schemeClr val="bg1"/>
          </a:solidFill>
        </p:grpSpPr>
        <p:sp>
          <p:nvSpPr>
            <p:cNvPr id="140" name="Freeform 68"/>
            <p:cNvSpPr/>
            <p:nvPr/>
          </p:nvSpPr>
          <p:spPr bwMode="auto">
            <a:xfrm>
              <a:off x="4543430" y="1625603"/>
              <a:ext cx="198438" cy="188913"/>
            </a:xfrm>
            <a:custGeom>
              <a:avLst/>
              <a:gdLst>
                <a:gd name="T0" fmla="*/ 49 w 53"/>
                <a:gd name="T1" fmla="*/ 8 h 50"/>
                <a:gd name="T2" fmla="*/ 53 w 53"/>
                <a:gd name="T3" fmla="*/ 4 h 50"/>
                <a:gd name="T4" fmla="*/ 49 w 53"/>
                <a:gd name="T5" fmla="*/ 0 h 50"/>
                <a:gd name="T6" fmla="*/ 45 w 53"/>
                <a:gd name="T7" fmla="*/ 4 h 50"/>
                <a:gd name="T8" fmla="*/ 45 w 53"/>
                <a:gd name="T9" fmla="*/ 6 h 50"/>
                <a:gd name="T10" fmla="*/ 25 w 53"/>
                <a:gd name="T11" fmla="*/ 20 h 50"/>
                <a:gd name="T12" fmla="*/ 7 w 53"/>
                <a:gd name="T13" fmla="*/ 2 h 50"/>
                <a:gd name="T14" fmla="*/ 3 w 53"/>
                <a:gd name="T15" fmla="*/ 1 h 50"/>
                <a:gd name="T16" fmla="*/ 0 w 53"/>
                <a:gd name="T17" fmla="*/ 4 h 50"/>
                <a:gd name="T18" fmla="*/ 14 w 53"/>
                <a:gd name="T19" fmla="*/ 37 h 50"/>
                <a:gd name="T20" fmla="*/ 46 w 53"/>
                <a:gd name="T21" fmla="*/ 50 h 50"/>
                <a:gd name="T22" fmla="*/ 50 w 53"/>
                <a:gd name="T23" fmla="*/ 48 h 50"/>
                <a:gd name="T24" fmla="*/ 49 w 53"/>
                <a:gd name="T25" fmla="*/ 43 h 50"/>
                <a:gd name="T26" fmla="*/ 33 w 53"/>
                <a:gd name="T27" fmla="*/ 27 h 50"/>
                <a:gd name="T28" fmla="*/ 46 w 53"/>
                <a:gd name="T29" fmla="*/ 7 h 50"/>
                <a:gd name="T30" fmla="*/ 49 w 53"/>
                <a:gd name="T31"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0">
                  <a:moveTo>
                    <a:pt x="49" y="8"/>
                  </a:moveTo>
                  <a:cubicBezTo>
                    <a:pt x="51" y="8"/>
                    <a:pt x="53" y="6"/>
                    <a:pt x="53" y="4"/>
                  </a:cubicBezTo>
                  <a:cubicBezTo>
                    <a:pt x="53" y="2"/>
                    <a:pt x="51" y="0"/>
                    <a:pt x="49" y="0"/>
                  </a:cubicBezTo>
                  <a:cubicBezTo>
                    <a:pt x="46" y="0"/>
                    <a:pt x="45" y="2"/>
                    <a:pt x="45" y="4"/>
                  </a:cubicBezTo>
                  <a:cubicBezTo>
                    <a:pt x="45" y="5"/>
                    <a:pt x="45" y="6"/>
                    <a:pt x="45" y="6"/>
                  </a:cubicBezTo>
                  <a:cubicBezTo>
                    <a:pt x="25" y="20"/>
                    <a:pt x="25" y="20"/>
                    <a:pt x="25" y="20"/>
                  </a:cubicBezTo>
                  <a:cubicBezTo>
                    <a:pt x="7" y="2"/>
                    <a:pt x="7" y="2"/>
                    <a:pt x="7" y="2"/>
                  </a:cubicBezTo>
                  <a:cubicBezTo>
                    <a:pt x="6" y="0"/>
                    <a:pt x="4" y="0"/>
                    <a:pt x="3" y="1"/>
                  </a:cubicBezTo>
                  <a:cubicBezTo>
                    <a:pt x="1" y="1"/>
                    <a:pt x="0" y="3"/>
                    <a:pt x="0" y="4"/>
                  </a:cubicBezTo>
                  <a:cubicBezTo>
                    <a:pt x="0" y="16"/>
                    <a:pt x="5" y="28"/>
                    <a:pt x="14" y="37"/>
                  </a:cubicBezTo>
                  <a:cubicBezTo>
                    <a:pt x="22" y="46"/>
                    <a:pt x="34" y="50"/>
                    <a:pt x="46" y="50"/>
                  </a:cubicBezTo>
                  <a:cubicBezTo>
                    <a:pt x="48" y="50"/>
                    <a:pt x="49" y="49"/>
                    <a:pt x="50" y="48"/>
                  </a:cubicBezTo>
                  <a:cubicBezTo>
                    <a:pt x="51" y="46"/>
                    <a:pt x="50" y="44"/>
                    <a:pt x="49" y="43"/>
                  </a:cubicBezTo>
                  <a:cubicBezTo>
                    <a:pt x="33" y="27"/>
                    <a:pt x="33" y="27"/>
                    <a:pt x="33" y="27"/>
                  </a:cubicBezTo>
                  <a:cubicBezTo>
                    <a:pt x="46" y="7"/>
                    <a:pt x="46" y="7"/>
                    <a:pt x="46" y="7"/>
                  </a:cubicBezTo>
                  <a:cubicBezTo>
                    <a:pt x="47" y="8"/>
                    <a:pt x="48" y="8"/>
                    <a:pt x="4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141" name="Freeform 69"/>
            <p:cNvSpPr/>
            <p:nvPr/>
          </p:nvSpPr>
          <p:spPr bwMode="auto">
            <a:xfrm>
              <a:off x="4535488" y="1779588"/>
              <a:ext cx="96838" cy="87313"/>
            </a:xfrm>
            <a:custGeom>
              <a:avLst/>
              <a:gdLst>
                <a:gd name="T0" fmla="*/ 23 w 26"/>
                <a:gd name="T1" fmla="*/ 9 h 23"/>
                <a:gd name="T2" fmla="*/ 22 w 26"/>
                <a:gd name="T3" fmla="*/ 8 h 23"/>
                <a:gd name="T4" fmla="*/ 12 w 26"/>
                <a:gd name="T5" fmla="*/ 0 h 23"/>
                <a:gd name="T6" fmla="*/ 11 w 26"/>
                <a:gd name="T7" fmla="*/ 0 h 23"/>
                <a:gd name="T8" fmla="*/ 11 w 26"/>
                <a:gd name="T9" fmla="*/ 0 h 23"/>
                <a:gd name="T10" fmla="*/ 0 w 26"/>
                <a:gd name="T11" fmla="*/ 20 h 23"/>
                <a:gd name="T12" fmla="*/ 0 w 26"/>
                <a:gd name="T13" fmla="*/ 22 h 23"/>
                <a:gd name="T14" fmla="*/ 2 w 26"/>
                <a:gd name="T15" fmla="*/ 23 h 23"/>
                <a:gd name="T16" fmla="*/ 24 w 26"/>
                <a:gd name="T17" fmla="*/ 23 h 23"/>
                <a:gd name="T18" fmla="*/ 26 w 26"/>
                <a:gd name="T19" fmla="*/ 22 h 23"/>
                <a:gd name="T20" fmla="*/ 26 w 26"/>
                <a:gd name="T21" fmla="*/ 20 h 23"/>
                <a:gd name="T22" fmla="*/ 23 w 26"/>
                <a:gd name="T2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3">
                  <a:moveTo>
                    <a:pt x="23" y="9"/>
                  </a:moveTo>
                  <a:cubicBezTo>
                    <a:pt x="22" y="8"/>
                    <a:pt x="22" y="8"/>
                    <a:pt x="22" y="8"/>
                  </a:cubicBezTo>
                  <a:cubicBezTo>
                    <a:pt x="18" y="6"/>
                    <a:pt x="15" y="3"/>
                    <a:pt x="12" y="0"/>
                  </a:cubicBezTo>
                  <a:cubicBezTo>
                    <a:pt x="11" y="0"/>
                    <a:pt x="11" y="0"/>
                    <a:pt x="11" y="0"/>
                  </a:cubicBezTo>
                  <a:cubicBezTo>
                    <a:pt x="11" y="0"/>
                    <a:pt x="11" y="0"/>
                    <a:pt x="11" y="0"/>
                  </a:cubicBezTo>
                  <a:cubicBezTo>
                    <a:pt x="0" y="20"/>
                    <a:pt x="0" y="20"/>
                    <a:pt x="0" y="20"/>
                  </a:cubicBezTo>
                  <a:cubicBezTo>
                    <a:pt x="0" y="21"/>
                    <a:pt x="0" y="21"/>
                    <a:pt x="0" y="22"/>
                  </a:cubicBezTo>
                  <a:cubicBezTo>
                    <a:pt x="1" y="23"/>
                    <a:pt x="1" y="23"/>
                    <a:pt x="2" y="23"/>
                  </a:cubicBezTo>
                  <a:cubicBezTo>
                    <a:pt x="24" y="23"/>
                    <a:pt x="24" y="23"/>
                    <a:pt x="24" y="23"/>
                  </a:cubicBezTo>
                  <a:cubicBezTo>
                    <a:pt x="25" y="23"/>
                    <a:pt x="25" y="23"/>
                    <a:pt x="26" y="22"/>
                  </a:cubicBezTo>
                  <a:cubicBezTo>
                    <a:pt x="26" y="22"/>
                    <a:pt x="26" y="21"/>
                    <a:pt x="26" y="20"/>
                  </a:cubicBezTo>
                  <a:lnTo>
                    <a:pt x="23"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grpSp>
      <p:grpSp>
        <p:nvGrpSpPr>
          <p:cNvPr id="6" name="组合 5"/>
          <p:cNvGrpSpPr/>
          <p:nvPr/>
        </p:nvGrpSpPr>
        <p:grpSpPr>
          <a:xfrm>
            <a:off x="8706653" y="2714733"/>
            <a:ext cx="324951" cy="376259"/>
            <a:chOff x="12791627" y="-524816"/>
            <a:chExt cx="404523" cy="468395"/>
          </a:xfrm>
        </p:grpSpPr>
        <p:sp>
          <p:nvSpPr>
            <p:cNvPr id="123" name="Freeform 58"/>
            <p:cNvSpPr/>
            <p:nvPr/>
          </p:nvSpPr>
          <p:spPr bwMode="auto">
            <a:xfrm>
              <a:off x="12873514" y="-249675"/>
              <a:ext cx="81887" cy="19653"/>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124" name="Freeform 59"/>
            <p:cNvSpPr/>
            <p:nvPr/>
          </p:nvSpPr>
          <p:spPr bwMode="auto">
            <a:xfrm>
              <a:off x="12904632" y="-315185"/>
              <a:ext cx="86801" cy="19653"/>
            </a:xfrm>
            <a:custGeom>
              <a:avLst/>
              <a:gdLst>
                <a:gd name="T0" fmla="*/ 15 w 17"/>
                <a:gd name="T1" fmla="*/ 4 h 4"/>
                <a:gd name="T2" fmla="*/ 2 w 17"/>
                <a:gd name="T3" fmla="*/ 4 h 4"/>
                <a:gd name="T4" fmla="*/ 0 w 17"/>
                <a:gd name="T5" fmla="*/ 2 h 4"/>
                <a:gd name="T6" fmla="*/ 2 w 17"/>
                <a:gd name="T7" fmla="*/ 0 h 4"/>
                <a:gd name="T8" fmla="*/ 15 w 17"/>
                <a:gd name="T9" fmla="*/ 0 h 4"/>
                <a:gd name="T10" fmla="*/ 17 w 17"/>
                <a:gd name="T11" fmla="*/ 2 h 4"/>
                <a:gd name="T12" fmla="*/ 15 w 1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7" h="4">
                  <a:moveTo>
                    <a:pt x="15" y="4"/>
                  </a:moveTo>
                  <a:cubicBezTo>
                    <a:pt x="2" y="4"/>
                    <a:pt x="2" y="4"/>
                    <a:pt x="2" y="4"/>
                  </a:cubicBezTo>
                  <a:cubicBezTo>
                    <a:pt x="1" y="4"/>
                    <a:pt x="0" y="4"/>
                    <a:pt x="0" y="2"/>
                  </a:cubicBezTo>
                  <a:cubicBezTo>
                    <a:pt x="0" y="1"/>
                    <a:pt x="1" y="0"/>
                    <a:pt x="2" y="0"/>
                  </a:cubicBezTo>
                  <a:cubicBezTo>
                    <a:pt x="15" y="0"/>
                    <a:pt x="15" y="0"/>
                    <a:pt x="15" y="0"/>
                  </a:cubicBezTo>
                  <a:cubicBezTo>
                    <a:pt x="16" y="0"/>
                    <a:pt x="17" y="1"/>
                    <a:pt x="17" y="2"/>
                  </a:cubicBezTo>
                  <a:cubicBezTo>
                    <a:pt x="17" y="4"/>
                    <a:pt x="16" y="4"/>
                    <a:pt x="15"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125" name="Freeform 60"/>
            <p:cNvSpPr/>
            <p:nvPr/>
          </p:nvSpPr>
          <p:spPr bwMode="auto">
            <a:xfrm>
              <a:off x="12832571" y="-208731"/>
              <a:ext cx="317722" cy="121193"/>
            </a:xfrm>
            <a:custGeom>
              <a:avLst/>
              <a:gdLst>
                <a:gd name="T0" fmla="*/ 61 w 62"/>
                <a:gd name="T1" fmla="*/ 16 h 24"/>
                <a:gd name="T2" fmla="*/ 52 w 62"/>
                <a:gd name="T3" fmla="*/ 0 h 24"/>
                <a:gd name="T4" fmla="*/ 10 w 62"/>
                <a:gd name="T5" fmla="*/ 0 h 24"/>
                <a:gd name="T6" fmla="*/ 7 w 62"/>
                <a:gd name="T7" fmla="*/ 4 h 24"/>
                <a:gd name="T8" fmla="*/ 15 w 62"/>
                <a:gd name="T9" fmla="*/ 4 h 24"/>
                <a:gd name="T10" fmla="*/ 17 w 62"/>
                <a:gd name="T11" fmla="*/ 6 h 24"/>
                <a:gd name="T12" fmla="*/ 15 w 62"/>
                <a:gd name="T13" fmla="*/ 8 h 24"/>
                <a:gd name="T14" fmla="*/ 5 w 62"/>
                <a:gd name="T15" fmla="*/ 8 h 24"/>
                <a:gd name="T16" fmla="*/ 1 w 62"/>
                <a:gd name="T17" fmla="*/ 16 h 24"/>
                <a:gd name="T18" fmla="*/ 9 w 62"/>
                <a:gd name="T19" fmla="*/ 16 h 24"/>
                <a:gd name="T20" fmla="*/ 11 w 62"/>
                <a:gd name="T21" fmla="*/ 18 h 24"/>
                <a:gd name="T22" fmla="*/ 9 w 62"/>
                <a:gd name="T23" fmla="*/ 20 h 24"/>
                <a:gd name="T24" fmla="*/ 0 w 62"/>
                <a:gd name="T25" fmla="*/ 20 h 24"/>
                <a:gd name="T26" fmla="*/ 0 w 62"/>
                <a:gd name="T27" fmla="*/ 21 h 24"/>
                <a:gd name="T28" fmla="*/ 9 w 62"/>
                <a:gd name="T29" fmla="*/ 24 h 24"/>
                <a:gd name="T30" fmla="*/ 52 w 62"/>
                <a:gd name="T31" fmla="*/ 24 h 24"/>
                <a:gd name="T32" fmla="*/ 61 w 62"/>
                <a:gd name="T33" fmla="*/ 21 h 24"/>
                <a:gd name="T34" fmla="*/ 62 w 62"/>
                <a:gd name="T35" fmla="*/ 20 h 24"/>
                <a:gd name="T36" fmla="*/ 61 w 62"/>
                <a:gd name="T3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24">
                  <a:moveTo>
                    <a:pt x="61" y="16"/>
                  </a:moveTo>
                  <a:cubicBezTo>
                    <a:pt x="52" y="0"/>
                    <a:pt x="52" y="0"/>
                    <a:pt x="52" y="0"/>
                  </a:cubicBezTo>
                  <a:cubicBezTo>
                    <a:pt x="10" y="0"/>
                    <a:pt x="10" y="0"/>
                    <a:pt x="10" y="0"/>
                  </a:cubicBezTo>
                  <a:cubicBezTo>
                    <a:pt x="9" y="1"/>
                    <a:pt x="8" y="3"/>
                    <a:pt x="7" y="4"/>
                  </a:cubicBezTo>
                  <a:cubicBezTo>
                    <a:pt x="15" y="4"/>
                    <a:pt x="15" y="4"/>
                    <a:pt x="15" y="4"/>
                  </a:cubicBezTo>
                  <a:cubicBezTo>
                    <a:pt x="16" y="4"/>
                    <a:pt x="17" y="5"/>
                    <a:pt x="17" y="6"/>
                  </a:cubicBezTo>
                  <a:cubicBezTo>
                    <a:pt x="17" y="7"/>
                    <a:pt x="16" y="8"/>
                    <a:pt x="15" y="8"/>
                  </a:cubicBezTo>
                  <a:cubicBezTo>
                    <a:pt x="5" y="8"/>
                    <a:pt x="5" y="8"/>
                    <a:pt x="5" y="8"/>
                  </a:cubicBezTo>
                  <a:cubicBezTo>
                    <a:pt x="3" y="12"/>
                    <a:pt x="1" y="16"/>
                    <a:pt x="1" y="16"/>
                  </a:cubicBezTo>
                  <a:cubicBezTo>
                    <a:pt x="9" y="16"/>
                    <a:pt x="9" y="16"/>
                    <a:pt x="9" y="16"/>
                  </a:cubicBezTo>
                  <a:cubicBezTo>
                    <a:pt x="10" y="16"/>
                    <a:pt x="11" y="17"/>
                    <a:pt x="11" y="18"/>
                  </a:cubicBezTo>
                  <a:cubicBezTo>
                    <a:pt x="11" y="19"/>
                    <a:pt x="10" y="20"/>
                    <a:pt x="9" y="20"/>
                  </a:cubicBezTo>
                  <a:cubicBezTo>
                    <a:pt x="0" y="20"/>
                    <a:pt x="0" y="20"/>
                    <a:pt x="0" y="20"/>
                  </a:cubicBezTo>
                  <a:cubicBezTo>
                    <a:pt x="0" y="21"/>
                    <a:pt x="0" y="21"/>
                    <a:pt x="0" y="21"/>
                  </a:cubicBezTo>
                  <a:cubicBezTo>
                    <a:pt x="1" y="23"/>
                    <a:pt x="4" y="24"/>
                    <a:pt x="9" y="24"/>
                  </a:cubicBezTo>
                  <a:cubicBezTo>
                    <a:pt x="52" y="24"/>
                    <a:pt x="52" y="24"/>
                    <a:pt x="52" y="24"/>
                  </a:cubicBezTo>
                  <a:cubicBezTo>
                    <a:pt x="57" y="24"/>
                    <a:pt x="60" y="23"/>
                    <a:pt x="61" y="21"/>
                  </a:cubicBezTo>
                  <a:cubicBezTo>
                    <a:pt x="62" y="21"/>
                    <a:pt x="62" y="20"/>
                    <a:pt x="62" y="20"/>
                  </a:cubicBezTo>
                  <a:cubicBezTo>
                    <a:pt x="62" y="18"/>
                    <a:pt x="61" y="17"/>
                    <a:pt x="61" y="1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126" name="Freeform 61"/>
            <p:cNvSpPr>
              <a:spLocks noEditPoints="1"/>
            </p:cNvSpPr>
            <p:nvPr/>
          </p:nvSpPr>
          <p:spPr bwMode="auto">
            <a:xfrm>
              <a:off x="12791627" y="-524816"/>
              <a:ext cx="404523" cy="468395"/>
            </a:xfrm>
            <a:custGeom>
              <a:avLst/>
              <a:gdLst>
                <a:gd name="T0" fmla="*/ 63 w 79"/>
                <a:gd name="T1" fmla="*/ 92 h 92"/>
                <a:gd name="T2" fmla="*/ 15 w 79"/>
                <a:gd name="T3" fmla="*/ 92 h 92"/>
                <a:gd name="T4" fmla="*/ 2 w 79"/>
                <a:gd name="T5" fmla="*/ 87 h 92"/>
                <a:gd name="T6" fmla="*/ 3 w 79"/>
                <a:gd name="T7" fmla="*/ 78 h 92"/>
                <a:gd name="T8" fmla="*/ 28 w 79"/>
                <a:gd name="T9" fmla="*/ 31 h 92"/>
                <a:gd name="T10" fmla="*/ 28 w 79"/>
                <a:gd name="T11" fmla="*/ 10 h 92"/>
                <a:gd name="T12" fmla="*/ 27 w 79"/>
                <a:gd name="T13" fmla="*/ 10 h 92"/>
                <a:gd name="T14" fmla="*/ 23 w 79"/>
                <a:gd name="T15" fmla="*/ 9 h 92"/>
                <a:gd name="T16" fmla="*/ 23 w 79"/>
                <a:gd name="T17" fmla="*/ 8 h 92"/>
                <a:gd name="T18" fmla="*/ 22 w 79"/>
                <a:gd name="T19" fmla="*/ 2 h 92"/>
                <a:gd name="T20" fmla="*/ 24 w 79"/>
                <a:gd name="T21" fmla="*/ 0 h 92"/>
                <a:gd name="T22" fmla="*/ 54 w 79"/>
                <a:gd name="T23" fmla="*/ 0 h 92"/>
                <a:gd name="T24" fmla="*/ 56 w 79"/>
                <a:gd name="T25" fmla="*/ 2 h 92"/>
                <a:gd name="T26" fmla="*/ 55 w 79"/>
                <a:gd name="T27" fmla="*/ 8 h 92"/>
                <a:gd name="T28" fmla="*/ 55 w 79"/>
                <a:gd name="T29" fmla="*/ 9 h 92"/>
                <a:gd name="T30" fmla="*/ 51 w 79"/>
                <a:gd name="T31" fmla="*/ 10 h 92"/>
                <a:gd name="T32" fmla="*/ 50 w 79"/>
                <a:gd name="T33" fmla="*/ 10 h 92"/>
                <a:gd name="T34" fmla="*/ 50 w 79"/>
                <a:gd name="T35" fmla="*/ 12 h 92"/>
                <a:gd name="T36" fmla="*/ 50 w 79"/>
                <a:gd name="T37" fmla="*/ 31 h 92"/>
                <a:gd name="T38" fmla="*/ 76 w 79"/>
                <a:gd name="T39" fmla="*/ 78 h 92"/>
                <a:gd name="T40" fmla="*/ 76 w 79"/>
                <a:gd name="T41" fmla="*/ 87 h 92"/>
                <a:gd name="T42" fmla="*/ 63 w 79"/>
                <a:gd name="T43" fmla="*/ 92 h 92"/>
                <a:gd name="T44" fmla="*/ 26 w 79"/>
                <a:gd name="T45" fmla="*/ 6 h 92"/>
                <a:gd name="T46" fmla="*/ 27 w 79"/>
                <a:gd name="T47" fmla="*/ 6 h 92"/>
                <a:gd name="T48" fmla="*/ 32 w 79"/>
                <a:gd name="T49" fmla="*/ 10 h 92"/>
                <a:gd name="T50" fmla="*/ 32 w 79"/>
                <a:gd name="T51" fmla="*/ 32 h 92"/>
                <a:gd name="T52" fmla="*/ 32 w 79"/>
                <a:gd name="T53" fmla="*/ 33 h 92"/>
                <a:gd name="T54" fmla="*/ 6 w 79"/>
                <a:gd name="T55" fmla="*/ 80 h 92"/>
                <a:gd name="T56" fmla="*/ 5 w 79"/>
                <a:gd name="T57" fmla="*/ 85 h 92"/>
                <a:gd name="T58" fmla="*/ 15 w 79"/>
                <a:gd name="T59" fmla="*/ 88 h 92"/>
                <a:gd name="T60" fmla="*/ 63 w 79"/>
                <a:gd name="T61" fmla="*/ 88 h 92"/>
                <a:gd name="T62" fmla="*/ 73 w 79"/>
                <a:gd name="T63" fmla="*/ 85 h 92"/>
                <a:gd name="T64" fmla="*/ 72 w 79"/>
                <a:gd name="T65" fmla="*/ 80 h 92"/>
                <a:gd name="T66" fmla="*/ 47 w 79"/>
                <a:gd name="T67" fmla="*/ 33 h 92"/>
                <a:gd name="T68" fmla="*/ 46 w 79"/>
                <a:gd name="T69" fmla="*/ 32 h 92"/>
                <a:gd name="T70" fmla="*/ 46 w 79"/>
                <a:gd name="T71" fmla="*/ 10 h 92"/>
                <a:gd name="T72" fmla="*/ 51 w 79"/>
                <a:gd name="T73" fmla="*/ 6 h 92"/>
                <a:gd name="T74" fmla="*/ 52 w 79"/>
                <a:gd name="T75" fmla="*/ 6 h 92"/>
                <a:gd name="T76" fmla="*/ 52 w 79"/>
                <a:gd name="T77" fmla="*/ 4 h 92"/>
                <a:gd name="T78" fmla="*/ 26 w 79"/>
                <a:gd name="T79" fmla="*/ 4 h 92"/>
                <a:gd name="T80" fmla="*/ 26 w 79"/>
                <a:gd name="T81" fmla="*/ 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92">
                  <a:moveTo>
                    <a:pt x="63" y="92"/>
                  </a:moveTo>
                  <a:cubicBezTo>
                    <a:pt x="15" y="92"/>
                    <a:pt x="15" y="92"/>
                    <a:pt x="15" y="92"/>
                  </a:cubicBezTo>
                  <a:cubicBezTo>
                    <a:pt x="8" y="92"/>
                    <a:pt x="4" y="90"/>
                    <a:pt x="2" y="87"/>
                  </a:cubicBezTo>
                  <a:cubicBezTo>
                    <a:pt x="0" y="83"/>
                    <a:pt x="2" y="78"/>
                    <a:pt x="3" y="78"/>
                  </a:cubicBezTo>
                  <a:cubicBezTo>
                    <a:pt x="28" y="31"/>
                    <a:pt x="28" y="31"/>
                    <a:pt x="28" y="31"/>
                  </a:cubicBezTo>
                  <a:cubicBezTo>
                    <a:pt x="28" y="10"/>
                    <a:pt x="28" y="10"/>
                    <a:pt x="28" y="10"/>
                  </a:cubicBezTo>
                  <a:cubicBezTo>
                    <a:pt x="28" y="10"/>
                    <a:pt x="27" y="10"/>
                    <a:pt x="27" y="10"/>
                  </a:cubicBezTo>
                  <a:cubicBezTo>
                    <a:pt x="26" y="10"/>
                    <a:pt x="24" y="10"/>
                    <a:pt x="23" y="9"/>
                  </a:cubicBezTo>
                  <a:cubicBezTo>
                    <a:pt x="23" y="9"/>
                    <a:pt x="23" y="8"/>
                    <a:pt x="23" y="8"/>
                  </a:cubicBezTo>
                  <a:cubicBezTo>
                    <a:pt x="22" y="6"/>
                    <a:pt x="22" y="2"/>
                    <a:pt x="22" y="2"/>
                  </a:cubicBezTo>
                  <a:cubicBezTo>
                    <a:pt x="22" y="1"/>
                    <a:pt x="23" y="0"/>
                    <a:pt x="24" y="0"/>
                  </a:cubicBezTo>
                  <a:cubicBezTo>
                    <a:pt x="54" y="0"/>
                    <a:pt x="54" y="0"/>
                    <a:pt x="54" y="0"/>
                  </a:cubicBezTo>
                  <a:cubicBezTo>
                    <a:pt x="55" y="0"/>
                    <a:pt x="56" y="1"/>
                    <a:pt x="56" y="2"/>
                  </a:cubicBezTo>
                  <a:cubicBezTo>
                    <a:pt x="56" y="2"/>
                    <a:pt x="56" y="6"/>
                    <a:pt x="55" y="8"/>
                  </a:cubicBezTo>
                  <a:cubicBezTo>
                    <a:pt x="55" y="8"/>
                    <a:pt x="55" y="8"/>
                    <a:pt x="55" y="9"/>
                  </a:cubicBezTo>
                  <a:cubicBezTo>
                    <a:pt x="54" y="10"/>
                    <a:pt x="53" y="10"/>
                    <a:pt x="51" y="10"/>
                  </a:cubicBezTo>
                  <a:cubicBezTo>
                    <a:pt x="51" y="10"/>
                    <a:pt x="50" y="10"/>
                    <a:pt x="50" y="10"/>
                  </a:cubicBezTo>
                  <a:cubicBezTo>
                    <a:pt x="50" y="12"/>
                    <a:pt x="50" y="12"/>
                    <a:pt x="50" y="12"/>
                  </a:cubicBezTo>
                  <a:cubicBezTo>
                    <a:pt x="50" y="31"/>
                    <a:pt x="50" y="31"/>
                    <a:pt x="50" y="31"/>
                  </a:cubicBezTo>
                  <a:cubicBezTo>
                    <a:pt x="76" y="78"/>
                    <a:pt x="76" y="78"/>
                    <a:pt x="76" y="78"/>
                  </a:cubicBezTo>
                  <a:cubicBezTo>
                    <a:pt x="76" y="78"/>
                    <a:pt x="79" y="83"/>
                    <a:pt x="76" y="87"/>
                  </a:cubicBezTo>
                  <a:cubicBezTo>
                    <a:pt x="74" y="90"/>
                    <a:pt x="70" y="92"/>
                    <a:pt x="63" y="92"/>
                  </a:cubicBezTo>
                  <a:close/>
                  <a:moveTo>
                    <a:pt x="26" y="6"/>
                  </a:moveTo>
                  <a:cubicBezTo>
                    <a:pt x="27" y="6"/>
                    <a:pt x="27" y="6"/>
                    <a:pt x="27" y="6"/>
                  </a:cubicBezTo>
                  <a:cubicBezTo>
                    <a:pt x="29" y="6"/>
                    <a:pt x="31" y="7"/>
                    <a:pt x="32" y="10"/>
                  </a:cubicBezTo>
                  <a:cubicBezTo>
                    <a:pt x="32" y="32"/>
                    <a:pt x="32" y="32"/>
                    <a:pt x="32" y="32"/>
                  </a:cubicBezTo>
                  <a:cubicBezTo>
                    <a:pt x="32" y="32"/>
                    <a:pt x="32" y="33"/>
                    <a:pt x="32" y="33"/>
                  </a:cubicBezTo>
                  <a:cubicBezTo>
                    <a:pt x="6" y="80"/>
                    <a:pt x="6" y="80"/>
                    <a:pt x="6" y="80"/>
                  </a:cubicBezTo>
                  <a:cubicBezTo>
                    <a:pt x="6" y="80"/>
                    <a:pt x="4" y="83"/>
                    <a:pt x="5" y="85"/>
                  </a:cubicBezTo>
                  <a:cubicBezTo>
                    <a:pt x="7" y="87"/>
                    <a:pt x="10" y="88"/>
                    <a:pt x="15" y="88"/>
                  </a:cubicBezTo>
                  <a:cubicBezTo>
                    <a:pt x="63" y="88"/>
                    <a:pt x="63" y="88"/>
                    <a:pt x="63" y="88"/>
                  </a:cubicBezTo>
                  <a:cubicBezTo>
                    <a:pt x="68" y="88"/>
                    <a:pt x="72" y="87"/>
                    <a:pt x="73" y="85"/>
                  </a:cubicBezTo>
                  <a:cubicBezTo>
                    <a:pt x="74" y="83"/>
                    <a:pt x="72" y="80"/>
                    <a:pt x="72" y="80"/>
                  </a:cubicBezTo>
                  <a:cubicBezTo>
                    <a:pt x="47" y="33"/>
                    <a:pt x="47" y="33"/>
                    <a:pt x="47" y="33"/>
                  </a:cubicBezTo>
                  <a:cubicBezTo>
                    <a:pt x="46" y="33"/>
                    <a:pt x="46" y="32"/>
                    <a:pt x="46" y="32"/>
                  </a:cubicBezTo>
                  <a:cubicBezTo>
                    <a:pt x="46" y="10"/>
                    <a:pt x="46" y="10"/>
                    <a:pt x="46" y="10"/>
                  </a:cubicBezTo>
                  <a:cubicBezTo>
                    <a:pt x="47" y="7"/>
                    <a:pt x="49" y="6"/>
                    <a:pt x="51" y="6"/>
                  </a:cubicBezTo>
                  <a:cubicBezTo>
                    <a:pt x="51" y="6"/>
                    <a:pt x="52" y="6"/>
                    <a:pt x="52" y="6"/>
                  </a:cubicBezTo>
                  <a:cubicBezTo>
                    <a:pt x="52" y="5"/>
                    <a:pt x="52" y="5"/>
                    <a:pt x="52" y="4"/>
                  </a:cubicBezTo>
                  <a:cubicBezTo>
                    <a:pt x="26" y="4"/>
                    <a:pt x="26" y="4"/>
                    <a:pt x="26" y="4"/>
                  </a:cubicBezTo>
                  <a:cubicBezTo>
                    <a:pt x="26" y="5"/>
                    <a:pt x="26" y="5"/>
                    <a:pt x="26"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101" name="Freeform 31"/>
          <p:cNvSpPr/>
          <p:nvPr/>
        </p:nvSpPr>
        <p:spPr>
          <a:xfrm>
            <a:off x="6835775" y="1998324"/>
            <a:ext cx="4890301" cy="2605889"/>
          </a:xfrm>
          <a:custGeom>
            <a:avLst/>
            <a:gdLst>
              <a:gd name="connsiteX0" fmla="*/ 0 w 1378565"/>
              <a:gd name="connsiteY0" fmla="*/ 126720 h 1267200"/>
              <a:gd name="connsiteX1" fmla="*/ 37116 w 1378565"/>
              <a:gd name="connsiteY1" fmla="*/ 37115 h 1267200"/>
              <a:gd name="connsiteX2" fmla="*/ 126721 w 1378565"/>
              <a:gd name="connsiteY2" fmla="*/ 0 h 1267200"/>
              <a:gd name="connsiteX3" fmla="*/ 1251845 w 1378565"/>
              <a:gd name="connsiteY3" fmla="*/ 0 h 1267200"/>
              <a:gd name="connsiteX4" fmla="*/ 1341450 w 1378565"/>
              <a:gd name="connsiteY4" fmla="*/ 37116 h 1267200"/>
              <a:gd name="connsiteX5" fmla="*/ 1378565 w 1378565"/>
              <a:gd name="connsiteY5" fmla="*/ 126721 h 1267200"/>
              <a:gd name="connsiteX6" fmla="*/ 1378565 w 1378565"/>
              <a:gd name="connsiteY6" fmla="*/ 1140480 h 1267200"/>
              <a:gd name="connsiteX7" fmla="*/ 1341450 w 1378565"/>
              <a:gd name="connsiteY7" fmla="*/ 1230085 h 1267200"/>
              <a:gd name="connsiteX8" fmla="*/ 1251845 w 1378565"/>
              <a:gd name="connsiteY8" fmla="*/ 1267200 h 1267200"/>
              <a:gd name="connsiteX9" fmla="*/ 126720 w 1378565"/>
              <a:gd name="connsiteY9" fmla="*/ 1267200 h 1267200"/>
              <a:gd name="connsiteX10" fmla="*/ 37115 w 1378565"/>
              <a:gd name="connsiteY10" fmla="*/ 1230084 h 1267200"/>
              <a:gd name="connsiteX11" fmla="*/ 0 w 1378565"/>
              <a:gd name="connsiteY11" fmla="*/ 1140479 h 1267200"/>
              <a:gd name="connsiteX12" fmla="*/ 0 w 1378565"/>
              <a:gd name="connsiteY12" fmla="*/ 126720 h 1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8565" h="1267200">
                <a:moveTo>
                  <a:pt x="0" y="126720"/>
                </a:moveTo>
                <a:cubicBezTo>
                  <a:pt x="0" y="93112"/>
                  <a:pt x="13351" y="60880"/>
                  <a:pt x="37116" y="37115"/>
                </a:cubicBezTo>
                <a:cubicBezTo>
                  <a:pt x="60881" y="13350"/>
                  <a:pt x="93112" y="0"/>
                  <a:pt x="126721" y="0"/>
                </a:cubicBezTo>
                <a:lnTo>
                  <a:pt x="1251845" y="0"/>
                </a:lnTo>
                <a:cubicBezTo>
                  <a:pt x="1285453" y="0"/>
                  <a:pt x="1317685" y="13351"/>
                  <a:pt x="1341450" y="37116"/>
                </a:cubicBezTo>
                <a:cubicBezTo>
                  <a:pt x="1365215" y="60881"/>
                  <a:pt x="1378565" y="93112"/>
                  <a:pt x="1378565" y="126721"/>
                </a:cubicBezTo>
                <a:lnTo>
                  <a:pt x="1378565" y="1140480"/>
                </a:lnTo>
                <a:cubicBezTo>
                  <a:pt x="1378565" y="1174088"/>
                  <a:pt x="1365214" y="1206320"/>
                  <a:pt x="1341450" y="1230085"/>
                </a:cubicBezTo>
                <a:cubicBezTo>
                  <a:pt x="1317685" y="1253850"/>
                  <a:pt x="1285454" y="1267200"/>
                  <a:pt x="1251845" y="1267200"/>
                </a:cubicBezTo>
                <a:lnTo>
                  <a:pt x="126720" y="1267200"/>
                </a:lnTo>
                <a:cubicBezTo>
                  <a:pt x="93112" y="1267200"/>
                  <a:pt x="60880" y="1253849"/>
                  <a:pt x="37115" y="1230084"/>
                </a:cubicBezTo>
                <a:cubicBezTo>
                  <a:pt x="13350" y="1206319"/>
                  <a:pt x="0" y="1174088"/>
                  <a:pt x="0" y="1140479"/>
                </a:cubicBezTo>
                <a:lnTo>
                  <a:pt x="0" y="126720"/>
                </a:lnTo>
                <a:close/>
              </a:path>
            </a:pathLst>
          </a:custGeom>
          <a:solidFill>
            <a:srgbClr val="44D0D4">
              <a:alpha val="50196"/>
            </a:srgbClr>
          </a:solidFill>
          <a:ln>
            <a:solidFill>
              <a:srgbClr val="44D0D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8105" tIns="258105" rIns="258105" bIns="258105" numCol="1" spcCol="1270" anchor="t" anchorCtr="0">
            <a:noAutofit/>
          </a:bodyPr>
          <a:lstStyle/>
          <a:p>
            <a:pPr marL="304800" lvl="1" indent="-304800" defTabSz="1303655">
              <a:lnSpc>
                <a:spcPct val="90000"/>
              </a:lnSpc>
              <a:spcBef>
                <a:spcPct val="0"/>
              </a:spcBef>
              <a:spcAft>
                <a:spcPct val="15000"/>
              </a:spcAft>
              <a:buChar char="•"/>
            </a:pPr>
            <a:endParaRPr lang="en-US" sz="2935" dirty="0">
              <a:ea typeface="微软雅黑" panose="020B0503020204020204" pitchFamily="34" charset="-122"/>
            </a:endParaRPr>
          </a:p>
        </p:txBody>
      </p:sp>
      <p:sp>
        <p:nvSpPr>
          <p:cNvPr id="2" name="标题 1"/>
          <p:cNvSpPr>
            <a:spLocks noGrp="1"/>
          </p:cNvSpPr>
          <p:nvPr>
            <p:ph type="title"/>
          </p:nvPr>
        </p:nvSpPr>
        <p:spPr>
          <a:xfrm>
            <a:off x="4546800" y="504000"/>
            <a:ext cx="3098401" cy="471365"/>
          </a:xfrm>
        </p:spPr>
        <p:txBody>
          <a:bodyPr/>
          <a:lstStyle/>
          <a:p>
            <a:r>
              <a:rPr lang="zh-CN" altLang="en-US" sz="3000" b="0" dirty="0">
                <a:solidFill>
                  <a:schemeClr val="bg1"/>
                </a:solidFill>
                <a:ea typeface="微软雅黑" panose="020B0503020204020204" pitchFamily="34" charset="-122"/>
              </a:rPr>
              <a:t>岗位要求</a:t>
            </a:r>
            <a:endParaRPr lang="zh-CN" altLang="en-US" sz="3000" b="0" dirty="0">
              <a:solidFill>
                <a:schemeClr val="bg1"/>
              </a:solidFill>
              <a:ea typeface="微软雅黑" panose="020B0503020204020204" pitchFamily="34" charset="-122"/>
            </a:endParaRPr>
          </a:p>
        </p:txBody>
      </p:sp>
      <p:grpSp>
        <p:nvGrpSpPr>
          <p:cNvPr id="23" name="Group 23"/>
          <p:cNvGrpSpPr/>
          <p:nvPr/>
        </p:nvGrpSpPr>
        <p:grpSpPr>
          <a:xfrm>
            <a:off x="435420" y="4225451"/>
            <a:ext cx="5889180" cy="2391249"/>
            <a:chOff x="435420" y="3935413"/>
            <a:chExt cx="6165600" cy="2503487"/>
          </a:xfrm>
          <a:effectLst>
            <a:outerShdw blurRad="76200" dir="18900000" sy="23000" kx="-1200000" algn="bl" rotWithShape="0">
              <a:prstClr val="black">
                <a:alpha val="10000"/>
              </a:prstClr>
            </a:outerShdw>
          </a:effectLst>
        </p:grpSpPr>
        <p:sp>
          <p:nvSpPr>
            <p:cNvPr id="24" name="Freeform 5"/>
            <p:cNvSpPr/>
            <p:nvPr/>
          </p:nvSpPr>
          <p:spPr bwMode="auto">
            <a:xfrm>
              <a:off x="435420" y="4945967"/>
              <a:ext cx="1960047" cy="1056349"/>
            </a:xfrm>
            <a:custGeom>
              <a:avLst/>
              <a:gdLst>
                <a:gd name="T0" fmla="*/ 0 w 1284"/>
                <a:gd name="T1" fmla="*/ 285 h 692"/>
                <a:gd name="T2" fmla="*/ 1034 w 1284"/>
                <a:gd name="T3" fmla="*/ 0 h 692"/>
                <a:gd name="T4" fmla="*/ 1284 w 1284"/>
                <a:gd name="T5" fmla="*/ 173 h 692"/>
                <a:gd name="T6" fmla="*/ 1056 w 1284"/>
                <a:gd name="T7" fmla="*/ 692 h 692"/>
                <a:gd name="T8" fmla="*/ 918 w 1284"/>
                <a:gd name="T9" fmla="*/ 644 h 692"/>
                <a:gd name="T10" fmla="*/ 132 w 1284"/>
                <a:gd name="T11" fmla="*/ 328 h 692"/>
                <a:gd name="T12" fmla="*/ 0 w 1284"/>
                <a:gd name="T13" fmla="*/ 285 h 692"/>
              </a:gdLst>
              <a:ahLst/>
              <a:cxnLst>
                <a:cxn ang="0">
                  <a:pos x="T0" y="T1"/>
                </a:cxn>
                <a:cxn ang="0">
                  <a:pos x="T2" y="T3"/>
                </a:cxn>
                <a:cxn ang="0">
                  <a:pos x="T4" y="T5"/>
                </a:cxn>
                <a:cxn ang="0">
                  <a:pos x="T6" y="T7"/>
                </a:cxn>
                <a:cxn ang="0">
                  <a:pos x="T8" y="T9"/>
                </a:cxn>
                <a:cxn ang="0">
                  <a:pos x="T10" y="T11"/>
                </a:cxn>
                <a:cxn ang="0">
                  <a:pos x="T12" y="T13"/>
                </a:cxn>
              </a:cxnLst>
              <a:rect l="0" t="0" r="r" b="b"/>
              <a:pathLst>
                <a:path w="1284" h="692">
                  <a:moveTo>
                    <a:pt x="0" y="285"/>
                  </a:moveTo>
                  <a:lnTo>
                    <a:pt x="1034" y="0"/>
                  </a:lnTo>
                  <a:lnTo>
                    <a:pt x="1284" y="173"/>
                  </a:lnTo>
                  <a:lnTo>
                    <a:pt x="1056" y="692"/>
                  </a:lnTo>
                  <a:lnTo>
                    <a:pt x="918" y="644"/>
                  </a:lnTo>
                  <a:lnTo>
                    <a:pt x="132" y="328"/>
                  </a:lnTo>
                  <a:lnTo>
                    <a:pt x="0" y="285"/>
                  </a:lnTo>
                  <a:close/>
                </a:path>
              </a:pathLst>
            </a:custGeom>
            <a:solidFill>
              <a:schemeClr val="tx2">
                <a:lumMod val="60000"/>
                <a:lumOff val="40000"/>
              </a:schemeClr>
            </a:solidFill>
            <a:ln>
              <a:noFill/>
            </a:ln>
          </p:spPr>
          <p:txBody>
            <a:bodyPr/>
            <a:lstStyle/>
            <a:p>
              <a:pPr>
                <a:defRPr/>
              </a:pPr>
              <a:endParaRPr lang="id-ID">
                <a:ea typeface="微软雅黑" panose="020B0503020204020204" pitchFamily="34" charset="-122"/>
              </a:endParaRPr>
            </a:p>
          </p:txBody>
        </p:sp>
        <p:sp>
          <p:nvSpPr>
            <p:cNvPr id="25" name="Freeform 6"/>
            <p:cNvSpPr/>
            <p:nvPr/>
          </p:nvSpPr>
          <p:spPr bwMode="auto">
            <a:xfrm>
              <a:off x="473582" y="5269588"/>
              <a:ext cx="6127438" cy="1169312"/>
            </a:xfrm>
            <a:custGeom>
              <a:avLst/>
              <a:gdLst>
                <a:gd name="T0" fmla="*/ 691 w 2666"/>
                <a:gd name="T1" fmla="*/ 318 h 508"/>
                <a:gd name="T2" fmla="*/ 0 w 2666"/>
                <a:gd name="T3" fmla="*/ 48 h 508"/>
                <a:gd name="T4" fmla="*/ 0 w 2666"/>
                <a:gd name="T5" fmla="*/ 130 h 508"/>
                <a:gd name="T6" fmla="*/ 640 w 2666"/>
                <a:gd name="T7" fmla="*/ 370 h 508"/>
                <a:gd name="T8" fmla="*/ 1628 w 2666"/>
                <a:gd name="T9" fmla="*/ 508 h 508"/>
                <a:gd name="T10" fmla="*/ 2666 w 2666"/>
                <a:gd name="T11" fmla="*/ 121 h 508"/>
                <a:gd name="T12" fmla="*/ 2664 w 2666"/>
                <a:gd name="T13" fmla="*/ 59 h 508"/>
                <a:gd name="T14" fmla="*/ 1259 w 2666"/>
                <a:gd name="T15" fmla="*/ 57 h 508"/>
                <a:gd name="T16" fmla="*/ 691 w 2666"/>
                <a:gd name="T17" fmla="*/ 31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6" h="508">
                  <a:moveTo>
                    <a:pt x="691" y="318"/>
                  </a:moveTo>
                  <a:cubicBezTo>
                    <a:pt x="691" y="318"/>
                    <a:pt x="301" y="0"/>
                    <a:pt x="0" y="48"/>
                  </a:cubicBezTo>
                  <a:cubicBezTo>
                    <a:pt x="0" y="130"/>
                    <a:pt x="0" y="130"/>
                    <a:pt x="0" y="130"/>
                  </a:cubicBezTo>
                  <a:cubicBezTo>
                    <a:pt x="0" y="130"/>
                    <a:pt x="352" y="107"/>
                    <a:pt x="640" y="370"/>
                  </a:cubicBezTo>
                  <a:cubicBezTo>
                    <a:pt x="1628" y="508"/>
                    <a:pt x="1628" y="508"/>
                    <a:pt x="1628" y="508"/>
                  </a:cubicBezTo>
                  <a:cubicBezTo>
                    <a:pt x="2666" y="121"/>
                    <a:pt x="2666" y="121"/>
                    <a:pt x="2666" y="121"/>
                  </a:cubicBezTo>
                  <a:cubicBezTo>
                    <a:pt x="2664" y="59"/>
                    <a:pt x="2664" y="59"/>
                    <a:pt x="2664" y="59"/>
                  </a:cubicBezTo>
                  <a:cubicBezTo>
                    <a:pt x="1259" y="57"/>
                    <a:pt x="1259" y="57"/>
                    <a:pt x="1259" y="57"/>
                  </a:cubicBezTo>
                  <a:lnTo>
                    <a:pt x="691" y="318"/>
                  </a:lnTo>
                  <a:close/>
                </a:path>
              </a:pathLst>
            </a:custGeom>
            <a:gradFill>
              <a:gsLst>
                <a:gs pos="0">
                  <a:schemeClr val="tx2">
                    <a:lumMod val="50000"/>
                  </a:schemeClr>
                </a:gs>
                <a:gs pos="100000">
                  <a:schemeClr val="tx2">
                    <a:lumMod val="75000"/>
                  </a:schemeClr>
                </a:gs>
                <a:gs pos="52000">
                  <a:schemeClr val="tx2"/>
                </a:gs>
              </a:gsLst>
              <a:lin ang="5400000" scaled="1"/>
            </a:gradFill>
            <a:ln>
              <a:noFill/>
            </a:ln>
          </p:spPr>
          <p:txBody>
            <a:bodyPr/>
            <a:lstStyle/>
            <a:p>
              <a:pPr>
                <a:defRPr/>
              </a:pPr>
              <a:endParaRPr lang="id-ID">
                <a:ea typeface="微软雅黑" panose="020B0503020204020204" pitchFamily="34" charset="-122"/>
              </a:endParaRPr>
            </a:p>
          </p:txBody>
        </p:sp>
        <p:sp>
          <p:nvSpPr>
            <p:cNvPr id="26" name="Freeform 7"/>
            <p:cNvSpPr/>
            <p:nvPr/>
          </p:nvSpPr>
          <p:spPr bwMode="auto">
            <a:xfrm>
              <a:off x="2047422" y="5152046"/>
              <a:ext cx="4545966" cy="1126569"/>
            </a:xfrm>
            <a:custGeom>
              <a:avLst/>
              <a:gdLst>
                <a:gd name="T0" fmla="*/ 0 w 2978"/>
                <a:gd name="T1" fmla="*/ 557 h 738"/>
                <a:gd name="T2" fmla="*/ 1416 w 2978"/>
                <a:gd name="T3" fmla="*/ 738 h 738"/>
                <a:gd name="T4" fmla="*/ 2978 w 2978"/>
                <a:gd name="T5" fmla="*/ 166 h 738"/>
                <a:gd name="T6" fmla="*/ 1580 w 2978"/>
                <a:gd name="T7" fmla="*/ 0 h 738"/>
                <a:gd name="T8" fmla="*/ 0 w 2978"/>
                <a:gd name="T9" fmla="*/ 557 h 738"/>
              </a:gdLst>
              <a:ahLst/>
              <a:cxnLst>
                <a:cxn ang="0">
                  <a:pos x="T0" y="T1"/>
                </a:cxn>
                <a:cxn ang="0">
                  <a:pos x="T2" y="T3"/>
                </a:cxn>
                <a:cxn ang="0">
                  <a:pos x="T4" y="T5"/>
                </a:cxn>
                <a:cxn ang="0">
                  <a:pos x="T6" y="T7"/>
                </a:cxn>
                <a:cxn ang="0">
                  <a:pos x="T8" y="T9"/>
                </a:cxn>
              </a:cxnLst>
              <a:rect l="0" t="0" r="r" b="b"/>
              <a:pathLst>
                <a:path w="2978" h="738">
                  <a:moveTo>
                    <a:pt x="0" y="557"/>
                  </a:moveTo>
                  <a:lnTo>
                    <a:pt x="1416" y="738"/>
                  </a:lnTo>
                  <a:lnTo>
                    <a:pt x="2978" y="166"/>
                  </a:lnTo>
                  <a:lnTo>
                    <a:pt x="1580" y="0"/>
                  </a:lnTo>
                  <a:lnTo>
                    <a:pt x="0" y="557"/>
                  </a:lnTo>
                  <a:close/>
                </a:path>
              </a:pathLst>
            </a:custGeom>
            <a:solidFill>
              <a:schemeClr val="tx2">
                <a:lumMod val="60000"/>
                <a:lumOff val="40000"/>
              </a:schemeClr>
            </a:solidFill>
            <a:ln>
              <a:noFill/>
            </a:ln>
          </p:spPr>
          <p:txBody>
            <a:bodyPr/>
            <a:lstStyle/>
            <a:p>
              <a:pPr>
                <a:defRPr/>
              </a:pPr>
              <a:endParaRPr lang="id-ID">
                <a:ea typeface="微软雅黑" panose="020B0503020204020204" pitchFamily="34" charset="-122"/>
              </a:endParaRPr>
            </a:p>
          </p:txBody>
        </p:sp>
        <p:sp>
          <p:nvSpPr>
            <p:cNvPr id="27" name="Freeform 8"/>
            <p:cNvSpPr/>
            <p:nvPr/>
          </p:nvSpPr>
          <p:spPr bwMode="auto">
            <a:xfrm>
              <a:off x="2047422" y="5152046"/>
              <a:ext cx="4480327" cy="969338"/>
            </a:xfrm>
            <a:custGeom>
              <a:avLst/>
              <a:gdLst>
                <a:gd name="T0" fmla="*/ 0 w 2935"/>
                <a:gd name="T1" fmla="*/ 557 h 635"/>
                <a:gd name="T2" fmla="*/ 1373 w 2935"/>
                <a:gd name="T3" fmla="*/ 635 h 635"/>
                <a:gd name="T4" fmla="*/ 2935 w 2935"/>
                <a:gd name="T5" fmla="*/ 64 h 635"/>
                <a:gd name="T6" fmla="*/ 1580 w 2935"/>
                <a:gd name="T7" fmla="*/ 0 h 635"/>
                <a:gd name="T8" fmla="*/ 0 w 2935"/>
                <a:gd name="T9" fmla="*/ 557 h 635"/>
              </a:gdLst>
              <a:ahLst/>
              <a:cxnLst>
                <a:cxn ang="0">
                  <a:pos x="T0" y="T1"/>
                </a:cxn>
                <a:cxn ang="0">
                  <a:pos x="T2" y="T3"/>
                </a:cxn>
                <a:cxn ang="0">
                  <a:pos x="T4" y="T5"/>
                </a:cxn>
                <a:cxn ang="0">
                  <a:pos x="T6" y="T7"/>
                </a:cxn>
                <a:cxn ang="0">
                  <a:pos x="T8" y="T9"/>
                </a:cxn>
              </a:cxnLst>
              <a:rect l="0" t="0" r="r" b="b"/>
              <a:pathLst>
                <a:path w="2935" h="635">
                  <a:moveTo>
                    <a:pt x="0" y="557"/>
                  </a:moveTo>
                  <a:lnTo>
                    <a:pt x="1373" y="635"/>
                  </a:lnTo>
                  <a:lnTo>
                    <a:pt x="2935" y="64"/>
                  </a:lnTo>
                  <a:lnTo>
                    <a:pt x="1580" y="0"/>
                  </a:lnTo>
                  <a:lnTo>
                    <a:pt x="0" y="557"/>
                  </a:lnTo>
                  <a:close/>
                </a:path>
              </a:pathLst>
            </a:custGeom>
            <a:solidFill>
              <a:schemeClr val="tx2">
                <a:lumMod val="40000"/>
                <a:lumOff val="60000"/>
              </a:schemeClr>
            </a:solidFill>
            <a:ln>
              <a:noFill/>
            </a:ln>
          </p:spPr>
          <p:txBody>
            <a:bodyPr/>
            <a:lstStyle/>
            <a:p>
              <a:pPr>
                <a:defRPr/>
              </a:pPr>
              <a:endParaRPr lang="id-ID">
                <a:ea typeface="微软雅黑" panose="020B0503020204020204" pitchFamily="34" charset="-122"/>
              </a:endParaRPr>
            </a:p>
          </p:txBody>
        </p:sp>
        <p:sp>
          <p:nvSpPr>
            <p:cNvPr id="28" name="Freeform 9"/>
            <p:cNvSpPr/>
            <p:nvPr/>
          </p:nvSpPr>
          <p:spPr bwMode="auto">
            <a:xfrm>
              <a:off x="2074899" y="5092512"/>
              <a:ext cx="4407054" cy="925069"/>
            </a:xfrm>
            <a:custGeom>
              <a:avLst/>
              <a:gdLst>
                <a:gd name="T0" fmla="*/ 1037 w 1917"/>
                <a:gd name="T1" fmla="*/ 26 h 402"/>
                <a:gd name="T2" fmla="*/ 1917 w 1917"/>
                <a:gd name="T3" fmla="*/ 0 h 402"/>
                <a:gd name="T4" fmla="*/ 906 w 1917"/>
                <a:gd name="T5" fmla="*/ 402 h 402"/>
                <a:gd name="T6" fmla="*/ 0 w 1917"/>
                <a:gd name="T7" fmla="*/ 391 h 402"/>
                <a:gd name="T8" fmla="*/ 1037 w 1917"/>
                <a:gd name="T9" fmla="*/ 26 h 402"/>
              </a:gdLst>
              <a:ahLst/>
              <a:cxnLst>
                <a:cxn ang="0">
                  <a:pos x="T0" y="T1"/>
                </a:cxn>
                <a:cxn ang="0">
                  <a:pos x="T2" y="T3"/>
                </a:cxn>
                <a:cxn ang="0">
                  <a:pos x="T4" y="T5"/>
                </a:cxn>
                <a:cxn ang="0">
                  <a:pos x="T6" y="T7"/>
                </a:cxn>
                <a:cxn ang="0">
                  <a:pos x="T8" y="T9"/>
                </a:cxn>
              </a:cxnLst>
              <a:rect l="0" t="0" r="r" b="b"/>
              <a:pathLst>
                <a:path w="1917" h="402">
                  <a:moveTo>
                    <a:pt x="1037" y="26"/>
                  </a:moveTo>
                  <a:cubicBezTo>
                    <a:pt x="1037" y="26"/>
                    <a:pt x="1702" y="68"/>
                    <a:pt x="1917" y="0"/>
                  </a:cubicBezTo>
                  <a:cubicBezTo>
                    <a:pt x="906" y="402"/>
                    <a:pt x="906" y="402"/>
                    <a:pt x="906" y="402"/>
                  </a:cubicBezTo>
                  <a:cubicBezTo>
                    <a:pt x="0" y="391"/>
                    <a:pt x="0" y="391"/>
                    <a:pt x="0" y="391"/>
                  </a:cubicBezTo>
                  <a:lnTo>
                    <a:pt x="1037" y="26"/>
                  </a:lnTo>
                  <a:close/>
                </a:path>
              </a:pathLst>
            </a:custGeom>
            <a:solidFill>
              <a:schemeClr val="tx2">
                <a:lumMod val="20000"/>
                <a:lumOff val="80000"/>
              </a:schemeClr>
            </a:solidFill>
            <a:ln>
              <a:noFill/>
            </a:ln>
          </p:spPr>
          <p:txBody>
            <a:bodyPr/>
            <a:lstStyle/>
            <a:p>
              <a:pPr>
                <a:defRPr/>
              </a:pPr>
              <a:endParaRPr lang="id-ID">
                <a:ea typeface="微软雅黑" panose="020B0503020204020204" pitchFamily="34" charset="-122"/>
              </a:endParaRPr>
            </a:p>
          </p:txBody>
        </p:sp>
        <p:sp>
          <p:nvSpPr>
            <p:cNvPr id="29" name="Freeform 10"/>
            <p:cNvSpPr/>
            <p:nvPr/>
          </p:nvSpPr>
          <p:spPr bwMode="auto">
            <a:xfrm>
              <a:off x="464423" y="4187288"/>
              <a:ext cx="3994894" cy="1815029"/>
            </a:xfrm>
            <a:custGeom>
              <a:avLst/>
              <a:gdLst>
                <a:gd name="T0" fmla="*/ 689 w 1738"/>
                <a:gd name="T1" fmla="*/ 788 h 788"/>
                <a:gd name="T2" fmla="*/ 0 w 1738"/>
                <a:gd name="T3" fmla="*/ 465 h 788"/>
                <a:gd name="T4" fmla="*/ 1250 w 1738"/>
                <a:gd name="T5" fmla="*/ 0 h 788"/>
                <a:gd name="T6" fmla="*/ 1738 w 1738"/>
                <a:gd name="T7" fmla="*/ 419 h 788"/>
                <a:gd name="T8" fmla="*/ 689 w 1738"/>
                <a:gd name="T9" fmla="*/ 788 h 788"/>
              </a:gdLst>
              <a:ahLst/>
              <a:cxnLst>
                <a:cxn ang="0">
                  <a:pos x="T0" y="T1"/>
                </a:cxn>
                <a:cxn ang="0">
                  <a:pos x="T2" y="T3"/>
                </a:cxn>
                <a:cxn ang="0">
                  <a:pos x="T4" y="T5"/>
                </a:cxn>
                <a:cxn ang="0">
                  <a:pos x="T6" y="T7"/>
                </a:cxn>
                <a:cxn ang="0">
                  <a:pos x="T8" y="T9"/>
                </a:cxn>
              </a:cxnLst>
              <a:rect l="0" t="0" r="r" b="b"/>
              <a:pathLst>
                <a:path w="1738" h="788">
                  <a:moveTo>
                    <a:pt x="689" y="788"/>
                  </a:moveTo>
                  <a:cubicBezTo>
                    <a:pt x="689" y="788"/>
                    <a:pt x="332" y="453"/>
                    <a:pt x="0" y="465"/>
                  </a:cubicBezTo>
                  <a:cubicBezTo>
                    <a:pt x="1250" y="0"/>
                    <a:pt x="1250" y="0"/>
                    <a:pt x="1250" y="0"/>
                  </a:cubicBezTo>
                  <a:cubicBezTo>
                    <a:pt x="1250" y="0"/>
                    <a:pt x="1647" y="16"/>
                    <a:pt x="1738" y="419"/>
                  </a:cubicBezTo>
                  <a:lnTo>
                    <a:pt x="689" y="788"/>
                  </a:lnTo>
                  <a:close/>
                </a:path>
              </a:pathLst>
            </a:custGeom>
            <a:solidFill>
              <a:schemeClr val="tx2">
                <a:lumMod val="60000"/>
                <a:lumOff val="40000"/>
              </a:schemeClr>
            </a:solidFill>
            <a:ln>
              <a:noFill/>
            </a:ln>
          </p:spPr>
          <p:txBody>
            <a:bodyPr/>
            <a:lstStyle/>
            <a:p>
              <a:pPr>
                <a:defRPr/>
              </a:pPr>
              <a:endParaRPr lang="id-ID">
                <a:ea typeface="微软雅黑" panose="020B0503020204020204" pitchFamily="34" charset="-122"/>
              </a:endParaRPr>
            </a:p>
          </p:txBody>
        </p:sp>
        <p:sp>
          <p:nvSpPr>
            <p:cNvPr id="30" name="Freeform 11"/>
            <p:cNvSpPr/>
            <p:nvPr/>
          </p:nvSpPr>
          <p:spPr bwMode="auto">
            <a:xfrm>
              <a:off x="485795" y="4042269"/>
              <a:ext cx="3973523" cy="1960047"/>
            </a:xfrm>
            <a:custGeom>
              <a:avLst/>
              <a:gdLst>
                <a:gd name="T0" fmla="*/ 680 w 1729"/>
                <a:gd name="T1" fmla="*/ 851 h 851"/>
                <a:gd name="T2" fmla="*/ 0 w 1729"/>
                <a:gd name="T3" fmla="*/ 480 h 851"/>
                <a:gd name="T4" fmla="*/ 1243 w 1729"/>
                <a:gd name="T5" fmla="*/ 0 h 851"/>
                <a:gd name="T6" fmla="*/ 1729 w 1729"/>
                <a:gd name="T7" fmla="*/ 482 h 851"/>
                <a:gd name="T8" fmla="*/ 680 w 1729"/>
                <a:gd name="T9" fmla="*/ 851 h 851"/>
              </a:gdLst>
              <a:ahLst/>
              <a:cxnLst>
                <a:cxn ang="0">
                  <a:pos x="T0" y="T1"/>
                </a:cxn>
                <a:cxn ang="0">
                  <a:pos x="T2" y="T3"/>
                </a:cxn>
                <a:cxn ang="0">
                  <a:pos x="T4" y="T5"/>
                </a:cxn>
                <a:cxn ang="0">
                  <a:pos x="T6" y="T7"/>
                </a:cxn>
                <a:cxn ang="0">
                  <a:pos x="T8" y="T9"/>
                </a:cxn>
              </a:cxnLst>
              <a:rect l="0" t="0" r="r" b="b"/>
              <a:pathLst>
                <a:path w="1729" h="851">
                  <a:moveTo>
                    <a:pt x="680" y="851"/>
                  </a:moveTo>
                  <a:cubicBezTo>
                    <a:pt x="680" y="851"/>
                    <a:pt x="420" y="471"/>
                    <a:pt x="0" y="480"/>
                  </a:cubicBezTo>
                  <a:cubicBezTo>
                    <a:pt x="1243" y="0"/>
                    <a:pt x="1243" y="0"/>
                    <a:pt x="1243" y="0"/>
                  </a:cubicBezTo>
                  <a:cubicBezTo>
                    <a:pt x="1243" y="0"/>
                    <a:pt x="1574" y="109"/>
                    <a:pt x="1729" y="482"/>
                  </a:cubicBezTo>
                  <a:lnTo>
                    <a:pt x="680" y="851"/>
                  </a:lnTo>
                  <a:close/>
                </a:path>
              </a:pathLst>
            </a:custGeom>
            <a:solidFill>
              <a:schemeClr val="tx2">
                <a:lumMod val="40000"/>
                <a:lumOff val="60000"/>
              </a:schemeClr>
            </a:solidFill>
            <a:ln>
              <a:noFill/>
            </a:ln>
          </p:spPr>
          <p:txBody>
            <a:bodyPr/>
            <a:lstStyle/>
            <a:p>
              <a:pPr>
                <a:defRPr/>
              </a:pPr>
              <a:endParaRPr lang="id-ID">
                <a:ea typeface="微软雅黑" panose="020B0503020204020204" pitchFamily="34" charset="-122"/>
              </a:endParaRPr>
            </a:p>
          </p:txBody>
        </p:sp>
        <p:sp>
          <p:nvSpPr>
            <p:cNvPr id="31" name="Freeform 12"/>
            <p:cNvSpPr/>
            <p:nvPr/>
          </p:nvSpPr>
          <p:spPr bwMode="auto">
            <a:xfrm>
              <a:off x="601810" y="3935413"/>
              <a:ext cx="3857508" cy="2066903"/>
            </a:xfrm>
            <a:custGeom>
              <a:avLst/>
              <a:gdLst>
                <a:gd name="T0" fmla="*/ 629 w 1678"/>
                <a:gd name="T1" fmla="*/ 898 h 898"/>
                <a:gd name="T2" fmla="*/ 0 w 1678"/>
                <a:gd name="T3" fmla="*/ 434 h 898"/>
                <a:gd name="T4" fmla="*/ 1170 w 1678"/>
                <a:gd name="T5" fmla="*/ 0 h 898"/>
                <a:gd name="T6" fmla="*/ 1678 w 1678"/>
                <a:gd name="T7" fmla="*/ 529 h 898"/>
                <a:gd name="T8" fmla="*/ 629 w 1678"/>
                <a:gd name="T9" fmla="*/ 898 h 898"/>
              </a:gdLst>
              <a:ahLst/>
              <a:cxnLst>
                <a:cxn ang="0">
                  <a:pos x="T0" y="T1"/>
                </a:cxn>
                <a:cxn ang="0">
                  <a:pos x="T2" y="T3"/>
                </a:cxn>
                <a:cxn ang="0">
                  <a:pos x="T4" y="T5"/>
                </a:cxn>
                <a:cxn ang="0">
                  <a:pos x="T6" y="T7"/>
                </a:cxn>
                <a:cxn ang="0">
                  <a:pos x="T8" y="T9"/>
                </a:cxn>
              </a:cxnLst>
              <a:rect l="0" t="0" r="r" b="b"/>
              <a:pathLst>
                <a:path w="1678" h="898">
                  <a:moveTo>
                    <a:pt x="629" y="898"/>
                  </a:moveTo>
                  <a:cubicBezTo>
                    <a:pt x="629" y="898"/>
                    <a:pt x="499" y="428"/>
                    <a:pt x="0" y="434"/>
                  </a:cubicBezTo>
                  <a:cubicBezTo>
                    <a:pt x="1170" y="0"/>
                    <a:pt x="1170" y="0"/>
                    <a:pt x="1170" y="0"/>
                  </a:cubicBezTo>
                  <a:cubicBezTo>
                    <a:pt x="1170" y="0"/>
                    <a:pt x="1602" y="41"/>
                    <a:pt x="1678" y="529"/>
                  </a:cubicBezTo>
                  <a:lnTo>
                    <a:pt x="629" y="898"/>
                  </a:lnTo>
                  <a:close/>
                </a:path>
              </a:pathLst>
            </a:custGeom>
            <a:solidFill>
              <a:schemeClr val="tx2">
                <a:lumMod val="20000"/>
                <a:lumOff val="80000"/>
              </a:schemeClr>
            </a:solidFill>
            <a:ln>
              <a:noFill/>
            </a:ln>
          </p:spPr>
          <p:txBody>
            <a:bodyPr/>
            <a:lstStyle/>
            <a:p>
              <a:pPr>
                <a:defRPr/>
              </a:pPr>
              <a:endParaRPr lang="id-ID">
                <a:ea typeface="微软雅黑" panose="020B0503020204020204" pitchFamily="34" charset="-122"/>
              </a:endParaRPr>
            </a:p>
          </p:txBody>
        </p:sp>
      </p:grpSp>
      <p:sp>
        <p:nvSpPr>
          <p:cNvPr id="32" name="Freeform 16"/>
          <p:cNvSpPr/>
          <p:nvPr/>
        </p:nvSpPr>
        <p:spPr bwMode="auto">
          <a:xfrm>
            <a:off x="2916238" y="3808413"/>
            <a:ext cx="1362075" cy="1519237"/>
          </a:xfrm>
          <a:custGeom>
            <a:avLst/>
            <a:gdLst>
              <a:gd name="T0" fmla="*/ 2147483646 w 428"/>
              <a:gd name="T1" fmla="*/ 2147483646 h 477"/>
              <a:gd name="T2" fmla="*/ 2147483646 w 428"/>
              <a:gd name="T3" fmla="*/ 2147483646 h 477"/>
              <a:gd name="T4" fmla="*/ 2147483646 w 428"/>
              <a:gd name="T5" fmla="*/ 2147483646 h 477"/>
              <a:gd name="T6" fmla="*/ 2147483646 w 428"/>
              <a:gd name="T7" fmla="*/ 2147483646 h 477"/>
              <a:gd name="T8" fmla="*/ 2147483646 w 428"/>
              <a:gd name="T9" fmla="*/ 2147483646 h 477"/>
              <a:gd name="T10" fmla="*/ 2147483646 w 428"/>
              <a:gd name="T11" fmla="*/ 0 h 477"/>
              <a:gd name="T12" fmla="*/ 2147483646 w 428"/>
              <a:gd name="T13" fmla="*/ 2147483646 h 4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 h="477">
                <a:moveTo>
                  <a:pt x="428" y="194"/>
                </a:moveTo>
                <a:cubicBezTo>
                  <a:pt x="428" y="301"/>
                  <a:pt x="319" y="388"/>
                  <a:pt x="202" y="388"/>
                </a:cubicBezTo>
                <a:cubicBezTo>
                  <a:pt x="187" y="388"/>
                  <a:pt x="191" y="388"/>
                  <a:pt x="178" y="386"/>
                </a:cubicBezTo>
                <a:cubicBezTo>
                  <a:pt x="138" y="382"/>
                  <a:pt x="191" y="477"/>
                  <a:pt x="191" y="477"/>
                </a:cubicBezTo>
                <a:cubicBezTo>
                  <a:pt x="191" y="477"/>
                  <a:pt x="4" y="366"/>
                  <a:pt x="1" y="194"/>
                </a:cubicBezTo>
                <a:cubicBezTo>
                  <a:pt x="0" y="87"/>
                  <a:pt x="97" y="0"/>
                  <a:pt x="215" y="0"/>
                </a:cubicBezTo>
                <a:cubicBezTo>
                  <a:pt x="332" y="0"/>
                  <a:pt x="428" y="87"/>
                  <a:pt x="428" y="194"/>
                </a:cubicBezTo>
                <a:close/>
              </a:path>
            </a:pathLst>
          </a:custGeom>
          <a:solidFill>
            <a:srgbClr val="44D0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微软雅黑" panose="020B0503020204020204" pitchFamily="34" charset="-122"/>
            </a:endParaRPr>
          </a:p>
        </p:txBody>
      </p:sp>
      <p:sp>
        <p:nvSpPr>
          <p:cNvPr id="33" name="Freeform 18"/>
          <p:cNvSpPr/>
          <p:nvPr/>
        </p:nvSpPr>
        <p:spPr bwMode="auto">
          <a:xfrm flipH="1">
            <a:off x="3605213" y="2635250"/>
            <a:ext cx="1135062" cy="1263650"/>
          </a:xfrm>
          <a:custGeom>
            <a:avLst/>
            <a:gdLst>
              <a:gd name="T0" fmla="*/ 2147483646 w 428"/>
              <a:gd name="T1" fmla="*/ 2147483646 h 477"/>
              <a:gd name="T2" fmla="*/ 2147483646 w 428"/>
              <a:gd name="T3" fmla="*/ 2147483646 h 477"/>
              <a:gd name="T4" fmla="*/ 2147483646 w 428"/>
              <a:gd name="T5" fmla="*/ 2147483646 h 477"/>
              <a:gd name="T6" fmla="*/ 2147483646 w 428"/>
              <a:gd name="T7" fmla="*/ 2147483646 h 477"/>
              <a:gd name="T8" fmla="*/ 2147483646 w 428"/>
              <a:gd name="T9" fmla="*/ 2147483646 h 477"/>
              <a:gd name="T10" fmla="*/ 2147483646 w 428"/>
              <a:gd name="T11" fmla="*/ 0 h 477"/>
              <a:gd name="T12" fmla="*/ 2147483646 w 428"/>
              <a:gd name="T13" fmla="*/ 2147483646 h 4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 h="477">
                <a:moveTo>
                  <a:pt x="428" y="194"/>
                </a:moveTo>
                <a:cubicBezTo>
                  <a:pt x="428" y="301"/>
                  <a:pt x="319" y="388"/>
                  <a:pt x="202" y="388"/>
                </a:cubicBezTo>
                <a:cubicBezTo>
                  <a:pt x="187" y="388"/>
                  <a:pt x="191" y="388"/>
                  <a:pt x="178" y="386"/>
                </a:cubicBezTo>
                <a:cubicBezTo>
                  <a:pt x="138" y="382"/>
                  <a:pt x="191" y="477"/>
                  <a:pt x="191" y="477"/>
                </a:cubicBezTo>
                <a:cubicBezTo>
                  <a:pt x="191" y="477"/>
                  <a:pt x="4" y="366"/>
                  <a:pt x="1" y="194"/>
                </a:cubicBezTo>
                <a:cubicBezTo>
                  <a:pt x="0" y="87"/>
                  <a:pt x="97" y="0"/>
                  <a:pt x="215" y="0"/>
                </a:cubicBezTo>
                <a:cubicBezTo>
                  <a:pt x="332" y="0"/>
                  <a:pt x="428" y="87"/>
                  <a:pt x="428" y="194"/>
                </a:cubicBezTo>
                <a:close/>
              </a:path>
            </a:pathLst>
          </a:custGeom>
          <a:solidFill>
            <a:srgbClr val="27A8A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微软雅黑" panose="020B0503020204020204" pitchFamily="34" charset="-122"/>
            </a:endParaRPr>
          </a:p>
        </p:txBody>
      </p:sp>
      <p:sp>
        <p:nvSpPr>
          <p:cNvPr id="34" name="Freeform 19"/>
          <p:cNvSpPr/>
          <p:nvPr/>
        </p:nvSpPr>
        <p:spPr bwMode="auto">
          <a:xfrm>
            <a:off x="2706688" y="1812925"/>
            <a:ext cx="1135062" cy="1265238"/>
          </a:xfrm>
          <a:custGeom>
            <a:avLst/>
            <a:gdLst>
              <a:gd name="T0" fmla="*/ 2147483646 w 428"/>
              <a:gd name="T1" fmla="*/ 2147483646 h 477"/>
              <a:gd name="T2" fmla="*/ 2147483646 w 428"/>
              <a:gd name="T3" fmla="*/ 2147483646 h 477"/>
              <a:gd name="T4" fmla="*/ 2147483646 w 428"/>
              <a:gd name="T5" fmla="*/ 2147483646 h 477"/>
              <a:gd name="T6" fmla="*/ 2147483646 w 428"/>
              <a:gd name="T7" fmla="*/ 2147483646 h 477"/>
              <a:gd name="T8" fmla="*/ 2147483646 w 428"/>
              <a:gd name="T9" fmla="*/ 2147483646 h 477"/>
              <a:gd name="T10" fmla="*/ 2147483646 w 428"/>
              <a:gd name="T11" fmla="*/ 0 h 477"/>
              <a:gd name="T12" fmla="*/ 2147483646 w 428"/>
              <a:gd name="T13" fmla="*/ 2147483646 h 4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 h="477">
                <a:moveTo>
                  <a:pt x="428" y="194"/>
                </a:moveTo>
                <a:cubicBezTo>
                  <a:pt x="428" y="301"/>
                  <a:pt x="319" y="388"/>
                  <a:pt x="202" y="388"/>
                </a:cubicBezTo>
                <a:cubicBezTo>
                  <a:pt x="187" y="388"/>
                  <a:pt x="191" y="388"/>
                  <a:pt x="178" y="386"/>
                </a:cubicBezTo>
                <a:cubicBezTo>
                  <a:pt x="138" y="382"/>
                  <a:pt x="191" y="477"/>
                  <a:pt x="191" y="477"/>
                </a:cubicBezTo>
                <a:cubicBezTo>
                  <a:pt x="191" y="477"/>
                  <a:pt x="4" y="366"/>
                  <a:pt x="1" y="194"/>
                </a:cubicBezTo>
                <a:cubicBezTo>
                  <a:pt x="0" y="87"/>
                  <a:pt x="97" y="0"/>
                  <a:pt x="215" y="0"/>
                </a:cubicBezTo>
                <a:cubicBezTo>
                  <a:pt x="332" y="0"/>
                  <a:pt x="428" y="87"/>
                  <a:pt x="428" y="194"/>
                </a:cubicBezTo>
                <a:close/>
              </a:path>
            </a:pathLst>
          </a:custGeom>
          <a:solidFill>
            <a:srgbClr val="27A8A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微软雅黑" panose="020B0503020204020204" pitchFamily="34" charset="-122"/>
            </a:endParaRPr>
          </a:p>
        </p:txBody>
      </p:sp>
      <p:sp>
        <p:nvSpPr>
          <p:cNvPr id="35" name="Freeform 21"/>
          <p:cNvSpPr/>
          <p:nvPr/>
        </p:nvSpPr>
        <p:spPr bwMode="auto">
          <a:xfrm>
            <a:off x="1885950" y="3043238"/>
            <a:ext cx="1189038" cy="1323975"/>
          </a:xfrm>
          <a:custGeom>
            <a:avLst/>
            <a:gdLst>
              <a:gd name="T0" fmla="*/ 2147483646 w 428"/>
              <a:gd name="T1" fmla="*/ 2147483646 h 477"/>
              <a:gd name="T2" fmla="*/ 2147483646 w 428"/>
              <a:gd name="T3" fmla="*/ 2147483646 h 477"/>
              <a:gd name="T4" fmla="*/ 2147483646 w 428"/>
              <a:gd name="T5" fmla="*/ 2147483646 h 477"/>
              <a:gd name="T6" fmla="*/ 2147483646 w 428"/>
              <a:gd name="T7" fmla="*/ 2147483646 h 477"/>
              <a:gd name="T8" fmla="*/ 2147483646 w 428"/>
              <a:gd name="T9" fmla="*/ 2147483646 h 477"/>
              <a:gd name="T10" fmla="*/ 2147483646 w 428"/>
              <a:gd name="T11" fmla="*/ 0 h 477"/>
              <a:gd name="T12" fmla="*/ 2147483646 w 428"/>
              <a:gd name="T13" fmla="*/ 2147483646 h 4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 h="477">
                <a:moveTo>
                  <a:pt x="428" y="194"/>
                </a:moveTo>
                <a:cubicBezTo>
                  <a:pt x="428" y="301"/>
                  <a:pt x="319" y="388"/>
                  <a:pt x="202" y="388"/>
                </a:cubicBezTo>
                <a:cubicBezTo>
                  <a:pt x="187" y="388"/>
                  <a:pt x="191" y="388"/>
                  <a:pt x="178" y="386"/>
                </a:cubicBezTo>
                <a:cubicBezTo>
                  <a:pt x="138" y="382"/>
                  <a:pt x="191" y="477"/>
                  <a:pt x="191" y="477"/>
                </a:cubicBezTo>
                <a:cubicBezTo>
                  <a:pt x="191" y="477"/>
                  <a:pt x="4" y="366"/>
                  <a:pt x="1" y="194"/>
                </a:cubicBezTo>
                <a:cubicBezTo>
                  <a:pt x="0" y="87"/>
                  <a:pt x="97" y="0"/>
                  <a:pt x="215" y="0"/>
                </a:cubicBezTo>
                <a:cubicBezTo>
                  <a:pt x="332" y="0"/>
                  <a:pt x="428" y="87"/>
                  <a:pt x="428" y="194"/>
                </a:cubicBezTo>
                <a:close/>
              </a:path>
            </a:pathLst>
          </a:custGeom>
          <a:solidFill>
            <a:srgbClr val="27A8A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微软雅黑" panose="020B0503020204020204" pitchFamily="34" charset="-122"/>
            </a:endParaRPr>
          </a:p>
        </p:txBody>
      </p:sp>
      <p:sp>
        <p:nvSpPr>
          <p:cNvPr id="36" name="Freeform 22"/>
          <p:cNvSpPr/>
          <p:nvPr/>
        </p:nvSpPr>
        <p:spPr bwMode="auto">
          <a:xfrm flipH="1">
            <a:off x="4591050" y="3819525"/>
            <a:ext cx="990600" cy="1103313"/>
          </a:xfrm>
          <a:custGeom>
            <a:avLst/>
            <a:gdLst>
              <a:gd name="T0" fmla="*/ 2147483646 w 428"/>
              <a:gd name="T1" fmla="*/ 2147483646 h 477"/>
              <a:gd name="T2" fmla="*/ 2147483646 w 428"/>
              <a:gd name="T3" fmla="*/ 2147483646 h 477"/>
              <a:gd name="T4" fmla="*/ 2147483646 w 428"/>
              <a:gd name="T5" fmla="*/ 2147483646 h 477"/>
              <a:gd name="T6" fmla="*/ 2147483646 w 428"/>
              <a:gd name="T7" fmla="*/ 2147483646 h 477"/>
              <a:gd name="T8" fmla="*/ 2147483646 w 428"/>
              <a:gd name="T9" fmla="*/ 2147483646 h 477"/>
              <a:gd name="T10" fmla="*/ 2147483646 w 428"/>
              <a:gd name="T11" fmla="*/ 0 h 477"/>
              <a:gd name="T12" fmla="*/ 2147483646 w 428"/>
              <a:gd name="T13" fmla="*/ 2147483646 h 4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 h="477">
                <a:moveTo>
                  <a:pt x="428" y="194"/>
                </a:moveTo>
                <a:cubicBezTo>
                  <a:pt x="428" y="301"/>
                  <a:pt x="319" y="388"/>
                  <a:pt x="202" y="388"/>
                </a:cubicBezTo>
                <a:cubicBezTo>
                  <a:pt x="187" y="388"/>
                  <a:pt x="191" y="388"/>
                  <a:pt x="178" y="386"/>
                </a:cubicBezTo>
                <a:cubicBezTo>
                  <a:pt x="138" y="382"/>
                  <a:pt x="191" y="477"/>
                  <a:pt x="191" y="477"/>
                </a:cubicBezTo>
                <a:cubicBezTo>
                  <a:pt x="191" y="477"/>
                  <a:pt x="4" y="366"/>
                  <a:pt x="1" y="194"/>
                </a:cubicBezTo>
                <a:cubicBezTo>
                  <a:pt x="0" y="87"/>
                  <a:pt x="97" y="0"/>
                  <a:pt x="215" y="0"/>
                </a:cubicBezTo>
                <a:cubicBezTo>
                  <a:pt x="332" y="0"/>
                  <a:pt x="428" y="87"/>
                  <a:pt x="428" y="194"/>
                </a:cubicBezTo>
                <a:close/>
              </a:path>
            </a:pathLst>
          </a:custGeom>
          <a:solidFill>
            <a:srgbClr val="44D0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微软雅黑" panose="020B0503020204020204" pitchFamily="34" charset="-122"/>
            </a:endParaRPr>
          </a:p>
        </p:txBody>
      </p:sp>
      <p:sp>
        <p:nvSpPr>
          <p:cNvPr id="37" name="Freeform 24"/>
          <p:cNvSpPr/>
          <p:nvPr/>
        </p:nvSpPr>
        <p:spPr bwMode="auto">
          <a:xfrm>
            <a:off x="4835525" y="2351088"/>
            <a:ext cx="1101725" cy="1227137"/>
          </a:xfrm>
          <a:custGeom>
            <a:avLst/>
            <a:gdLst>
              <a:gd name="T0" fmla="*/ 2147483646 w 428"/>
              <a:gd name="T1" fmla="*/ 2147483646 h 477"/>
              <a:gd name="T2" fmla="*/ 2147483646 w 428"/>
              <a:gd name="T3" fmla="*/ 2147483646 h 477"/>
              <a:gd name="T4" fmla="*/ 2147483646 w 428"/>
              <a:gd name="T5" fmla="*/ 2147483646 h 477"/>
              <a:gd name="T6" fmla="*/ 2147483646 w 428"/>
              <a:gd name="T7" fmla="*/ 2147483646 h 477"/>
              <a:gd name="T8" fmla="*/ 2147483646 w 428"/>
              <a:gd name="T9" fmla="*/ 2147483646 h 477"/>
              <a:gd name="T10" fmla="*/ 2147483646 w 428"/>
              <a:gd name="T11" fmla="*/ 0 h 477"/>
              <a:gd name="T12" fmla="*/ 2147483646 w 428"/>
              <a:gd name="T13" fmla="*/ 2147483646 h 4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 h="477">
                <a:moveTo>
                  <a:pt x="428" y="194"/>
                </a:moveTo>
                <a:cubicBezTo>
                  <a:pt x="428" y="301"/>
                  <a:pt x="319" y="388"/>
                  <a:pt x="202" y="388"/>
                </a:cubicBezTo>
                <a:cubicBezTo>
                  <a:pt x="187" y="388"/>
                  <a:pt x="191" y="388"/>
                  <a:pt x="178" y="386"/>
                </a:cubicBezTo>
                <a:cubicBezTo>
                  <a:pt x="138" y="382"/>
                  <a:pt x="191" y="477"/>
                  <a:pt x="191" y="477"/>
                </a:cubicBezTo>
                <a:cubicBezTo>
                  <a:pt x="191" y="477"/>
                  <a:pt x="4" y="366"/>
                  <a:pt x="1" y="194"/>
                </a:cubicBezTo>
                <a:cubicBezTo>
                  <a:pt x="0" y="87"/>
                  <a:pt x="97" y="0"/>
                  <a:pt x="215" y="0"/>
                </a:cubicBezTo>
                <a:cubicBezTo>
                  <a:pt x="332" y="0"/>
                  <a:pt x="428" y="87"/>
                  <a:pt x="428" y="194"/>
                </a:cubicBezTo>
                <a:close/>
              </a:path>
            </a:pathLst>
          </a:custGeom>
          <a:solidFill>
            <a:srgbClr val="44D0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微软雅黑" panose="020B0503020204020204" pitchFamily="34" charset="-122"/>
            </a:endParaRPr>
          </a:p>
        </p:txBody>
      </p:sp>
      <p:sp>
        <p:nvSpPr>
          <p:cNvPr id="38" name="Freeform 25"/>
          <p:cNvSpPr/>
          <p:nvPr/>
        </p:nvSpPr>
        <p:spPr bwMode="auto">
          <a:xfrm flipH="1">
            <a:off x="1514475" y="1927225"/>
            <a:ext cx="990600" cy="1103313"/>
          </a:xfrm>
          <a:custGeom>
            <a:avLst/>
            <a:gdLst>
              <a:gd name="T0" fmla="*/ 2147483646 w 428"/>
              <a:gd name="T1" fmla="*/ 2147483646 h 477"/>
              <a:gd name="T2" fmla="*/ 2147483646 w 428"/>
              <a:gd name="T3" fmla="*/ 2147483646 h 477"/>
              <a:gd name="T4" fmla="*/ 2147483646 w 428"/>
              <a:gd name="T5" fmla="*/ 2147483646 h 477"/>
              <a:gd name="T6" fmla="*/ 2147483646 w 428"/>
              <a:gd name="T7" fmla="*/ 2147483646 h 477"/>
              <a:gd name="T8" fmla="*/ 2147483646 w 428"/>
              <a:gd name="T9" fmla="*/ 2147483646 h 477"/>
              <a:gd name="T10" fmla="*/ 2147483646 w 428"/>
              <a:gd name="T11" fmla="*/ 0 h 477"/>
              <a:gd name="T12" fmla="*/ 2147483646 w 428"/>
              <a:gd name="T13" fmla="*/ 2147483646 h 4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 h="477">
                <a:moveTo>
                  <a:pt x="428" y="194"/>
                </a:moveTo>
                <a:cubicBezTo>
                  <a:pt x="428" y="301"/>
                  <a:pt x="319" y="388"/>
                  <a:pt x="202" y="388"/>
                </a:cubicBezTo>
                <a:cubicBezTo>
                  <a:pt x="187" y="388"/>
                  <a:pt x="191" y="388"/>
                  <a:pt x="178" y="386"/>
                </a:cubicBezTo>
                <a:cubicBezTo>
                  <a:pt x="138" y="382"/>
                  <a:pt x="191" y="477"/>
                  <a:pt x="191" y="477"/>
                </a:cubicBezTo>
                <a:cubicBezTo>
                  <a:pt x="191" y="477"/>
                  <a:pt x="4" y="366"/>
                  <a:pt x="1" y="194"/>
                </a:cubicBezTo>
                <a:cubicBezTo>
                  <a:pt x="0" y="87"/>
                  <a:pt x="97" y="0"/>
                  <a:pt x="215" y="0"/>
                </a:cubicBezTo>
                <a:cubicBezTo>
                  <a:pt x="332" y="0"/>
                  <a:pt x="428" y="87"/>
                  <a:pt x="428" y="194"/>
                </a:cubicBezTo>
                <a:close/>
              </a:path>
            </a:pathLst>
          </a:custGeom>
          <a:solidFill>
            <a:srgbClr val="44D0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微软雅黑" panose="020B0503020204020204" pitchFamily="34" charset="-122"/>
            </a:endParaRPr>
          </a:p>
        </p:txBody>
      </p:sp>
      <p:sp>
        <p:nvSpPr>
          <p:cNvPr id="39" name="Freeform 26"/>
          <p:cNvSpPr/>
          <p:nvPr/>
        </p:nvSpPr>
        <p:spPr bwMode="auto">
          <a:xfrm flipH="1">
            <a:off x="3937000" y="1450975"/>
            <a:ext cx="990600" cy="1101725"/>
          </a:xfrm>
          <a:custGeom>
            <a:avLst/>
            <a:gdLst>
              <a:gd name="T0" fmla="*/ 2147483646 w 428"/>
              <a:gd name="T1" fmla="*/ 2147483646 h 477"/>
              <a:gd name="T2" fmla="*/ 2147483646 w 428"/>
              <a:gd name="T3" fmla="*/ 2147483646 h 477"/>
              <a:gd name="T4" fmla="*/ 2147483646 w 428"/>
              <a:gd name="T5" fmla="*/ 2147483646 h 477"/>
              <a:gd name="T6" fmla="*/ 2147483646 w 428"/>
              <a:gd name="T7" fmla="*/ 2147483646 h 477"/>
              <a:gd name="T8" fmla="*/ 2147483646 w 428"/>
              <a:gd name="T9" fmla="*/ 2147483646 h 477"/>
              <a:gd name="T10" fmla="*/ 2147483646 w 428"/>
              <a:gd name="T11" fmla="*/ 0 h 477"/>
              <a:gd name="T12" fmla="*/ 2147483646 w 428"/>
              <a:gd name="T13" fmla="*/ 2147483646 h 4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 h="477">
                <a:moveTo>
                  <a:pt x="428" y="194"/>
                </a:moveTo>
                <a:cubicBezTo>
                  <a:pt x="428" y="301"/>
                  <a:pt x="319" y="388"/>
                  <a:pt x="202" y="388"/>
                </a:cubicBezTo>
                <a:cubicBezTo>
                  <a:pt x="187" y="388"/>
                  <a:pt x="191" y="388"/>
                  <a:pt x="178" y="386"/>
                </a:cubicBezTo>
                <a:cubicBezTo>
                  <a:pt x="138" y="382"/>
                  <a:pt x="191" y="477"/>
                  <a:pt x="191" y="477"/>
                </a:cubicBezTo>
                <a:cubicBezTo>
                  <a:pt x="191" y="477"/>
                  <a:pt x="4" y="366"/>
                  <a:pt x="1" y="194"/>
                </a:cubicBezTo>
                <a:cubicBezTo>
                  <a:pt x="0" y="87"/>
                  <a:pt x="97" y="0"/>
                  <a:pt x="215" y="0"/>
                </a:cubicBezTo>
                <a:cubicBezTo>
                  <a:pt x="332" y="0"/>
                  <a:pt x="428" y="87"/>
                  <a:pt x="428" y="194"/>
                </a:cubicBezTo>
                <a:close/>
              </a:path>
            </a:pathLst>
          </a:custGeom>
          <a:solidFill>
            <a:srgbClr val="44D0D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微软雅黑" panose="020B0503020204020204" pitchFamily="34" charset="-122"/>
            </a:endParaRPr>
          </a:p>
        </p:txBody>
      </p:sp>
      <p:grpSp>
        <p:nvGrpSpPr>
          <p:cNvPr id="40" name="Group 33"/>
          <p:cNvGrpSpPr/>
          <p:nvPr/>
        </p:nvGrpSpPr>
        <p:grpSpPr>
          <a:xfrm>
            <a:off x="2224536" y="3345314"/>
            <a:ext cx="507128" cy="417766"/>
            <a:chOff x="9120188" y="247650"/>
            <a:chExt cx="720725" cy="593725"/>
          </a:xfrm>
          <a:solidFill>
            <a:schemeClr val="bg1"/>
          </a:solidFill>
        </p:grpSpPr>
        <p:sp>
          <p:nvSpPr>
            <p:cNvPr id="41" name="Freeform 5"/>
            <p:cNvSpPr>
              <a:spLocks noEditPoints="1"/>
            </p:cNvSpPr>
            <p:nvPr/>
          </p:nvSpPr>
          <p:spPr bwMode="auto">
            <a:xfrm>
              <a:off x="9120188" y="247650"/>
              <a:ext cx="720725" cy="593725"/>
            </a:xfrm>
            <a:custGeom>
              <a:avLst/>
              <a:gdLst>
                <a:gd name="T0" fmla="*/ 1401 w 1518"/>
                <a:gd name="T1" fmla="*/ 273 h 1251"/>
                <a:gd name="T2" fmla="*/ 1066 w 1518"/>
                <a:gd name="T3" fmla="*/ 273 h 1251"/>
                <a:gd name="T4" fmla="*/ 1014 w 1518"/>
                <a:gd name="T5" fmla="*/ 38 h 1251"/>
                <a:gd name="T6" fmla="*/ 974 w 1518"/>
                <a:gd name="T7" fmla="*/ 0 h 1251"/>
                <a:gd name="T8" fmla="*/ 558 w 1518"/>
                <a:gd name="T9" fmla="*/ 0 h 1251"/>
                <a:gd name="T10" fmla="*/ 518 w 1518"/>
                <a:gd name="T11" fmla="*/ 37 h 1251"/>
                <a:gd name="T12" fmla="*/ 466 w 1518"/>
                <a:gd name="T13" fmla="*/ 273 h 1251"/>
                <a:gd name="T14" fmla="*/ 118 w 1518"/>
                <a:gd name="T15" fmla="*/ 273 h 1251"/>
                <a:gd name="T16" fmla="*/ 0 w 1518"/>
                <a:gd name="T17" fmla="*/ 381 h 1251"/>
                <a:gd name="T18" fmla="*/ 0 w 1518"/>
                <a:gd name="T19" fmla="*/ 1127 h 1251"/>
                <a:gd name="T20" fmla="*/ 118 w 1518"/>
                <a:gd name="T21" fmla="*/ 1251 h 1251"/>
                <a:gd name="T22" fmla="*/ 1401 w 1518"/>
                <a:gd name="T23" fmla="*/ 1251 h 1251"/>
                <a:gd name="T24" fmla="*/ 1518 w 1518"/>
                <a:gd name="T25" fmla="*/ 1127 h 1251"/>
                <a:gd name="T26" fmla="*/ 1518 w 1518"/>
                <a:gd name="T27" fmla="*/ 381 h 1251"/>
                <a:gd name="T28" fmla="*/ 1401 w 1518"/>
                <a:gd name="T29" fmla="*/ 273 h 1251"/>
                <a:gd name="T30" fmla="*/ 766 w 1518"/>
                <a:gd name="T31" fmla="*/ 1127 h 1251"/>
                <a:gd name="T32" fmla="*/ 380 w 1518"/>
                <a:gd name="T33" fmla="*/ 740 h 1251"/>
                <a:gd name="T34" fmla="*/ 766 w 1518"/>
                <a:gd name="T35" fmla="*/ 354 h 1251"/>
                <a:gd name="T36" fmla="*/ 1153 w 1518"/>
                <a:gd name="T37" fmla="*/ 740 h 1251"/>
                <a:gd name="T38" fmla="*/ 766 w 1518"/>
                <a:gd name="T39" fmla="*/ 1127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8" h="1251">
                  <a:moveTo>
                    <a:pt x="1401" y="273"/>
                  </a:moveTo>
                  <a:cubicBezTo>
                    <a:pt x="1066" y="273"/>
                    <a:pt x="1066" y="273"/>
                    <a:pt x="1066" y="273"/>
                  </a:cubicBezTo>
                  <a:cubicBezTo>
                    <a:pt x="1014" y="38"/>
                    <a:pt x="1014" y="38"/>
                    <a:pt x="1014" y="38"/>
                  </a:cubicBezTo>
                  <a:cubicBezTo>
                    <a:pt x="1010" y="20"/>
                    <a:pt x="992" y="0"/>
                    <a:pt x="974" y="0"/>
                  </a:cubicBezTo>
                  <a:cubicBezTo>
                    <a:pt x="558" y="0"/>
                    <a:pt x="558" y="0"/>
                    <a:pt x="558" y="0"/>
                  </a:cubicBezTo>
                  <a:cubicBezTo>
                    <a:pt x="540" y="0"/>
                    <a:pt x="522" y="19"/>
                    <a:pt x="518" y="37"/>
                  </a:cubicBezTo>
                  <a:cubicBezTo>
                    <a:pt x="466" y="273"/>
                    <a:pt x="466" y="273"/>
                    <a:pt x="466" y="273"/>
                  </a:cubicBezTo>
                  <a:cubicBezTo>
                    <a:pt x="118" y="273"/>
                    <a:pt x="118" y="273"/>
                    <a:pt x="118" y="273"/>
                  </a:cubicBezTo>
                  <a:cubicBezTo>
                    <a:pt x="53" y="273"/>
                    <a:pt x="0" y="317"/>
                    <a:pt x="0" y="381"/>
                  </a:cubicBezTo>
                  <a:cubicBezTo>
                    <a:pt x="0" y="1127"/>
                    <a:pt x="0" y="1127"/>
                    <a:pt x="0" y="1127"/>
                  </a:cubicBezTo>
                  <a:cubicBezTo>
                    <a:pt x="0" y="1191"/>
                    <a:pt x="53" y="1251"/>
                    <a:pt x="118" y="1251"/>
                  </a:cubicBezTo>
                  <a:cubicBezTo>
                    <a:pt x="1401" y="1251"/>
                    <a:pt x="1401" y="1251"/>
                    <a:pt x="1401" y="1251"/>
                  </a:cubicBezTo>
                  <a:cubicBezTo>
                    <a:pt x="1466" y="1251"/>
                    <a:pt x="1518" y="1191"/>
                    <a:pt x="1518" y="1127"/>
                  </a:cubicBezTo>
                  <a:cubicBezTo>
                    <a:pt x="1518" y="381"/>
                    <a:pt x="1518" y="381"/>
                    <a:pt x="1518" y="381"/>
                  </a:cubicBezTo>
                  <a:cubicBezTo>
                    <a:pt x="1518" y="317"/>
                    <a:pt x="1466" y="273"/>
                    <a:pt x="1401" y="273"/>
                  </a:cubicBezTo>
                  <a:close/>
                  <a:moveTo>
                    <a:pt x="766" y="1127"/>
                  </a:moveTo>
                  <a:cubicBezTo>
                    <a:pt x="553" y="1127"/>
                    <a:pt x="380" y="954"/>
                    <a:pt x="380" y="740"/>
                  </a:cubicBezTo>
                  <a:cubicBezTo>
                    <a:pt x="380" y="527"/>
                    <a:pt x="553" y="354"/>
                    <a:pt x="766" y="354"/>
                  </a:cubicBezTo>
                  <a:cubicBezTo>
                    <a:pt x="980" y="354"/>
                    <a:pt x="1153" y="527"/>
                    <a:pt x="1153" y="740"/>
                  </a:cubicBezTo>
                  <a:cubicBezTo>
                    <a:pt x="1153" y="954"/>
                    <a:pt x="980" y="1127"/>
                    <a:pt x="766" y="1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42" name="Oval 6"/>
            <p:cNvSpPr>
              <a:spLocks noChangeArrowheads="1"/>
            </p:cNvSpPr>
            <p:nvPr/>
          </p:nvSpPr>
          <p:spPr bwMode="auto">
            <a:xfrm>
              <a:off x="9356726" y="471488"/>
              <a:ext cx="254000" cy="2540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grpSp>
      <p:grpSp>
        <p:nvGrpSpPr>
          <p:cNvPr id="43" name="Group 36"/>
          <p:cNvGrpSpPr/>
          <p:nvPr/>
        </p:nvGrpSpPr>
        <p:grpSpPr>
          <a:xfrm>
            <a:off x="3962645" y="2912458"/>
            <a:ext cx="442905" cy="436753"/>
            <a:chOff x="5978526" y="184151"/>
            <a:chExt cx="228600" cy="225425"/>
          </a:xfrm>
          <a:solidFill>
            <a:schemeClr val="bg1"/>
          </a:solidFill>
        </p:grpSpPr>
        <p:sp>
          <p:nvSpPr>
            <p:cNvPr id="44" name="Freeform 14"/>
            <p:cNvSpPr/>
            <p:nvPr/>
          </p:nvSpPr>
          <p:spPr bwMode="auto">
            <a:xfrm>
              <a:off x="5978526" y="334963"/>
              <a:ext cx="74613" cy="74613"/>
            </a:xfrm>
            <a:custGeom>
              <a:avLst/>
              <a:gdLst>
                <a:gd name="T0" fmla="*/ 7 w 47"/>
                <a:gd name="T1" fmla="*/ 0 h 47"/>
                <a:gd name="T2" fmla="*/ 2 w 47"/>
                <a:gd name="T3" fmla="*/ 23 h 47"/>
                <a:gd name="T4" fmla="*/ 0 w 47"/>
                <a:gd name="T5" fmla="*/ 47 h 47"/>
                <a:gd name="T6" fmla="*/ 23 w 47"/>
                <a:gd name="T7" fmla="*/ 45 h 47"/>
                <a:gd name="T8" fmla="*/ 47 w 47"/>
                <a:gd name="T9" fmla="*/ 40 h 47"/>
                <a:gd name="T10" fmla="*/ 26 w 47"/>
                <a:gd name="T11" fmla="*/ 21 h 47"/>
                <a:gd name="T12" fmla="*/ 7 w 4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47" h="47">
                  <a:moveTo>
                    <a:pt x="7" y="0"/>
                  </a:moveTo>
                  <a:lnTo>
                    <a:pt x="2" y="23"/>
                  </a:lnTo>
                  <a:lnTo>
                    <a:pt x="0" y="47"/>
                  </a:lnTo>
                  <a:lnTo>
                    <a:pt x="23" y="45"/>
                  </a:lnTo>
                  <a:lnTo>
                    <a:pt x="47" y="40"/>
                  </a:lnTo>
                  <a:lnTo>
                    <a:pt x="26" y="21"/>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45" name="Freeform 15"/>
            <p:cNvSpPr/>
            <p:nvPr/>
          </p:nvSpPr>
          <p:spPr bwMode="auto">
            <a:xfrm>
              <a:off x="6000751" y="217488"/>
              <a:ext cx="165100" cy="169863"/>
            </a:xfrm>
            <a:custGeom>
              <a:avLst/>
              <a:gdLst>
                <a:gd name="T0" fmla="*/ 38 w 104"/>
                <a:gd name="T1" fmla="*/ 95 h 107"/>
                <a:gd name="T2" fmla="*/ 33 w 104"/>
                <a:gd name="T3" fmla="*/ 88 h 107"/>
                <a:gd name="T4" fmla="*/ 92 w 104"/>
                <a:gd name="T5" fmla="*/ 29 h 107"/>
                <a:gd name="T6" fmla="*/ 78 w 104"/>
                <a:gd name="T7" fmla="*/ 15 h 107"/>
                <a:gd name="T8" fmla="*/ 19 w 104"/>
                <a:gd name="T9" fmla="*/ 74 h 107"/>
                <a:gd name="T10" fmla="*/ 12 w 104"/>
                <a:gd name="T11" fmla="*/ 67 h 107"/>
                <a:gd name="T12" fmla="*/ 71 w 104"/>
                <a:gd name="T13" fmla="*/ 7 h 107"/>
                <a:gd name="T14" fmla="*/ 66 w 104"/>
                <a:gd name="T15" fmla="*/ 0 h 107"/>
                <a:gd name="T16" fmla="*/ 0 w 104"/>
                <a:gd name="T17" fmla="*/ 67 h 107"/>
                <a:gd name="T18" fmla="*/ 38 w 104"/>
                <a:gd name="T19" fmla="*/ 107 h 107"/>
                <a:gd name="T20" fmla="*/ 104 w 104"/>
                <a:gd name="T21" fmla="*/ 41 h 107"/>
                <a:gd name="T22" fmla="*/ 99 w 104"/>
                <a:gd name="T23" fmla="*/ 33 h 107"/>
                <a:gd name="T24" fmla="*/ 38 w 104"/>
                <a:gd name="T25" fmla="*/ 9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07">
                  <a:moveTo>
                    <a:pt x="38" y="95"/>
                  </a:moveTo>
                  <a:lnTo>
                    <a:pt x="33" y="88"/>
                  </a:lnTo>
                  <a:lnTo>
                    <a:pt x="92" y="29"/>
                  </a:lnTo>
                  <a:lnTo>
                    <a:pt x="78" y="15"/>
                  </a:lnTo>
                  <a:lnTo>
                    <a:pt x="19" y="74"/>
                  </a:lnTo>
                  <a:lnTo>
                    <a:pt x="12" y="67"/>
                  </a:lnTo>
                  <a:lnTo>
                    <a:pt x="71" y="7"/>
                  </a:lnTo>
                  <a:lnTo>
                    <a:pt x="66" y="0"/>
                  </a:lnTo>
                  <a:lnTo>
                    <a:pt x="0" y="67"/>
                  </a:lnTo>
                  <a:lnTo>
                    <a:pt x="38" y="107"/>
                  </a:lnTo>
                  <a:lnTo>
                    <a:pt x="104" y="41"/>
                  </a:lnTo>
                  <a:lnTo>
                    <a:pt x="99" y="33"/>
                  </a:lnTo>
                  <a:lnTo>
                    <a:pt x="38"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46" name="Freeform 16"/>
            <p:cNvSpPr/>
            <p:nvPr/>
          </p:nvSpPr>
          <p:spPr bwMode="auto">
            <a:xfrm>
              <a:off x="6116638" y="184151"/>
              <a:ext cx="90488" cy="90488"/>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grpSp>
      <p:sp>
        <p:nvSpPr>
          <p:cNvPr id="47" name="Freeform 280"/>
          <p:cNvSpPr>
            <a:spLocks noEditPoints="1"/>
          </p:cNvSpPr>
          <p:nvPr/>
        </p:nvSpPr>
        <p:spPr bwMode="auto">
          <a:xfrm>
            <a:off x="5154613" y="2657475"/>
            <a:ext cx="479425" cy="390525"/>
          </a:xfrm>
          <a:custGeom>
            <a:avLst/>
            <a:gdLst>
              <a:gd name="T0" fmla="*/ 2147483646 w 64"/>
              <a:gd name="T1" fmla="*/ 2147483646 h 52"/>
              <a:gd name="T2" fmla="*/ 2147483646 w 64"/>
              <a:gd name="T3" fmla="*/ 2147483646 h 52"/>
              <a:gd name="T4" fmla="*/ 2147483646 w 64"/>
              <a:gd name="T5" fmla="*/ 2147483646 h 52"/>
              <a:gd name="T6" fmla="*/ 2147483646 w 64"/>
              <a:gd name="T7" fmla="*/ 0 h 52"/>
              <a:gd name="T8" fmla="*/ 2147483646 w 64"/>
              <a:gd name="T9" fmla="*/ 0 h 52"/>
              <a:gd name="T10" fmla="*/ 2147483646 w 64"/>
              <a:gd name="T11" fmla="*/ 2147483646 h 52"/>
              <a:gd name="T12" fmla="*/ 2147483646 w 64"/>
              <a:gd name="T13" fmla="*/ 2147483646 h 52"/>
              <a:gd name="T14" fmla="*/ 2147483646 w 64"/>
              <a:gd name="T15" fmla="*/ 2147483646 h 52"/>
              <a:gd name="T16" fmla="*/ 0 w 64"/>
              <a:gd name="T17" fmla="*/ 2147483646 h 52"/>
              <a:gd name="T18" fmla="*/ 0 w 64"/>
              <a:gd name="T19" fmla="*/ 2147483646 h 52"/>
              <a:gd name="T20" fmla="*/ 2147483646 w 64"/>
              <a:gd name="T21" fmla="*/ 2147483646 h 52"/>
              <a:gd name="T22" fmla="*/ 2147483646 w 64"/>
              <a:gd name="T23" fmla="*/ 2147483646 h 52"/>
              <a:gd name="T24" fmla="*/ 2147483646 w 64"/>
              <a:gd name="T25" fmla="*/ 2147483646 h 52"/>
              <a:gd name="T26" fmla="*/ 2147483646 w 64"/>
              <a:gd name="T27" fmla="*/ 2147483646 h 52"/>
              <a:gd name="T28" fmla="*/ 2147483646 w 64"/>
              <a:gd name="T29" fmla="*/ 2147483646 h 52"/>
              <a:gd name="T30" fmla="*/ 2147483646 w 64"/>
              <a:gd name="T31" fmla="*/ 2147483646 h 52"/>
              <a:gd name="T32" fmla="*/ 2147483646 w 64"/>
              <a:gd name="T33" fmla="*/ 2147483646 h 52"/>
              <a:gd name="T34" fmla="*/ 2147483646 w 64"/>
              <a:gd name="T35" fmla="*/ 2147483646 h 52"/>
              <a:gd name="T36" fmla="*/ 2147483646 w 64"/>
              <a:gd name="T37" fmla="*/ 2147483646 h 52"/>
              <a:gd name="T38" fmla="*/ 2147483646 w 64"/>
              <a:gd name="T39" fmla="*/ 2147483646 h 52"/>
              <a:gd name="T40" fmla="*/ 2147483646 w 64"/>
              <a:gd name="T41" fmla="*/ 2147483646 h 52"/>
              <a:gd name="T42" fmla="*/ 2147483646 w 64"/>
              <a:gd name="T43" fmla="*/ 2147483646 h 52"/>
              <a:gd name="T44" fmla="*/ 2147483646 w 64"/>
              <a:gd name="T45" fmla="*/ 2147483646 h 52"/>
              <a:gd name="T46" fmla="*/ 2147483646 w 64"/>
              <a:gd name="T47" fmla="*/ 2147483646 h 52"/>
              <a:gd name="T48" fmla="*/ 2147483646 w 64"/>
              <a:gd name="T49" fmla="*/ 2147483646 h 52"/>
              <a:gd name="T50" fmla="*/ 2147483646 w 64"/>
              <a:gd name="T51" fmla="*/ 2147483646 h 52"/>
              <a:gd name="T52" fmla="*/ 2147483646 w 64"/>
              <a:gd name="T53" fmla="*/ 2147483646 h 52"/>
              <a:gd name="T54" fmla="*/ 2147483646 w 64"/>
              <a:gd name="T55" fmla="*/ 2147483646 h 52"/>
              <a:gd name="T56" fmla="*/ 2147483646 w 64"/>
              <a:gd name="T57" fmla="*/ 2147483646 h 52"/>
              <a:gd name="T58" fmla="*/ 2147483646 w 64"/>
              <a:gd name="T59" fmla="*/ 2147483646 h 52"/>
              <a:gd name="T60" fmla="*/ 2147483646 w 64"/>
              <a:gd name="T61" fmla="*/ 2147483646 h 52"/>
              <a:gd name="T62" fmla="*/ 2147483646 w 64"/>
              <a:gd name="T63" fmla="*/ 2147483646 h 52"/>
              <a:gd name="T64" fmla="*/ 2147483646 w 64"/>
              <a:gd name="T65" fmla="*/ 2147483646 h 52"/>
              <a:gd name="T66" fmla="*/ 2147483646 w 64"/>
              <a:gd name="T67" fmla="*/ 2147483646 h 52"/>
              <a:gd name="T68" fmla="*/ 2147483646 w 64"/>
              <a:gd name="T69" fmla="*/ 2147483646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 h="52">
                <a:moveTo>
                  <a:pt x="56" y="12"/>
                </a:moveTo>
                <a:cubicBezTo>
                  <a:pt x="46" y="12"/>
                  <a:pt x="46" y="12"/>
                  <a:pt x="46" y="12"/>
                </a:cubicBezTo>
                <a:cubicBezTo>
                  <a:pt x="45" y="4"/>
                  <a:pt x="45" y="4"/>
                  <a:pt x="45" y="4"/>
                </a:cubicBezTo>
                <a:cubicBezTo>
                  <a:pt x="44" y="2"/>
                  <a:pt x="42" y="0"/>
                  <a:pt x="40" y="0"/>
                </a:cubicBezTo>
                <a:cubicBezTo>
                  <a:pt x="24" y="0"/>
                  <a:pt x="24" y="0"/>
                  <a:pt x="24" y="0"/>
                </a:cubicBezTo>
                <a:cubicBezTo>
                  <a:pt x="22" y="0"/>
                  <a:pt x="20" y="2"/>
                  <a:pt x="19" y="4"/>
                </a:cubicBezTo>
                <a:cubicBezTo>
                  <a:pt x="18" y="12"/>
                  <a:pt x="18" y="12"/>
                  <a:pt x="18" y="12"/>
                </a:cubicBezTo>
                <a:cubicBezTo>
                  <a:pt x="8" y="12"/>
                  <a:pt x="8" y="12"/>
                  <a:pt x="8" y="12"/>
                </a:cubicBezTo>
                <a:cubicBezTo>
                  <a:pt x="4" y="12"/>
                  <a:pt x="0" y="16"/>
                  <a:pt x="0" y="20"/>
                </a:cubicBezTo>
                <a:cubicBezTo>
                  <a:pt x="0" y="44"/>
                  <a:pt x="0" y="44"/>
                  <a:pt x="0" y="44"/>
                </a:cubicBezTo>
                <a:cubicBezTo>
                  <a:pt x="0" y="48"/>
                  <a:pt x="4" y="52"/>
                  <a:pt x="8" y="52"/>
                </a:cubicBezTo>
                <a:cubicBezTo>
                  <a:pt x="56" y="52"/>
                  <a:pt x="56" y="52"/>
                  <a:pt x="56" y="52"/>
                </a:cubicBezTo>
                <a:cubicBezTo>
                  <a:pt x="60" y="52"/>
                  <a:pt x="64" y="48"/>
                  <a:pt x="64" y="44"/>
                </a:cubicBezTo>
                <a:cubicBezTo>
                  <a:pt x="64" y="20"/>
                  <a:pt x="64" y="20"/>
                  <a:pt x="64" y="20"/>
                </a:cubicBezTo>
                <a:cubicBezTo>
                  <a:pt x="64" y="16"/>
                  <a:pt x="60" y="12"/>
                  <a:pt x="56" y="12"/>
                </a:cubicBezTo>
                <a:close/>
                <a:moveTo>
                  <a:pt x="23" y="5"/>
                </a:moveTo>
                <a:cubicBezTo>
                  <a:pt x="24" y="4"/>
                  <a:pt x="24" y="4"/>
                  <a:pt x="24" y="4"/>
                </a:cubicBezTo>
                <a:cubicBezTo>
                  <a:pt x="40" y="4"/>
                  <a:pt x="40" y="4"/>
                  <a:pt x="40" y="4"/>
                </a:cubicBezTo>
                <a:cubicBezTo>
                  <a:pt x="41" y="5"/>
                  <a:pt x="41" y="5"/>
                  <a:pt x="41" y="5"/>
                </a:cubicBezTo>
                <a:cubicBezTo>
                  <a:pt x="42" y="12"/>
                  <a:pt x="42" y="12"/>
                  <a:pt x="42" y="12"/>
                </a:cubicBezTo>
                <a:cubicBezTo>
                  <a:pt x="22" y="12"/>
                  <a:pt x="22" y="12"/>
                  <a:pt x="22" y="12"/>
                </a:cubicBezTo>
                <a:lnTo>
                  <a:pt x="23" y="5"/>
                </a:lnTo>
                <a:close/>
                <a:moveTo>
                  <a:pt x="44" y="36"/>
                </a:moveTo>
                <a:cubicBezTo>
                  <a:pt x="36" y="36"/>
                  <a:pt x="36" y="36"/>
                  <a:pt x="36" y="36"/>
                </a:cubicBezTo>
                <a:cubicBezTo>
                  <a:pt x="36" y="44"/>
                  <a:pt x="36" y="44"/>
                  <a:pt x="36" y="44"/>
                </a:cubicBezTo>
                <a:cubicBezTo>
                  <a:pt x="28" y="44"/>
                  <a:pt x="28" y="44"/>
                  <a:pt x="28" y="44"/>
                </a:cubicBezTo>
                <a:cubicBezTo>
                  <a:pt x="28" y="36"/>
                  <a:pt x="28" y="36"/>
                  <a:pt x="28" y="36"/>
                </a:cubicBezTo>
                <a:cubicBezTo>
                  <a:pt x="20" y="36"/>
                  <a:pt x="20" y="36"/>
                  <a:pt x="20" y="36"/>
                </a:cubicBezTo>
                <a:cubicBezTo>
                  <a:pt x="20" y="28"/>
                  <a:pt x="20" y="28"/>
                  <a:pt x="20" y="28"/>
                </a:cubicBezTo>
                <a:cubicBezTo>
                  <a:pt x="28" y="28"/>
                  <a:pt x="28" y="28"/>
                  <a:pt x="28" y="28"/>
                </a:cubicBezTo>
                <a:cubicBezTo>
                  <a:pt x="28" y="20"/>
                  <a:pt x="28" y="20"/>
                  <a:pt x="28" y="20"/>
                </a:cubicBezTo>
                <a:cubicBezTo>
                  <a:pt x="36" y="20"/>
                  <a:pt x="36" y="20"/>
                  <a:pt x="36" y="20"/>
                </a:cubicBezTo>
                <a:cubicBezTo>
                  <a:pt x="36" y="28"/>
                  <a:pt x="36" y="28"/>
                  <a:pt x="36" y="28"/>
                </a:cubicBezTo>
                <a:cubicBezTo>
                  <a:pt x="44" y="28"/>
                  <a:pt x="44" y="28"/>
                  <a:pt x="44" y="28"/>
                </a:cubicBezTo>
                <a:lnTo>
                  <a:pt x="44" y="3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微软雅黑" panose="020B0503020204020204" pitchFamily="34" charset="-122"/>
            </a:endParaRPr>
          </a:p>
        </p:txBody>
      </p:sp>
      <p:grpSp>
        <p:nvGrpSpPr>
          <p:cNvPr id="65" name="Group 58"/>
          <p:cNvGrpSpPr/>
          <p:nvPr/>
        </p:nvGrpSpPr>
        <p:grpSpPr>
          <a:xfrm rot="468924">
            <a:off x="4880459" y="3961540"/>
            <a:ext cx="394059" cy="527822"/>
            <a:chOff x="7029451" y="3441701"/>
            <a:chExt cx="692150" cy="927099"/>
          </a:xfrm>
          <a:solidFill>
            <a:schemeClr val="bg1"/>
          </a:solidFill>
        </p:grpSpPr>
        <p:sp>
          <p:nvSpPr>
            <p:cNvPr id="66" name="Freeform 15"/>
            <p:cNvSpPr>
              <a:spLocks noEditPoints="1"/>
            </p:cNvSpPr>
            <p:nvPr/>
          </p:nvSpPr>
          <p:spPr bwMode="auto">
            <a:xfrm>
              <a:off x="7029451" y="3681413"/>
              <a:ext cx="630238" cy="687387"/>
            </a:xfrm>
            <a:custGeom>
              <a:avLst/>
              <a:gdLst>
                <a:gd name="T0" fmla="*/ 152 w 165"/>
                <a:gd name="T1" fmla="*/ 110 h 181"/>
                <a:gd name="T2" fmla="*/ 125 w 165"/>
                <a:gd name="T3" fmla="*/ 85 h 181"/>
                <a:gd name="T4" fmla="*/ 125 w 165"/>
                <a:gd name="T5" fmla="*/ 82 h 181"/>
                <a:gd name="T6" fmla="*/ 100 w 165"/>
                <a:gd name="T7" fmla="*/ 98 h 181"/>
                <a:gd name="T8" fmla="*/ 95 w 165"/>
                <a:gd name="T9" fmla="*/ 101 h 181"/>
                <a:gd name="T10" fmla="*/ 94 w 165"/>
                <a:gd name="T11" fmla="*/ 94 h 181"/>
                <a:gd name="T12" fmla="*/ 96 w 165"/>
                <a:gd name="T13" fmla="*/ 49 h 181"/>
                <a:gd name="T14" fmla="*/ 109 w 165"/>
                <a:gd name="T15" fmla="*/ 38 h 181"/>
                <a:gd name="T16" fmla="*/ 110 w 165"/>
                <a:gd name="T17" fmla="*/ 38 h 181"/>
                <a:gd name="T18" fmla="*/ 110 w 165"/>
                <a:gd name="T19" fmla="*/ 36 h 181"/>
                <a:gd name="T20" fmla="*/ 113 w 165"/>
                <a:gd name="T21" fmla="*/ 16 h 181"/>
                <a:gd name="T22" fmla="*/ 115 w 165"/>
                <a:gd name="T23" fmla="*/ 11 h 181"/>
                <a:gd name="T24" fmla="*/ 115 w 165"/>
                <a:gd name="T25" fmla="*/ 12 h 181"/>
                <a:gd name="T26" fmla="*/ 118 w 165"/>
                <a:gd name="T27" fmla="*/ 8 h 181"/>
                <a:gd name="T28" fmla="*/ 120 w 165"/>
                <a:gd name="T29" fmla="*/ 6 h 181"/>
                <a:gd name="T30" fmla="*/ 38 w 165"/>
                <a:gd name="T31" fmla="*/ 32 h 181"/>
                <a:gd name="T32" fmla="*/ 31 w 165"/>
                <a:gd name="T33" fmla="*/ 150 h 181"/>
                <a:gd name="T34" fmla="*/ 150 w 165"/>
                <a:gd name="T35" fmla="*/ 144 h 181"/>
                <a:gd name="T36" fmla="*/ 160 w 165"/>
                <a:gd name="T37" fmla="*/ 131 h 181"/>
                <a:gd name="T38" fmla="*/ 152 w 165"/>
                <a:gd name="T39" fmla="*/ 110 h 181"/>
                <a:gd name="T40" fmla="*/ 53 w 165"/>
                <a:gd name="T41" fmla="*/ 118 h 181"/>
                <a:gd name="T42" fmla="*/ 35 w 165"/>
                <a:gd name="T43" fmla="*/ 118 h 181"/>
                <a:gd name="T44" fmla="*/ 35 w 165"/>
                <a:gd name="T45" fmla="*/ 100 h 181"/>
                <a:gd name="T46" fmla="*/ 53 w 165"/>
                <a:gd name="T47" fmla="*/ 100 h 181"/>
                <a:gd name="T48" fmla="*/ 53 w 165"/>
                <a:gd name="T49" fmla="*/ 118 h 181"/>
                <a:gd name="T50" fmla="*/ 41 w 165"/>
                <a:gd name="T51" fmla="*/ 76 h 181"/>
                <a:gd name="T52" fmla="*/ 41 w 165"/>
                <a:gd name="T53" fmla="*/ 58 h 181"/>
                <a:gd name="T54" fmla="*/ 59 w 165"/>
                <a:gd name="T55" fmla="*/ 58 h 181"/>
                <a:gd name="T56" fmla="*/ 59 w 165"/>
                <a:gd name="T57" fmla="*/ 76 h 181"/>
                <a:gd name="T58" fmla="*/ 41 w 165"/>
                <a:gd name="T59" fmla="*/ 76 h 181"/>
                <a:gd name="T60" fmla="*/ 84 w 165"/>
                <a:gd name="T61" fmla="*/ 147 h 181"/>
                <a:gd name="T62" fmla="*/ 66 w 165"/>
                <a:gd name="T63" fmla="*/ 147 h 181"/>
                <a:gd name="T64" fmla="*/ 66 w 165"/>
                <a:gd name="T65" fmla="*/ 129 h 181"/>
                <a:gd name="T66" fmla="*/ 84 w 165"/>
                <a:gd name="T67" fmla="*/ 129 h 181"/>
                <a:gd name="T68" fmla="*/ 84 w 165"/>
                <a:gd name="T69" fmla="*/ 147 h 181"/>
                <a:gd name="T70" fmla="*/ 71 w 165"/>
                <a:gd name="T71" fmla="*/ 46 h 181"/>
                <a:gd name="T72" fmla="*/ 71 w 165"/>
                <a:gd name="T73" fmla="*/ 28 h 181"/>
                <a:gd name="T74" fmla="*/ 89 w 165"/>
                <a:gd name="T75" fmla="*/ 28 h 181"/>
                <a:gd name="T76" fmla="*/ 89 w 165"/>
                <a:gd name="T77" fmla="*/ 46 h 181"/>
                <a:gd name="T78" fmla="*/ 71 w 165"/>
                <a:gd name="T79" fmla="*/ 46 h 181"/>
                <a:gd name="T80" fmla="*/ 125 w 165"/>
                <a:gd name="T81" fmla="*/ 147 h 181"/>
                <a:gd name="T82" fmla="*/ 107 w 165"/>
                <a:gd name="T83" fmla="*/ 147 h 181"/>
                <a:gd name="T84" fmla="*/ 107 w 165"/>
                <a:gd name="T85" fmla="*/ 129 h 181"/>
                <a:gd name="T86" fmla="*/ 125 w 165"/>
                <a:gd name="T87" fmla="*/ 129 h 181"/>
                <a:gd name="T88" fmla="*/ 125 w 165"/>
                <a:gd name="T89" fmla="*/ 14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181">
                  <a:moveTo>
                    <a:pt x="152" y="110"/>
                  </a:moveTo>
                  <a:cubicBezTo>
                    <a:pt x="152" y="110"/>
                    <a:pt x="125" y="101"/>
                    <a:pt x="125" y="85"/>
                  </a:cubicBezTo>
                  <a:cubicBezTo>
                    <a:pt x="125" y="84"/>
                    <a:pt x="125" y="83"/>
                    <a:pt x="125" y="82"/>
                  </a:cubicBezTo>
                  <a:cubicBezTo>
                    <a:pt x="115" y="89"/>
                    <a:pt x="104" y="96"/>
                    <a:pt x="100" y="98"/>
                  </a:cubicBezTo>
                  <a:cubicBezTo>
                    <a:pt x="95" y="101"/>
                    <a:pt x="95" y="101"/>
                    <a:pt x="95" y="101"/>
                  </a:cubicBezTo>
                  <a:cubicBezTo>
                    <a:pt x="94" y="94"/>
                    <a:pt x="94" y="94"/>
                    <a:pt x="94" y="94"/>
                  </a:cubicBezTo>
                  <a:cubicBezTo>
                    <a:pt x="93" y="89"/>
                    <a:pt x="90" y="59"/>
                    <a:pt x="96" y="49"/>
                  </a:cubicBezTo>
                  <a:cubicBezTo>
                    <a:pt x="99" y="44"/>
                    <a:pt x="103" y="40"/>
                    <a:pt x="109" y="38"/>
                  </a:cubicBezTo>
                  <a:cubicBezTo>
                    <a:pt x="109" y="38"/>
                    <a:pt x="110" y="38"/>
                    <a:pt x="110" y="38"/>
                  </a:cubicBezTo>
                  <a:cubicBezTo>
                    <a:pt x="110" y="36"/>
                    <a:pt x="110" y="36"/>
                    <a:pt x="110" y="36"/>
                  </a:cubicBezTo>
                  <a:cubicBezTo>
                    <a:pt x="110" y="31"/>
                    <a:pt x="110" y="22"/>
                    <a:pt x="113" y="16"/>
                  </a:cubicBezTo>
                  <a:cubicBezTo>
                    <a:pt x="115" y="11"/>
                    <a:pt x="115" y="11"/>
                    <a:pt x="115" y="11"/>
                  </a:cubicBezTo>
                  <a:cubicBezTo>
                    <a:pt x="115" y="12"/>
                    <a:pt x="115" y="12"/>
                    <a:pt x="115" y="12"/>
                  </a:cubicBezTo>
                  <a:cubicBezTo>
                    <a:pt x="118" y="8"/>
                    <a:pt x="118" y="8"/>
                    <a:pt x="118" y="8"/>
                  </a:cubicBezTo>
                  <a:cubicBezTo>
                    <a:pt x="118" y="7"/>
                    <a:pt x="119" y="7"/>
                    <a:pt x="120" y="6"/>
                  </a:cubicBezTo>
                  <a:cubicBezTo>
                    <a:pt x="92" y="0"/>
                    <a:pt x="61" y="9"/>
                    <a:pt x="38" y="32"/>
                  </a:cubicBezTo>
                  <a:cubicBezTo>
                    <a:pt x="3" y="66"/>
                    <a:pt x="0" y="119"/>
                    <a:pt x="31" y="150"/>
                  </a:cubicBezTo>
                  <a:cubicBezTo>
                    <a:pt x="62" y="181"/>
                    <a:pt x="115" y="178"/>
                    <a:pt x="150" y="144"/>
                  </a:cubicBezTo>
                  <a:cubicBezTo>
                    <a:pt x="158" y="135"/>
                    <a:pt x="160" y="131"/>
                    <a:pt x="160" y="131"/>
                  </a:cubicBezTo>
                  <a:cubicBezTo>
                    <a:pt x="165" y="123"/>
                    <a:pt x="161" y="114"/>
                    <a:pt x="152" y="110"/>
                  </a:cubicBezTo>
                  <a:close/>
                  <a:moveTo>
                    <a:pt x="53" y="118"/>
                  </a:moveTo>
                  <a:cubicBezTo>
                    <a:pt x="48" y="123"/>
                    <a:pt x="40" y="123"/>
                    <a:pt x="35" y="118"/>
                  </a:cubicBezTo>
                  <a:cubicBezTo>
                    <a:pt x="30" y="113"/>
                    <a:pt x="30" y="105"/>
                    <a:pt x="35" y="100"/>
                  </a:cubicBezTo>
                  <a:cubicBezTo>
                    <a:pt x="40" y="95"/>
                    <a:pt x="48" y="95"/>
                    <a:pt x="53" y="100"/>
                  </a:cubicBezTo>
                  <a:cubicBezTo>
                    <a:pt x="58" y="105"/>
                    <a:pt x="58" y="113"/>
                    <a:pt x="53" y="118"/>
                  </a:cubicBezTo>
                  <a:close/>
                  <a:moveTo>
                    <a:pt x="41" y="76"/>
                  </a:moveTo>
                  <a:cubicBezTo>
                    <a:pt x="36" y="71"/>
                    <a:pt x="36" y="63"/>
                    <a:pt x="41" y="58"/>
                  </a:cubicBezTo>
                  <a:cubicBezTo>
                    <a:pt x="46" y="53"/>
                    <a:pt x="54" y="53"/>
                    <a:pt x="59" y="58"/>
                  </a:cubicBezTo>
                  <a:cubicBezTo>
                    <a:pt x="64" y="63"/>
                    <a:pt x="64" y="71"/>
                    <a:pt x="59" y="76"/>
                  </a:cubicBezTo>
                  <a:cubicBezTo>
                    <a:pt x="54" y="81"/>
                    <a:pt x="46" y="81"/>
                    <a:pt x="41" y="76"/>
                  </a:cubicBezTo>
                  <a:close/>
                  <a:moveTo>
                    <a:pt x="84" y="147"/>
                  </a:moveTo>
                  <a:cubicBezTo>
                    <a:pt x="79" y="152"/>
                    <a:pt x="71" y="152"/>
                    <a:pt x="66" y="147"/>
                  </a:cubicBezTo>
                  <a:cubicBezTo>
                    <a:pt x="61" y="142"/>
                    <a:pt x="61" y="134"/>
                    <a:pt x="66" y="129"/>
                  </a:cubicBezTo>
                  <a:cubicBezTo>
                    <a:pt x="71" y="124"/>
                    <a:pt x="79" y="124"/>
                    <a:pt x="84" y="129"/>
                  </a:cubicBezTo>
                  <a:cubicBezTo>
                    <a:pt x="89" y="134"/>
                    <a:pt x="89" y="142"/>
                    <a:pt x="84" y="147"/>
                  </a:cubicBezTo>
                  <a:close/>
                  <a:moveTo>
                    <a:pt x="71" y="46"/>
                  </a:moveTo>
                  <a:cubicBezTo>
                    <a:pt x="66" y="41"/>
                    <a:pt x="66" y="33"/>
                    <a:pt x="71" y="28"/>
                  </a:cubicBezTo>
                  <a:cubicBezTo>
                    <a:pt x="76" y="23"/>
                    <a:pt x="84" y="23"/>
                    <a:pt x="89" y="28"/>
                  </a:cubicBezTo>
                  <a:cubicBezTo>
                    <a:pt x="94" y="33"/>
                    <a:pt x="94" y="41"/>
                    <a:pt x="89" y="46"/>
                  </a:cubicBezTo>
                  <a:cubicBezTo>
                    <a:pt x="84" y="51"/>
                    <a:pt x="76" y="51"/>
                    <a:pt x="71" y="46"/>
                  </a:cubicBezTo>
                  <a:close/>
                  <a:moveTo>
                    <a:pt x="125" y="147"/>
                  </a:moveTo>
                  <a:cubicBezTo>
                    <a:pt x="120" y="152"/>
                    <a:pt x="112" y="152"/>
                    <a:pt x="107" y="147"/>
                  </a:cubicBezTo>
                  <a:cubicBezTo>
                    <a:pt x="102" y="142"/>
                    <a:pt x="102" y="134"/>
                    <a:pt x="107" y="129"/>
                  </a:cubicBezTo>
                  <a:cubicBezTo>
                    <a:pt x="112" y="124"/>
                    <a:pt x="120" y="124"/>
                    <a:pt x="125" y="129"/>
                  </a:cubicBezTo>
                  <a:cubicBezTo>
                    <a:pt x="130" y="134"/>
                    <a:pt x="130" y="142"/>
                    <a:pt x="12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67" name="Freeform 16"/>
            <p:cNvSpPr/>
            <p:nvPr/>
          </p:nvSpPr>
          <p:spPr bwMode="auto">
            <a:xfrm>
              <a:off x="7556501" y="3784600"/>
              <a:ext cx="122238" cy="147637"/>
            </a:xfrm>
            <a:custGeom>
              <a:avLst/>
              <a:gdLst>
                <a:gd name="T0" fmla="*/ 20 w 32"/>
                <a:gd name="T1" fmla="*/ 0 h 39"/>
                <a:gd name="T2" fmla="*/ 20 w 32"/>
                <a:gd name="T3" fmla="*/ 2 h 39"/>
                <a:gd name="T4" fmla="*/ 18 w 32"/>
                <a:gd name="T5" fmla="*/ 6 h 39"/>
                <a:gd name="T6" fmla="*/ 18 w 32"/>
                <a:gd name="T7" fmla="*/ 6 h 39"/>
                <a:gd name="T8" fmla="*/ 16 w 32"/>
                <a:gd name="T9" fmla="*/ 10 h 39"/>
                <a:gd name="T10" fmla="*/ 1 w 32"/>
                <a:gd name="T11" fmla="*/ 25 h 39"/>
                <a:gd name="T12" fmla="*/ 0 w 32"/>
                <a:gd name="T13" fmla="*/ 25 h 39"/>
                <a:gd name="T14" fmla="*/ 0 w 32"/>
                <a:gd name="T15" fmla="*/ 39 h 39"/>
                <a:gd name="T16" fmla="*/ 19 w 32"/>
                <a:gd name="T17" fmla="*/ 31 h 39"/>
                <a:gd name="T18" fmla="*/ 28 w 32"/>
                <a:gd name="T19" fmla="*/ 10 h 39"/>
                <a:gd name="T20" fmla="*/ 20 w 32"/>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39">
                  <a:moveTo>
                    <a:pt x="20" y="0"/>
                  </a:moveTo>
                  <a:cubicBezTo>
                    <a:pt x="20" y="1"/>
                    <a:pt x="20" y="2"/>
                    <a:pt x="20" y="2"/>
                  </a:cubicBezTo>
                  <a:cubicBezTo>
                    <a:pt x="18" y="6"/>
                    <a:pt x="18" y="6"/>
                    <a:pt x="18" y="6"/>
                  </a:cubicBezTo>
                  <a:cubicBezTo>
                    <a:pt x="18" y="6"/>
                    <a:pt x="18" y="6"/>
                    <a:pt x="18" y="6"/>
                  </a:cubicBezTo>
                  <a:cubicBezTo>
                    <a:pt x="16" y="10"/>
                    <a:pt x="16" y="10"/>
                    <a:pt x="16" y="10"/>
                  </a:cubicBezTo>
                  <a:cubicBezTo>
                    <a:pt x="12" y="16"/>
                    <a:pt x="6" y="22"/>
                    <a:pt x="1" y="25"/>
                  </a:cubicBezTo>
                  <a:cubicBezTo>
                    <a:pt x="0" y="25"/>
                    <a:pt x="0" y="25"/>
                    <a:pt x="0" y="25"/>
                  </a:cubicBezTo>
                  <a:cubicBezTo>
                    <a:pt x="1" y="30"/>
                    <a:pt x="2" y="34"/>
                    <a:pt x="0" y="39"/>
                  </a:cubicBezTo>
                  <a:cubicBezTo>
                    <a:pt x="9" y="34"/>
                    <a:pt x="19" y="31"/>
                    <a:pt x="19" y="31"/>
                  </a:cubicBezTo>
                  <a:cubicBezTo>
                    <a:pt x="28" y="28"/>
                    <a:pt x="32" y="19"/>
                    <a:pt x="28" y="10"/>
                  </a:cubicBezTo>
                  <a:cubicBezTo>
                    <a:pt x="28" y="10"/>
                    <a:pt x="26" y="7"/>
                    <a:pt x="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68" name="Freeform 17"/>
            <p:cNvSpPr/>
            <p:nvPr/>
          </p:nvSpPr>
          <p:spPr bwMode="auto">
            <a:xfrm>
              <a:off x="7389813" y="3829050"/>
              <a:ext cx="163513" cy="214312"/>
            </a:xfrm>
            <a:custGeom>
              <a:avLst/>
              <a:gdLst>
                <a:gd name="T0" fmla="*/ 30 w 43"/>
                <a:gd name="T1" fmla="*/ 5 h 56"/>
                <a:gd name="T2" fmla="*/ 5 w 43"/>
                <a:gd name="T3" fmla="*/ 13 h 56"/>
                <a:gd name="T4" fmla="*/ 4 w 43"/>
                <a:gd name="T5" fmla="*/ 56 h 56"/>
                <a:gd name="T6" fmla="*/ 38 w 43"/>
                <a:gd name="T7" fmla="*/ 30 h 56"/>
                <a:gd name="T8" fmla="*/ 30 w 43"/>
                <a:gd name="T9" fmla="*/ 5 h 56"/>
              </a:gdLst>
              <a:ahLst/>
              <a:cxnLst>
                <a:cxn ang="0">
                  <a:pos x="T0" y="T1"/>
                </a:cxn>
                <a:cxn ang="0">
                  <a:pos x="T2" y="T3"/>
                </a:cxn>
                <a:cxn ang="0">
                  <a:pos x="T4" y="T5"/>
                </a:cxn>
                <a:cxn ang="0">
                  <a:pos x="T6" y="T7"/>
                </a:cxn>
                <a:cxn ang="0">
                  <a:pos x="T8" y="T9"/>
                </a:cxn>
              </a:cxnLst>
              <a:rect l="0" t="0" r="r" b="b"/>
              <a:pathLst>
                <a:path w="43" h="56">
                  <a:moveTo>
                    <a:pt x="30" y="5"/>
                  </a:moveTo>
                  <a:cubicBezTo>
                    <a:pt x="21" y="0"/>
                    <a:pt x="10" y="4"/>
                    <a:pt x="5" y="13"/>
                  </a:cubicBezTo>
                  <a:cubicBezTo>
                    <a:pt x="0" y="22"/>
                    <a:pt x="4" y="56"/>
                    <a:pt x="4" y="56"/>
                  </a:cubicBezTo>
                  <a:cubicBezTo>
                    <a:pt x="4" y="56"/>
                    <a:pt x="34" y="39"/>
                    <a:pt x="38" y="30"/>
                  </a:cubicBezTo>
                  <a:cubicBezTo>
                    <a:pt x="43" y="21"/>
                    <a:pt x="40" y="10"/>
                    <a:pt x="3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69" name="Freeform 18"/>
            <p:cNvSpPr/>
            <p:nvPr/>
          </p:nvSpPr>
          <p:spPr bwMode="auto">
            <a:xfrm>
              <a:off x="7491413" y="3441701"/>
              <a:ext cx="230188" cy="346075"/>
            </a:xfrm>
            <a:custGeom>
              <a:avLst/>
              <a:gdLst>
                <a:gd name="T0" fmla="*/ 51 w 60"/>
                <a:gd name="T1" fmla="*/ 9 h 91"/>
                <a:gd name="T2" fmla="*/ 0 w 60"/>
                <a:gd name="T3" fmla="*/ 75 h 91"/>
                <a:gd name="T4" fmla="*/ 32 w 60"/>
                <a:gd name="T5" fmla="*/ 91 h 91"/>
                <a:gd name="T6" fmla="*/ 57 w 60"/>
                <a:gd name="T7" fmla="*/ 12 h 91"/>
                <a:gd name="T8" fmla="*/ 51 w 60"/>
                <a:gd name="T9" fmla="*/ 9 h 91"/>
              </a:gdLst>
              <a:ahLst/>
              <a:cxnLst>
                <a:cxn ang="0">
                  <a:pos x="T0" y="T1"/>
                </a:cxn>
                <a:cxn ang="0">
                  <a:pos x="T2" y="T3"/>
                </a:cxn>
                <a:cxn ang="0">
                  <a:pos x="T4" y="T5"/>
                </a:cxn>
                <a:cxn ang="0">
                  <a:pos x="T6" y="T7"/>
                </a:cxn>
                <a:cxn ang="0">
                  <a:pos x="T8" y="T9"/>
                </a:cxn>
              </a:cxnLst>
              <a:rect l="0" t="0" r="r" b="b"/>
              <a:pathLst>
                <a:path w="60" h="91">
                  <a:moveTo>
                    <a:pt x="51" y="9"/>
                  </a:moveTo>
                  <a:cubicBezTo>
                    <a:pt x="51" y="9"/>
                    <a:pt x="12" y="57"/>
                    <a:pt x="0" y="75"/>
                  </a:cubicBezTo>
                  <a:cubicBezTo>
                    <a:pt x="32" y="91"/>
                    <a:pt x="32" y="91"/>
                    <a:pt x="32" y="91"/>
                  </a:cubicBezTo>
                  <a:cubicBezTo>
                    <a:pt x="40" y="71"/>
                    <a:pt x="57" y="12"/>
                    <a:pt x="57" y="12"/>
                  </a:cubicBezTo>
                  <a:cubicBezTo>
                    <a:pt x="60" y="2"/>
                    <a:pt x="57" y="0"/>
                    <a:pt x="5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70" name="Freeform 19"/>
            <p:cNvSpPr/>
            <p:nvPr/>
          </p:nvSpPr>
          <p:spPr bwMode="auto">
            <a:xfrm>
              <a:off x="7466013" y="3749675"/>
              <a:ext cx="136525" cy="117475"/>
            </a:xfrm>
            <a:custGeom>
              <a:avLst/>
              <a:gdLst>
                <a:gd name="T0" fmla="*/ 36 w 36"/>
                <a:gd name="T1" fmla="*/ 18 h 31"/>
                <a:gd name="T2" fmla="*/ 3 w 36"/>
                <a:gd name="T3" fmla="*/ 0 h 31"/>
                <a:gd name="T4" fmla="*/ 0 w 36"/>
                <a:gd name="T5" fmla="*/ 19 h 31"/>
                <a:gd name="T6" fmla="*/ 13 w 36"/>
                <a:gd name="T7" fmla="*/ 22 h 31"/>
                <a:gd name="T8" fmla="*/ 22 w 36"/>
                <a:gd name="T9" fmla="*/ 31 h 31"/>
                <a:gd name="T10" fmla="*/ 36 w 36"/>
                <a:gd name="T11" fmla="*/ 18 h 31"/>
              </a:gdLst>
              <a:ahLst/>
              <a:cxnLst>
                <a:cxn ang="0">
                  <a:pos x="T0" y="T1"/>
                </a:cxn>
                <a:cxn ang="0">
                  <a:pos x="T2" y="T3"/>
                </a:cxn>
                <a:cxn ang="0">
                  <a:pos x="T4" y="T5"/>
                </a:cxn>
                <a:cxn ang="0">
                  <a:pos x="T6" y="T7"/>
                </a:cxn>
                <a:cxn ang="0">
                  <a:pos x="T8" y="T9"/>
                </a:cxn>
                <a:cxn ang="0">
                  <a:pos x="T10" y="T11"/>
                </a:cxn>
              </a:cxnLst>
              <a:rect l="0" t="0" r="r" b="b"/>
              <a:pathLst>
                <a:path w="36" h="31">
                  <a:moveTo>
                    <a:pt x="36" y="18"/>
                  </a:moveTo>
                  <a:cubicBezTo>
                    <a:pt x="3" y="0"/>
                    <a:pt x="3" y="0"/>
                    <a:pt x="3" y="0"/>
                  </a:cubicBezTo>
                  <a:cubicBezTo>
                    <a:pt x="0" y="6"/>
                    <a:pt x="0" y="15"/>
                    <a:pt x="0" y="19"/>
                  </a:cubicBezTo>
                  <a:cubicBezTo>
                    <a:pt x="4" y="19"/>
                    <a:pt x="8" y="20"/>
                    <a:pt x="13" y="22"/>
                  </a:cubicBezTo>
                  <a:cubicBezTo>
                    <a:pt x="17" y="24"/>
                    <a:pt x="20" y="27"/>
                    <a:pt x="22" y="31"/>
                  </a:cubicBezTo>
                  <a:cubicBezTo>
                    <a:pt x="26" y="28"/>
                    <a:pt x="32" y="23"/>
                    <a:pt x="36"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grpSp>
      <p:grpSp>
        <p:nvGrpSpPr>
          <p:cNvPr id="71" name="Group 64"/>
          <p:cNvGrpSpPr/>
          <p:nvPr/>
        </p:nvGrpSpPr>
        <p:grpSpPr>
          <a:xfrm>
            <a:off x="3050843" y="2026181"/>
            <a:ext cx="474347" cy="554618"/>
            <a:chOff x="4535488" y="1625601"/>
            <a:chExt cx="206376" cy="241300"/>
          </a:xfrm>
          <a:solidFill>
            <a:schemeClr val="bg1"/>
          </a:solidFill>
        </p:grpSpPr>
        <p:sp>
          <p:nvSpPr>
            <p:cNvPr id="72" name="Freeform 68"/>
            <p:cNvSpPr/>
            <p:nvPr/>
          </p:nvSpPr>
          <p:spPr bwMode="auto">
            <a:xfrm>
              <a:off x="4543426" y="1625601"/>
              <a:ext cx="198438" cy="188913"/>
            </a:xfrm>
            <a:custGeom>
              <a:avLst/>
              <a:gdLst>
                <a:gd name="T0" fmla="*/ 49 w 53"/>
                <a:gd name="T1" fmla="*/ 8 h 50"/>
                <a:gd name="T2" fmla="*/ 53 w 53"/>
                <a:gd name="T3" fmla="*/ 4 h 50"/>
                <a:gd name="T4" fmla="*/ 49 w 53"/>
                <a:gd name="T5" fmla="*/ 0 h 50"/>
                <a:gd name="T6" fmla="*/ 45 w 53"/>
                <a:gd name="T7" fmla="*/ 4 h 50"/>
                <a:gd name="T8" fmla="*/ 45 w 53"/>
                <a:gd name="T9" fmla="*/ 6 h 50"/>
                <a:gd name="T10" fmla="*/ 25 w 53"/>
                <a:gd name="T11" fmla="*/ 20 h 50"/>
                <a:gd name="T12" fmla="*/ 7 w 53"/>
                <a:gd name="T13" fmla="*/ 2 h 50"/>
                <a:gd name="T14" fmla="*/ 3 w 53"/>
                <a:gd name="T15" fmla="*/ 1 h 50"/>
                <a:gd name="T16" fmla="*/ 0 w 53"/>
                <a:gd name="T17" fmla="*/ 4 h 50"/>
                <a:gd name="T18" fmla="*/ 14 w 53"/>
                <a:gd name="T19" fmla="*/ 37 h 50"/>
                <a:gd name="T20" fmla="*/ 46 w 53"/>
                <a:gd name="T21" fmla="*/ 50 h 50"/>
                <a:gd name="T22" fmla="*/ 50 w 53"/>
                <a:gd name="T23" fmla="*/ 48 h 50"/>
                <a:gd name="T24" fmla="*/ 49 w 53"/>
                <a:gd name="T25" fmla="*/ 43 h 50"/>
                <a:gd name="T26" fmla="*/ 33 w 53"/>
                <a:gd name="T27" fmla="*/ 27 h 50"/>
                <a:gd name="T28" fmla="*/ 46 w 53"/>
                <a:gd name="T29" fmla="*/ 7 h 50"/>
                <a:gd name="T30" fmla="*/ 49 w 53"/>
                <a:gd name="T31"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50">
                  <a:moveTo>
                    <a:pt x="49" y="8"/>
                  </a:moveTo>
                  <a:cubicBezTo>
                    <a:pt x="51" y="8"/>
                    <a:pt x="53" y="6"/>
                    <a:pt x="53" y="4"/>
                  </a:cubicBezTo>
                  <a:cubicBezTo>
                    <a:pt x="53" y="2"/>
                    <a:pt x="51" y="0"/>
                    <a:pt x="49" y="0"/>
                  </a:cubicBezTo>
                  <a:cubicBezTo>
                    <a:pt x="46" y="0"/>
                    <a:pt x="45" y="2"/>
                    <a:pt x="45" y="4"/>
                  </a:cubicBezTo>
                  <a:cubicBezTo>
                    <a:pt x="45" y="5"/>
                    <a:pt x="45" y="6"/>
                    <a:pt x="45" y="6"/>
                  </a:cubicBezTo>
                  <a:cubicBezTo>
                    <a:pt x="25" y="20"/>
                    <a:pt x="25" y="20"/>
                    <a:pt x="25" y="20"/>
                  </a:cubicBezTo>
                  <a:cubicBezTo>
                    <a:pt x="7" y="2"/>
                    <a:pt x="7" y="2"/>
                    <a:pt x="7" y="2"/>
                  </a:cubicBezTo>
                  <a:cubicBezTo>
                    <a:pt x="6" y="0"/>
                    <a:pt x="4" y="0"/>
                    <a:pt x="3" y="1"/>
                  </a:cubicBezTo>
                  <a:cubicBezTo>
                    <a:pt x="1" y="1"/>
                    <a:pt x="0" y="3"/>
                    <a:pt x="0" y="4"/>
                  </a:cubicBezTo>
                  <a:cubicBezTo>
                    <a:pt x="0" y="16"/>
                    <a:pt x="5" y="28"/>
                    <a:pt x="14" y="37"/>
                  </a:cubicBezTo>
                  <a:cubicBezTo>
                    <a:pt x="22" y="46"/>
                    <a:pt x="34" y="50"/>
                    <a:pt x="46" y="50"/>
                  </a:cubicBezTo>
                  <a:cubicBezTo>
                    <a:pt x="48" y="50"/>
                    <a:pt x="49" y="49"/>
                    <a:pt x="50" y="48"/>
                  </a:cubicBezTo>
                  <a:cubicBezTo>
                    <a:pt x="51" y="46"/>
                    <a:pt x="50" y="44"/>
                    <a:pt x="49" y="43"/>
                  </a:cubicBezTo>
                  <a:cubicBezTo>
                    <a:pt x="33" y="27"/>
                    <a:pt x="33" y="27"/>
                    <a:pt x="33" y="27"/>
                  </a:cubicBezTo>
                  <a:cubicBezTo>
                    <a:pt x="46" y="7"/>
                    <a:pt x="46" y="7"/>
                    <a:pt x="46" y="7"/>
                  </a:cubicBezTo>
                  <a:cubicBezTo>
                    <a:pt x="47" y="8"/>
                    <a:pt x="48" y="8"/>
                    <a:pt x="4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sp>
          <p:nvSpPr>
            <p:cNvPr id="73" name="Freeform 69"/>
            <p:cNvSpPr/>
            <p:nvPr/>
          </p:nvSpPr>
          <p:spPr bwMode="auto">
            <a:xfrm>
              <a:off x="4535488" y="1779588"/>
              <a:ext cx="96838" cy="87313"/>
            </a:xfrm>
            <a:custGeom>
              <a:avLst/>
              <a:gdLst>
                <a:gd name="T0" fmla="*/ 23 w 26"/>
                <a:gd name="T1" fmla="*/ 9 h 23"/>
                <a:gd name="T2" fmla="*/ 22 w 26"/>
                <a:gd name="T3" fmla="*/ 8 h 23"/>
                <a:gd name="T4" fmla="*/ 12 w 26"/>
                <a:gd name="T5" fmla="*/ 0 h 23"/>
                <a:gd name="T6" fmla="*/ 11 w 26"/>
                <a:gd name="T7" fmla="*/ 0 h 23"/>
                <a:gd name="T8" fmla="*/ 11 w 26"/>
                <a:gd name="T9" fmla="*/ 0 h 23"/>
                <a:gd name="T10" fmla="*/ 0 w 26"/>
                <a:gd name="T11" fmla="*/ 20 h 23"/>
                <a:gd name="T12" fmla="*/ 0 w 26"/>
                <a:gd name="T13" fmla="*/ 22 h 23"/>
                <a:gd name="T14" fmla="*/ 2 w 26"/>
                <a:gd name="T15" fmla="*/ 23 h 23"/>
                <a:gd name="T16" fmla="*/ 24 w 26"/>
                <a:gd name="T17" fmla="*/ 23 h 23"/>
                <a:gd name="T18" fmla="*/ 26 w 26"/>
                <a:gd name="T19" fmla="*/ 22 h 23"/>
                <a:gd name="T20" fmla="*/ 26 w 26"/>
                <a:gd name="T21" fmla="*/ 20 h 23"/>
                <a:gd name="T22" fmla="*/ 23 w 26"/>
                <a:gd name="T2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3">
                  <a:moveTo>
                    <a:pt x="23" y="9"/>
                  </a:moveTo>
                  <a:cubicBezTo>
                    <a:pt x="22" y="8"/>
                    <a:pt x="22" y="8"/>
                    <a:pt x="22" y="8"/>
                  </a:cubicBezTo>
                  <a:cubicBezTo>
                    <a:pt x="18" y="6"/>
                    <a:pt x="15" y="3"/>
                    <a:pt x="12" y="0"/>
                  </a:cubicBezTo>
                  <a:cubicBezTo>
                    <a:pt x="11" y="0"/>
                    <a:pt x="11" y="0"/>
                    <a:pt x="11" y="0"/>
                  </a:cubicBezTo>
                  <a:cubicBezTo>
                    <a:pt x="11" y="0"/>
                    <a:pt x="11" y="0"/>
                    <a:pt x="11" y="0"/>
                  </a:cubicBezTo>
                  <a:cubicBezTo>
                    <a:pt x="0" y="20"/>
                    <a:pt x="0" y="20"/>
                    <a:pt x="0" y="20"/>
                  </a:cubicBezTo>
                  <a:cubicBezTo>
                    <a:pt x="0" y="21"/>
                    <a:pt x="0" y="21"/>
                    <a:pt x="0" y="22"/>
                  </a:cubicBezTo>
                  <a:cubicBezTo>
                    <a:pt x="1" y="23"/>
                    <a:pt x="1" y="23"/>
                    <a:pt x="2" y="23"/>
                  </a:cubicBezTo>
                  <a:cubicBezTo>
                    <a:pt x="24" y="23"/>
                    <a:pt x="24" y="23"/>
                    <a:pt x="24" y="23"/>
                  </a:cubicBezTo>
                  <a:cubicBezTo>
                    <a:pt x="25" y="23"/>
                    <a:pt x="25" y="23"/>
                    <a:pt x="26" y="22"/>
                  </a:cubicBezTo>
                  <a:cubicBezTo>
                    <a:pt x="26" y="22"/>
                    <a:pt x="26" y="21"/>
                    <a:pt x="26" y="20"/>
                  </a:cubicBezTo>
                  <a:lnTo>
                    <a:pt x="23"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a:ea typeface="微软雅黑" panose="020B0503020204020204" pitchFamily="34" charset="-122"/>
              </a:endParaRPr>
            </a:p>
          </p:txBody>
        </p:sp>
      </p:grpSp>
      <p:grpSp>
        <p:nvGrpSpPr>
          <p:cNvPr id="74" name="组合 68"/>
          <p:cNvGrpSpPr/>
          <p:nvPr/>
        </p:nvGrpSpPr>
        <p:grpSpPr bwMode="auto">
          <a:xfrm>
            <a:off x="7156927" y="2142728"/>
            <a:ext cx="4298950" cy="2384902"/>
            <a:chOff x="1629261" y="3028966"/>
            <a:chExt cx="4297944" cy="2384845"/>
          </a:xfrm>
        </p:grpSpPr>
        <p:sp>
          <p:nvSpPr>
            <p:cNvPr id="75" name="矩形 69"/>
            <p:cNvSpPr>
              <a:spLocks noChangeArrowheads="1"/>
            </p:cNvSpPr>
            <p:nvPr/>
          </p:nvSpPr>
          <p:spPr bwMode="auto">
            <a:xfrm>
              <a:off x="1629261" y="3474865"/>
              <a:ext cx="4297944" cy="193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黑体" panose="02010609060101010101"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9pPr>
            </a:lstStyle>
            <a:p>
              <a:pPr marL="285750" indent="-285750" eaLnBrk="1" hangingPunct="1">
                <a:lnSpc>
                  <a:spcPct val="150000"/>
                </a:lnSpc>
                <a:spcBef>
                  <a:spcPct val="0"/>
                </a:spcBef>
                <a:buFont typeface="Wingdings" panose="05000000000000000000" pitchFamily="2" charset="2"/>
                <a:buChar char="Ø"/>
              </a:pPr>
              <a:r>
                <a:rPr lang="zh-CN" altLang="en-US" sz="1600" dirty="0" smtClean="0">
                  <a:solidFill>
                    <a:schemeClr val="bg1"/>
                  </a:solidFill>
                  <a:latin typeface="微软雅黑" panose="020B0503020204020204" pitchFamily="34" charset="-122"/>
                  <a:ea typeface="微软雅黑" panose="020B0503020204020204" pitchFamily="34" charset="-122"/>
                </a:rPr>
                <a:t>软件工程、网络工程、计算机科学与技术等软件强相关专业</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marL="285750" indent="-285750">
                <a:lnSpc>
                  <a:spcPct val="150000"/>
                </a:lnSpc>
                <a:spcBef>
                  <a:spcPct val="0"/>
                </a:spcBef>
                <a:buFont typeface="Wingdings" panose="05000000000000000000" pitchFamily="2" charset="2"/>
                <a:buChar char="Ø"/>
              </a:pPr>
              <a:r>
                <a:rPr lang="zh-CN" altLang="en-US" sz="1600" dirty="0" smtClean="0">
                  <a:solidFill>
                    <a:schemeClr val="bg1"/>
                  </a:solidFill>
                  <a:latin typeface="微软雅黑" panose="020B0503020204020204" pitchFamily="34" charset="-122"/>
                  <a:ea typeface="微软雅黑" panose="020B0503020204020204" pitchFamily="34" charset="-122"/>
                </a:rPr>
                <a:t>通信工程、自动化、物</a:t>
              </a:r>
              <a:r>
                <a:rPr lang="zh-CN" altLang="en-US" sz="1600" dirty="0">
                  <a:solidFill>
                    <a:schemeClr val="bg1"/>
                  </a:solidFill>
                  <a:latin typeface="微软雅黑" panose="020B0503020204020204" pitchFamily="34" charset="-122"/>
                  <a:ea typeface="微软雅黑" panose="020B0503020204020204" pitchFamily="34" charset="-122"/>
                </a:rPr>
                <a:t>联网</a:t>
              </a:r>
              <a:r>
                <a:rPr lang="zh-CN" altLang="en-US" sz="1600" dirty="0" smtClean="0">
                  <a:solidFill>
                    <a:schemeClr val="bg1"/>
                  </a:solidFill>
                  <a:latin typeface="微软雅黑" panose="020B0503020204020204" pitchFamily="34" charset="-122"/>
                  <a:ea typeface="微软雅黑" panose="020B0503020204020204" pitchFamily="34" charset="-122"/>
                </a:rPr>
                <a:t>、测控技术与仪器等计算机</a:t>
              </a:r>
              <a:r>
                <a:rPr lang="zh-CN" altLang="en-US" sz="1600" dirty="0">
                  <a:solidFill>
                    <a:schemeClr val="bg1"/>
                  </a:solidFill>
                  <a:latin typeface="微软雅黑" panose="020B0503020204020204" pitchFamily="34" charset="-122"/>
                  <a:ea typeface="微软雅黑" panose="020B0503020204020204" pitchFamily="34" charset="-122"/>
                </a:rPr>
                <a:t>相关</a:t>
              </a:r>
              <a:r>
                <a:rPr lang="zh-CN" altLang="en-US" sz="1600" dirty="0" smtClean="0">
                  <a:solidFill>
                    <a:schemeClr val="bg1"/>
                  </a:solidFill>
                  <a:latin typeface="微软雅黑" panose="020B0503020204020204" pitchFamily="34" charset="-122"/>
                  <a:ea typeface="微软雅黑" panose="020B0503020204020204" pitchFamily="34" charset="-122"/>
                </a:rPr>
                <a:t>专业</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eaLnBrk="1" hangingPunct="1">
                <a:lnSpc>
                  <a:spcPct val="150000"/>
                </a:lnSpc>
                <a:spcBef>
                  <a:spcPct val="0"/>
                </a:spcBef>
                <a:buFont typeface="Wingdings" panose="05000000000000000000" pitchFamily="2" charset="2"/>
                <a:buChar char="Ø"/>
              </a:pPr>
              <a:r>
                <a:rPr lang="zh-CN" altLang="en-US" sz="1600" dirty="0" smtClean="0">
                  <a:solidFill>
                    <a:schemeClr val="bg1"/>
                  </a:solidFill>
                  <a:latin typeface="微软雅黑" panose="020B0503020204020204" pitchFamily="34" charset="-122"/>
                  <a:ea typeface="微软雅黑" panose="020B0503020204020204" pitchFamily="34" charset="-122"/>
                </a:rPr>
                <a:t>数学、物理等基础学科</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76" name="文本框 70"/>
            <p:cNvSpPr txBox="1">
              <a:spLocks noChangeArrowheads="1"/>
            </p:cNvSpPr>
            <p:nvPr/>
          </p:nvSpPr>
          <p:spPr bwMode="auto">
            <a:xfrm>
              <a:off x="2563981" y="3028966"/>
              <a:ext cx="2428502"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黑体" panose="02010609060101010101"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charset="-122"/>
                </a:defRPr>
              </a:lvl9pPr>
            </a:lstStyle>
            <a:p>
              <a:pPr algn="ctr" eaLnBrk="1" hangingPunct="1">
                <a:lnSpc>
                  <a:spcPct val="100000"/>
                </a:lnSpc>
                <a:spcBef>
                  <a:spcPct val="0"/>
                </a:spcBef>
                <a:buClr>
                  <a:srgbClr val="B32126"/>
                </a:buClr>
                <a:buFontTx/>
                <a:buNone/>
              </a:pPr>
              <a:r>
                <a:rPr lang="zh-CN" altLang="en-US" sz="1600" b="1" dirty="0" smtClean="0">
                  <a:solidFill>
                    <a:schemeClr val="bg1"/>
                  </a:solidFill>
                  <a:latin typeface="微软雅黑" panose="020B0503020204020204" pitchFamily="34" charset="-122"/>
                  <a:ea typeface="微软雅黑" panose="020B0503020204020204" pitchFamily="34" charset="-122"/>
                  <a:cs typeface="Open Sans Light"/>
                </a:rPr>
                <a:t>技术岗位要求</a:t>
              </a:r>
              <a:endParaRPr lang="zh-CN" altLang="en-US" sz="1600" b="1" dirty="0">
                <a:solidFill>
                  <a:schemeClr val="bg1"/>
                </a:solidFill>
                <a:latin typeface="微软雅黑" panose="020B0503020204020204" pitchFamily="34" charset="-122"/>
                <a:ea typeface="微软雅黑" panose="020B0503020204020204" pitchFamily="34" charset="-122"/>
                <a:cs typeface="Open Sans Light"/>
              </a:endParaRPr>
            </a:p>
          </p:txBody>
        </p:sp>
      </p:grpSp>
      <p:sp>
        <p:nvSpPr>
          <p:cNvPr id="3" name="文本框 2"/>
          <p:cNvSpPr txBox="1"/>
          <p:nvPr/>
        </p:nvSpPr>
        <p:spPr>
          <a:xfrm>
            <a:off x="3100517" y="4193140"/>
            <a:ext cx="1311338" cy="461665"/>
          </a:xfrm>
          <a:prstGeom prst="rect">
            <a:avLst/>
          </a:prstGeom>
          <a:noFill/>
        </p:spPr>
        <p:txBody>
          <a:bodyPr wrap="square" rtlCol="0">
            <a:spAutoFit/>
          </a:bodyPr>
          <a:lstStyle/>
          <a:p>
            <a:r>
              <a:rPr lang="en-US" altLang="zh-CN" sz="2400" b="1" dirty="0" smtClean="0">
                <a:solidFill>
                  <a:schemeClr val="bg1"/>
                </a:solidFill>
                <a:ea typeface="微软雅黑" panose="020B0503020204020204" pitchFamily="34" charset="-122"/>
              </a:rPr>
              <a:t>2019</a:t>
            </a:r>
            <a:r>
              <a:rPr lang="zh-CN" altLang="en-US" sz="2400" b="1" dirty="0" smtClean="0">
                <a:solidFill>
                  <a:schemeClr val="bg1"/>
                </a:solidFill>
                <a:ea typeface="微软雅黑" panose="020B0503020204020204" pitchFamily="34" charset="-122"/>
              </a:rPr>
              <a:t>届</a:t>
            </a:r>
            <a:endParaRPr lang="zh-CN" altLang="en-US" sz="2400" b="1" dirty="0">
              <a:solidFill>
                <a:schemeClr val="bg1"/>
              </a:solidFill>
              <a:ea typeface="微软雅黑" panose="020B0503020204020204" pitchFamily="34" charset="-122"/>
            </a:endParaRPr>
          </a:p>
        </p:txBody>
      </p:sp>
      <p:sp>
        <p:nvSpPr>
          <p:cNvPr id="5" name="文本框 4"/>
          <p:cNvSpPr txBox="1"/>
          <p:nvPr/>
        </p:nvSpPr>
        <p:spPr>
          <a:xfrm>
            <a:off x="1610797" y="2158057"/>
            <a:ext cx="940444" cy="461665"/>
          </a:xfrm>
          <a:prstGeom prst="rect">
            <a:avLst/>
          </a:prstGeom>
          <a:noFill/>
        </p:spPr>
        <p:txBody>
          <a:bodyPr wrap="square" rtlCol="0">
            <a:spAutoFit/>
          </a:bodyPr>
          <a:lstStyle/>
          <a:p>
            <a:r>
              <a:rPr lang="zh-CN" altLang="en-US" sz="2400" b="1" dirty="0" smtClean="0">
                <a:solidFill>
                  <a:schemeClr val="bg1"/>
                </a:solidFill>
                <a:ea typeface="微软雅黑" panose="020B0503020204020204" pitchFamily="34" charset="-122"/>
              </a:rPr>
              <a:t>本科</a:t>
            </a:r>
            <a:endParaRPr lang="zh-CN" altLang="en-US" sz="2400" b="1" dirty="0">
              <a:solidFill>
                <a:schemeClr val="bg1"/>
              </a:solidFill>
              <a:ea typeface="微软雅黑" panose="020B0503020204020204" pitchFamily="34" charset="-122"/>
            </a:endParaRPr>
          </a:p>
        </p:txBody>
      </p:sp>
      <p:sp>
        <p:nvSpPr>
          <p:cNvPr id="50" name="文本框 49"/>
          <p:cNvSpPr txBox="1"/>
          <p:nvPr/>
        </p:nvSpPr>
        <p:spPr>
          <a:xfrm>
            <a:off x="4063848" y="1696392"/>
            <a:ext cx="863752" cy="461665"/>
          </a:xfrm>
          <a:prstGeom prst="rect">
            <a:avLst/>
          </a:prstGeom>
          <a:noFill/>
        </p:spPr>
        <p:txBody>
          <a:bodyPr wrap="square" rtlCol="0">
            <a:spAutoFit/>
          </a:bodyPr>
          <a:lstStyle/>
          <a:p>
            <a:r>
              <a:rPr lang="zh-CN" altLang="en-US" sz="2400" b="1" dirty="0" smtClean="0">
                <a:solidFill>
                  <a:schemeClr val="bg1"/>
                </a:solidFill>
                <a:ea typeface="微软雅黑" panose="020B0503020204020204" pitchFamily="34" charset="-122"/>
              </a:rPr>
              <a:t>统招</a:t>
            </a:r>
            <a:endParaRPr lang="zh-CN" altLang="en-US" sz="2400" b="1" dirty="0">
              <a:solidFill>
                <a:schemeClr val="bg1"/>
              </a:solidFill>
              <a:ea typeface="微软雅黑" panose="020B0503020204020204" pitchFamily="34" charset="-122"/>
            </a:endParaRPr>
          </a:p>
        </p:txBody>
      </p:sp>
      <p:pic>
        <p:nvPicPr>
          <p:cNvPr id="51" name="图片 5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sp>
        <p:nvSpPr>
          <p:cNvPr id="40" name="Slide Number Placeholder 26"/>
          <p:cNvSpPr txBox="1"/>
          <p:nvPr/>
        </p:nvSpPr>
        <p:spPr>
          <a:xfrm>
            <a:off x="11376507" y="6366267"/>
            <a:ext cx="610241" cy="366183"/>
          </a:xfrm>
          <a:prstGeom prst="rect">
            <a:avLst/>
          </a:prstGeom>
        </p:spPr>
        <p:txBody>
          <a:bodyPr anchor="ctr"/>
          <a:lstStyle>
            <a:defPPr>
              <a:defRPr lang="zh-CN"/>
            </a:defPPr>
            <a:lvl1pPr marL="0" algn="ctr" defTabSz="914400" rtl="0" eaLnBrk="1" latinLnBrk="0" hangingPunct="1">
              <a:defRPr sz="1335"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mtClean="0">
                <a:solidFill>
                  <a:srgbClr val="262626">
                    <a:lumMod val="75000"/>
                    <a:lumOff val="25000"/>
                  </a:srgbClr>
                </a:solidFill>
                <a:latin typeface="Arial" panose="020B0604020202020204"/>
                <a:ea typeface="微软雅黑" panose="020B0503020204020204" pitchFamily="34" charset="-122"/>
              </a:rPr>
            </a:fld>
            <a:endParaRPr lang="en-US" dirty="0">
              <a:solidFill>
                <a:srgbClr val="262626">
                  <a:lumMod val="75000"/>
                  <a:lumOff val="25000"/>
                </a:srgbClr>
              </a:solidFill>
              <a:latin typeface="Arial" panose="020B0604020202020204"/>
              <a:ea typeface="微软雅黑" panose="020B0503020204020204" pitchFamily="34" charset="-122"/>
            </a:endParaRPr>
          </a:p>
        </p:txBody>
      </p:sp>
      <p:grpSp>
        <p:nvGrpSpPr>
          <p:cNvPr id="44" name="Group 49"/>
          <p:cNvGrpSpPr/>
          <p:nvPr/>
        </p:nvGrpSpPr>
        <p:grpSpPr>
          <a:xfrm>
            <a:off x="827164" y="2927842"/>
            <a:ext cx="2505338" cy="2505333"/>
            <a:chOff x="953424" y="1486519"/>
            <a:chExt cx="2228412" cy="2228408"/>
          </a:xfrm>
          <a:solidFill>
            <a:srgbClr val="377790"/>
          </a:solidFill>
        </p:grpSpPr>
        <p:sp>
          <p:nvSpPr>
            <p:cNvPr id="45" name="Freeform 41"/>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rgbClr val="44D0D4"/>
            </a:solidFill>
            <a:ln w="25400" cap="flat" cmpd="sng" algn="ctr">
              <a:noFill/>
              <a:prstDash val="solid"/>
            </a:ln>
            <a:effectLst/>
          </p:spPr>
          <p:txBody>
            <a:bodyPr spcFirstLastPara="0" vert="horz" wrap="square" lIns="475308" tIns="731520" rIns="475308" bIns="582340" numCol="1" spcCol="1270" anchor="ctr" anchorCtr="0">
              <a:noAutofit/>
            </a:bodyPr>
            <a:lstStyle/>
            <a:p>
              <a:pPr marL="0" marR="0" lvl="0" indent="0" algn="ctr" defTabSz="1777365" eaLnBrk="1" fontAlgn="auto" latinLnBrk="0" hangingPunct="1">
                <a:lnSpc>
                  <a:spcPct val="90000"/>
                </a:lnSpc>
                <a:spcBef>
                  <a:spcPct val="0"/>
                </a:spcBef>
                <a:spcAft>
                  <a:spcPct val="35000"/>
                </a:spcAft>
                <a:buClrTx/>
                <a:buSzTx/>
                <a:buFontTx/>
                <a:buNone/>
                <a:defRPr/>
              </a:pPr>
              <a:endParaRPr kumimoji="0" lang="en-US" sz="40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sp>
          <p:nvSpPr>
            <p:cNvPr id="46" name="Oval 48"/>
            <p:cNvSpPr/>
            <p:nvPr/>
          </p:nvSpPr>
          <p:spPr>
            <a:xfrm>
              <a:off x="1376346" y="1909439"/>
              <a:ext cx="1382568" cy="1382568"/>
            </a:xfrm>
            <a:prstGeom prst="ellipse">
              <a:avLst/>
            </a:prstGeom>
            <a:solidFill>
              <a:srgbClr val="44D0D4"/>
            </a:solidFill>
            <a:ln w="762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48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grpSp>
      <p:grpSp>
        <p:nvGrpSpPr>
          <p:cNvPr id="47" name="Group 50"/>
          <p:cNvGrpSpPr/>
          <p:nvPr/>
        </p:nvGrpSpPr>
        <p:grpSpPr>
          <a:xfrm>
            <a:off x="2937375" y="2183353"/>
            <a:ext cx="1934420" cy="1934416"/>
            <a:chOff x="953424" y="1486519"/>
            <a:chExt cx="2228412" cy="2228408"/>
          </a:xfrm>
          <a:solidFill>
            <a:srgbClr val="189A80"/>
          </a:solidFill>
        </p:grpSpPr>
        <p:sp>
          <p:nvSpPr>
            <p:cNvPr id="48" name="Freeform 51"/>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w="25400" cap="flat" cmpd="sng" algn="ctr">
              <a:noFill/>
              <a:prstDash val="solid"/>
            </a:ln>
            <a:effectLst/>
          </p:spPr>
          <p:txBody>
            <a:bodyPr spcFirstLastPara="0" vert="horz" wrap="square" lIns="475308" tIns="731520" rIns="475308" bIns="582340" numCol="1" spcCol="1270" anchor="ctr" anchorCtr="0">
              <a:noAutofit/>
            </a:bodyPr>
            <a:lstStyle/>
            <a:p>
              <a:pPr marL="0" marR="0" lvl="0" indent="0" algn="ctr" defTabSz="1777365" eaLnBrk="1" fontAlgn="auto" latinLnBrk="0" hangingPunct="1">
                <a:lnSpc>
                  <a:spcPct val="90000"/>
                </a:lnSpc>
                <a:spcBef>
                  <a:spcPct val="0"/>
                </a:spcBef>
                <a:spcAft>
                  <a:spcPct val="35000"/>
                </a:spcAft>
                <a:buClrTx/>
                <a:buSzTx/>
                <a:buFontTx/>
                <a:buNone/>
                <a:defRPr/>
              </a:pPr>
              <a:endParaRPr kumimoji="0" lang="en-US" sz="40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sp>
          <p:nvSpPr>
            <p:cNvPr id="50" name="Oval 52"/>
            <p:cNvSpPr/>
            <p:nvPr/>
          </p:nvSpPr>
          <p:spPr>
            <a:xfrm>
              <a:off x="1376346" y="1909439"/>
              <a:ext cx="1382568" cy="1382568"/>
            </a:xfrm>
            <a:prstGeom prst="ellipse">
              <a:avLst/>
            </a:prstGeom>
            <a:grp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4265"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grpSp>
      <p:grpSp>
        <p:nvGrpSpPr>
          <p:cNvPr id="51" name="Group 53"/>
          <p:cNvGrpSpPr/>
          <p:nvPr/>
        </p:nvGrpSpPr>
        <p:grpSpPr>
          <a:xfrm>
            <a:off x="4459789" y="3037885"/>
            <a:ext cx="2010373" cy="2010370"/>
            <a:chOff x="953424" y="1486519"/>
            <a:chExt cx="2228412" cy="2228408"/>
          </a:xfrm>
          <a:solidFill>
            <a:srgbClr val="F09C2A"/>
          </a:solidFill>
        </p:grpSpPr>
        <p:sp>
          <p:nvSpPr>
            <p:cNvPr id="54" name="Freeform 54"/>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w="25400" cap="flat" cmpd="sng" algn="ctr">
              <a:noFill/>
              <a:prstDash val="solid"/>
            </a:ln>
            <a:effectLst/>
          </p:spPr>
          <p:txBody>
            <a:bodyPr spcFirstLastPara="0" vert="horz" wrap="square" lIns="475308" tIns="731520" rIns="475308" bIns="582340" numCol="1" spcCol="1270" anchor="ctr" anchorCtr="0">
              <a:noAutofit/>
            </a:bodyPr>
            <a:lstStyle/>
            <a:p>
              <a:pPr marL="0" marR="0" lvl="0" indent="0" algn="ctr" defTabSz="1777365" eaLnBrk="1" fontAlgn="auto" latinLnBrk="0" hangingPunct="1">
                <a:lnSpc>
                  <a:spcPct val="90000"/>
                </a:lnSpc>
                <a:spcBef>
                  <a:spcPct val="0"/>
                </a:spcBef>
                <a:spcAft>
                  <a:spcPct val="35000"/>
                </a:spcAft>
                <a:buClrTx/>
                <a:buSzTx/>
                <a:buFontTx/>
                <a:buNone/>
                <a:defRPr/>
              </a:pPr>
              <a:endParaRPr kumimoji="0" lang="en-US" sz="40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sp>
          <p:nvSpPr>
            <p:cNvPr id="57" name="Oval 55"/>
            <p:cNvSpPr/>
            <p:nvPr/>
          </p:nvSpPr>
          <p:spPr>
            <a:xfrm>
              <a:off x="1376346" y="1909439"/>
              <a:ext cx="1382568" cy="1382568"/>
            </a:xfrm>
            <a:prstGeom prst="ellipse">
              <a:avLst/>
            </a:prstGeom>
            <a:grpFill/>
            <a:ln w="762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48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grpSp>
      <p:grpSp>
        <p:nvGrpSpPr>
          <p:cNvPr id="60" name="Group 56"/>
          <p:cNvGrpSpPr/>
          <p:nvPr/>
        </p:nvGrpSpPr>
        <p:grpSpPr>
          <a:xfrm>
            <a:off x="7830210" y="3482935"/>
            <a:ext cx="2332812" cy="2346488"/>
            <a:chOff x="953424" y="1486519"/>
            <a:chExt cx="2228412" cy="2228408"/>
          </a:xfrm>
          <a:solidFill>
            <a:schemeClr val="accent5">
              <a:lumMod val="75000"/>
            </a:schemeClr>
          </a:solidFill>
        </p:grpSpPr>
        <p:sp>
          <p:nvSpPr>
            <p:cNvPr id="61" name="Freeform 57"/>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w="25400" cap="flat" cmpd="sng" algn="ctr">
              <a:noFill/>
              <a:prstDash val="solid"/>
            </a:ln>
            <a:effectLst/>
          </p:spPr>
          <p:txBody>
            <a:bodyPr spcFirstLastPara="0" vert="horz" wrap="square" lIns="475308" tIns="731520" rIns="475308" bIns="582340" numCol="1" spcCol="1270" anchor="ctr" anchorCtr="0">
              <a:noAutofit/>
            </a:bodyPr>
            <a:lstStyle/>
            <a:p>
              <a:pPr marL="0" marR="0" lvl="0" indent="0" algn="ctr" defTabSz="1777365" eaLnBrk="1" fontAlgn="auto" latinLnBrk="0" hangingPunct="1">
                <a:lnSpc>
                  <a:spcPct val="90000"/>
                </a:lnSpc>
                <a:spcBef>
                  <a:spcPct val="0"/>
                </a:spcBef>
                <a:spcAft>
                  <a:spcPct val="35000"/>
                </a:spcAft>
                <a:buClrTx/>
                <a:buSzTx/>
                <a:buFontTx/>
                <a:buNone/>
                <a:defRPr/>
              </a:pPr>
              <a:endParaRPr kumimoji="0" lang="en-US" sz="40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sp>
          <p:nvSpPr>
            <p:cNvPr id="65" name="Oval 58"/>
            <p:cNvSpPr/>
            <p:nvPr/>
          </p:nvSpPr>
          <p:spPr>
            <a:xfrm>
              <a:off x="1376346" y="1909439"/>
              <a:ext cx="1382568" cy="1382568"/>
            </a:xfrm>
            <a:prstGeom prst="ellipse">
              <a:avLst/>
            </a:prstGeom>
            <a:grp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4265"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grpSp>
      <p:sp>
        <p:nvSpPr>
          <p:cNvPr id="66" name="Arc 61"/>
          <p:cNvSpPr/>
          <p:nvPr/>
        </p:nvSpPr>
        <p:spPr>
          <a:xfrm rot="17572408">
            <a:off x="1445036" y="2177707"/>
            <a:ext cx="2181771" cy="2181771"/>
          </a:xfrm>
          <a:prstGeom prst="arc">
            <a:avLst/>
          </a:prstGeom>
          <a:noFill/>
          <a:ln w="28575" cap="flat" cmpd="sng" algn="ctr">
            <a:solidFill>
              <a:srgbClr val="FFFFFF">
                <a:lumMod val="65000"/>
              </a:srgbClr>
            </a:solidFill>
            <a:prstDash val="sysDot"/>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262626"/>
              </a:solidFill>
              <a:effectLst/>
              <a:uLnTx/>
              <a:uFillTx/>
              <a:latin typeface="Arial" panose="020B0604020202020204"/>
              <a:ea typeface="微软雅黑" panose="020B0503020204020204" pitchFamily="34" charset="-122"/>
            </a:endParaRPr>
          </a:p>
        </p:txBody>
      </p:sp>
      <p:sp>
        <p:nvSpPr>
          <p:cNvPr id="67" name="Arc 62"/>
          <p:cNvSpPr/>
          <p:nvPr/>
        </p:nvSpPr>
        <p:spPr>
          <a:xfrm rot="18802487">
            <a:off x="5194603" y="2501837"/>
            <a:ext cx="2181771" cy="2181771"/>
          </a:xfrm>
          <a:prstGeom prst="arc">
            <a:avLst/>
          </a:prstGeom>
          <a:noFill/>
          <a:ln w="28575" cap="flat" cmpd="sng" algn="ctr">
            <a:solidFill>
              <a:srgbClr val="FFFFFF">
                <a:lumMod val="65000"/>
              </a:srgbClr>
            </a:solidFill>
            <a:prstDash val="sysDot"/>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262626"/>
              </a:solidFill>
              <a:effectLst/>
              <a:uLnTx/>
              <a:uFillTx/>
              <a:latin typeface="Arial" panose="020B0604020202020204"/>
              <a:ea typeface="微软雅黑" panose="020B0503020204020204" pitchFamily="34" charset="-122"/>
            </a:endParaRPr>
          </a:p>
        </p:txBody>
      </p:sp>
      <p:sp>
        <p:nvSpPr>
          <p:cNvPr id="68" name="Arc 63"/>
          <p:cNvSpPr/>
          <p:nvPr/>
        </p:nvSpPr>
        <p:spPr>
          <a:xfrm rot="5400000" flipV="1">
            <a:off x="3730318" y="2848400"/>
            <a:ext cx="2181771" cy="2181771"/>
          </a:xfrm>
          <a:prstGeom prst="arc">
            <a:avLst>
              <a:gd name="adj1" fmla="val 17695580"/>
              <a:gd name="adj2" fmla="val 0"/>
            </a:avLst>
          </a:prstGeom>
          <a:noFill/>
          <a:ln w="28575" cap="flat" cmpd="sng" algn="ctr">
            <a:solidFill>
              <a:srgbClr val="FFFFFF">
                <a:lumMod val="65000"/>
              </a:srgbClr>
            </a:solidFill>
            <a:prstDash val="sysDot"/>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262626"/>
              </a:solidFill>
              <a:effectLst/>
              <a:uLnTx/>
              <a:uFillTx/>
              <a:latin typeface="Arial" panose="020B0604020202020204"/>
              <a:ea typeface="微软雅黑" panose="020B0503020204020204" pitchFamily="34" charset="-122"/>
            </a:endParaRPr>
          </a:p>
        </p:txBody>
      </p:sp>
      <p:sp>
        <p:nvSpPr>
          <p:cNvPr id="70" name="Freeform 42"/>
          <p:cNvSpPr>
            <a:spLocks noEditPoints="1"/>
          </p:cNvSpPr>
          <p:nvPr/>
        </p:nvSpPr>
        <p:spPr bwMode="auto">
          <a:xfrm>
            <a:off x="3642493" y="3192284"/>
            <a:ext cx="443625" cy="381855"/>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rgbClr val="FFFFFF"/>
          </a:solidFill>
          <a:ln w="9525">
            <a:no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262626"/>
              </a:solidFill>
              <a:effectLst/>
              <a:uLnTx/>
              <a:uFillTx/>
              <a:latin typeface="Arial" panose="020B0604020202020204"/>
              <a:ea typeface="微软雅黑" panose="020B0503020204020204" pitchFamily="34" charset="-122"/>
            </a:endParaRPr>
          </a:p>
        </p:txBody>
      </p:sp>
      <p:sp>
        <p:nvSpPr>
          <p:cNvPr id="71" name="Freeform 144"/>
          <p:cNvSpPr>
            <a:spLocks noEditPoints="1"/>
          </p:cNvSpPr>
          <p:nvPr/>
        </p:nvSpPr>
        <p:spPr bwMode="auto">
          <a:xfrm>
            <a:off x="8769503" y="4689517"/>
            <a:ext cx="574143" cy="445330"/>
          </a:xfrm>
          <a:custGeom>
            <a:avLst/>
            <a:gdLst/>
            <a:ahLst/>
            <a:cxnLst>
              <a:cxn ang="0">
                <a:pos x="67" y="55"/>
              </a:cxn>
              <a:cxn ang="0">
                <a:pos x="65" y="56"/>
              </a:cxn>
              <a:cxn ang="0">
                <a:pos x="8" y="56"/>
              </a:cxn>
              <a:cxn ang="0">
                <a:pos x="6" y="55"/>
              </a:cxn>
              <a:cxn ang="0">
                <a:pos x="0" y="36"/>
              </a:cxn>
              <a:cxn ang="0">
                <a:pos x="36" y="0"/>
              </a:cxn>
              <a:cxn ang="0">
                <a:pos x="72" y="36"/>
              </a:cxn>
              <a:cxn ang="0">
                <a:pos x="67" y="55"/>
              </a:cxn>
              <a:cxn ang="0">
                <a:pos x="11" y="30"/>
              </a:cxn>
              <a:cxn ang="0">
                <a:pos x="6" y="36"/>
              </a:cxn>
              <a:cxn ang="0">
                <a:pos x="11" y="41"/>
              </a:cxn>
              <a:cxn ang="0">
                <a:pos x="16" y="36"/>
              </a:cxn>
              <a:cxn ang="0">
                <a:pos x="11" y="30"/>
              </a:cxn>
              <a:cxn ang="0">
                <a:pos x="18" y="12"/>
              </a:cxn>
              <a:cxn ang="0">
                <a:pos x="13" y="18"/>
              </a:cxn>
              <a:cxn ang="0">
                <a:pos x="18" y="23"/>
              </a:cxn>
              <a:cxn ang="0">
                <a:pos x="24" y="18"/>
              </a:cxn>
              <a:cxn ang="0">
                <a:pos x="18" y="12"/>
              </a:cxn>
              <a:cxn ang="0">
                <a:pos x="45" y="22"/>
              </a:cxn>
              <a:cxn ang="0">
                <a:pos x="43" y="18"/>
              </a:cxn>
              <a:cxn ang="0">
                <a:pos x="40" y="20"/>
              </a:cxn>
              <a:cxn ang="0">
                <a:pos x="36" y="36"/>
              </a:cxn>
              <a:cxn ang="0">
                <a:pos x="29" y="41"/>
              </a:cxn>
              <a:cxn ang="0">
                <a:pos x="34" y="51"/>
              </a:cxn>
              <a:cxn ang="0">
                <a:pos x="44" y="45"/>
              </a:cxn>
              <a:cxn ang="0">
                <a:pos x="41" y="37"/>
              </a:cxn>
              <a:cxn ang="0">
                <a:pos x="45" y="22"/>
              </a:cxn>
              <a:cxn ang="0">
                <a:pos x="36" y="5"/>
              </a:cxn>
              <a:cxn ang="0">
                <a:pos x="31" y="10"/>
              </a:cxn>
              <a:cxn ang="0">
                <a:pos x="36" y="15"/>
              </a:cxn>
              <a:cxn ang="0">
                <a:pos x="42" y="10"/>
              </a:cxn>
              <a:cxn ang="0">
                <a:pos x="36" y="5"/>
              </a:cxn>
              <a:cxn ang="0">
                <a:pos x="54" y="12"/>
              </a:cxn>
              <a:cxn ang="0">
                <a:pos x="49" y="18"/>
              </a:cxn>
              <a:cxn ang="0">
                <a:pos x="54" y="23"/>
              </a:cxn>
              <a:cxn ang="0">
                <a:pos x="60" y="18"/>
              </a:cxn>
              <a:cxn ang="0">
                <a:pos x="54" y="12"/>
              </a:cxn>
              <a:cxn ang="0">
                <a:pos x="62" y="30"/>
              </a:cxn>
              <a:cxn ang="0">
                <a:pos x="57" y="36"/>
              </a:cxn>
              <a:cxn ang="0">
                <a:pos x="62" y="41"/>
              </a:cxn>
              <a:cxn ang="0">
                <a:pos x="67" y="36"/>
              </a:cxn>
              <a:cxn ang="0">
                <a:pos x="62" y="30"/>
              </a:cxn>
            </a:cxnLst>
            <a:rect l="0" t="0" r="r" b="b"/>
            <a:pathLst>
              <a:path w="72" h="56">
                <a:moveTo>
                  <a:pt x="67" y="55"/>
                </a:moveTo>
                <a:cubicBezTo>
                  <a:pt x="66" y="56"/>
                  <a:pt x="66" y="56"/>
                  <a:pt x="65" y="56"/>
                </a:cubicBezTo>
                <a:cubicBezTo>
                  <a:pt x="8" y="56"/>
                  <a:pt x="8" y="56"/>
                  <a:pt x="8" y="56"/>
                </a:cubicBezTo>
                <a:cubicBezTo>
                  <a:pt x="7" y="56"/>
                  <a:pt x="7" y="56"/>
                  <a:pt x="6" y="55"/>
                </a:cubicBezTo>
                <a:cubicBezTo>
                  <a:pt x="2" y="49"/>
                  <a:pt x="0" y="42"/>
                  <a:pt x="0" y="36"/>
                </a:cubicBezTo>
                <a:cubicBezTo>
                  <a:pt x="0" y="16"/>
                  <a:pt x="17" y="0"/>
                  <a:pt x="36" y="0"/>
                </a:cubicBezTo>
                <a:cubicBezTo>
                  <a:pt x="56" y="0"/>
                  <a:pt x="72" y="16"/>
                  <a:pt x="72" y="36"/>
                </a:cubicBezTo>
                <a:cubicBezTo>
                  <a:pt x="72" y="42"/>
                  <a:pt x="70" y="49"/>
                  <a:pt x="67" y="55"/>
                </a:cubicBezTo>
                <a:close/>
                <a:moveTo>
                  <a:pt x="11" y="30"/>
                </a:moveTo>
                <a:cubicBezTo>
                  <a:pt x="8" y="30"/>
                  <a:pt x="6" y="33"/>
                  <a:pt x="6" y="36"/>
                </a:cubicBezTo>
                <a:cubicBezTo>
                  <a:pt x="6" y="38"/>
                  <a:pt x="8" y="41"/>
                  <a:pt x="11" y="41"/>
                </a:cubicBezTo>
                <a:cubicBezTo>
                  <a:pt x="14" y="41"/>
                  <a:pt x="16" y="38"/>
                  <a:pt x="16" y="36"/>
                </a:cubicBezTo>
                <a:cubicBezTo>
                  <a:pt x="16" y="33"/>
                  <a:pt x="14" y="30"/>
                  <a:pt x="11" y="30"/>
                </a:cubicBezTo>
                <a:close/>
                <a:moveTo>
                  <a:pt x="18" y="12"/>
                </a:moveTo>
                <a:cubicBezTo>
                  <a:pt x="16" y="12"/>
                  <a:pt x="13" y="15"/>
                  <a:pt x="13" y="18"/>
                </a:cubicBezTo>
                <a:cubicBezTo>
                  <a:pt x="13" y="20"/>
                  <a:pt x="16" y="23"/>
                  <a:pt x="18" y="23"/>
                </a:cubicBezTo>
                <a:cubicBezTo>
                  <a:pt x="21" y="23"/>
                  <a:pt x="24" y="20"/>
                  <a:pt x="24" y="18"/>
                </a:cubicBezTo>
                <a:cubicBezTo>
                  <a:pt x="24" y="15"/>
                  <a:pt x="21" y="12"/>
                  <a:pt x="18" y="12"/>
                </a:cubicBezTo>
                <a:close/>
                <a:moveTo>
                  <a:pt x="45" y="22"/>
                </a:moveTo>
                <a:cubicBezTo>
                  <a:pt x="45" y="20"/>
                  <a:pt x="44" y="19"/>
                  <a:pt x="43" y="18"/>
                </a:cubicBezTo>
                <a:cubicBezTo>
                  <a:pt x="42" y="18"/>
                  <a:pt x="40" y="19"/>
                  <a:pt x="40" y="20"/>
                </a:cubicBezTo>
                <a:cubicBezTo>
                  <a:pt x="36" y="36"/>
                  <a:pt x="36" y="36"/>
                  <a:pt x="36" y="36"/>
                </a:cubicBezTo>
                <a:cubicBezTo>
                  <a:pt x="33" y="36"/>
                  <a:pt x="30" y="38"/>
                  <a:pt x="29" y="41"/>
                </a:cubicBezTo>
                <a:cubicBezTo>
                  <a:pt x="28" y="45"/>
                  <a:pt x="30" y="50"/>
                  <a:pt x="34" y="51"/>
                </a:cubicBezTo>
                <a:cubicBezTo>
                  <a:pt x="39" y="52"/>
                  <a:pt x="43" y="49"/>
                  <a:pt x="44" y="45"/>
                </a:cubicBezTo>
                <a:cubicBezTo>
                  <a:pt x="45" y="42"/>
                  <a:pt x="43" y="39"/>
                  <a:pt x="41" y="37"/>
                </a:cubicBezTo>
                <a:lnTo>
                  <a:pt x="45" y="22"/>
                </a:lnTo>
                <a:close/>
                <a:moveTo>
                  <a:pt x="36" y="5"/>
                </a:moveTo>
                <a:cubicBezTo>
                  <a:pt x="34" y="5"/>
                  <a:pt x="31" y="7"/>
                  <a:pt x="31" y="10"/>
                </a:cubicBezTo>
                <a:cubicBezTo>
                  <a:pt x="31" y="13"/>
                  <a:pt x="34" y="15"/>
                  <a:pt x="36" y="15"/>
                </a:cubicBezTo>
                <a:cubicBezTo>
                  <a:pt x="39" y="15"/>
                  <a:pt x="42" y="13"/>
                  <a:pt x="42" y="10"/>
                </a:cubicBezTo>
                <a:cubicBezTo>
                  <a:pt x="42" y="7"/>
                  <a:pt x="39" y="5"/>
                  <a:pt x="36" y="5"/>
                </a:cubicBezTo>
                <a:close/>
                <a:moveTo>
                  <a:pt x="54" y="12"/>
                </a:moveTo>
                <a:cubicBezTo>
                  <a:pt x="52" y="12"/>
                  <a:pt x="49" y="15"/>
                  <a:pt x="49" y="18"/>
                </a:cubicBezTo>
                <a:cubicBezTo>
                  <a:pt x="49" y="20"/>
                  <a:pt x="52" y="23"/>
                  <a:pt x="54" y="23"/>
                </a:cubicBezTo>
                <a:cubicBezTo>
                  <a:pt x="57" y="23"/>
                  <a:pt x="60" y="20"/>
                  <a:pt x="60" y="18"/>
                </a:cubicBezTo>
                <a:cubicBezTo>
                  <a:pt x="60" y="15"/>
                  <a:pt x="57" y="12"/>
                  <a:pt x="54" y="12"/>
                </a:cubicBezTo>
                <a:close/>
                <a:moveTo>
                  <a:pt x="62" y="30"/>
                </a:moveTo>
                <a:cubicBezTo>
                  <a:pt x="59" y="30"/>
                  <a:pt x="57" y="33"/>
                  <a:pt x="57" y="36"/>
                </a:cubicBezTo>
                <a:cubicBezTo>
                  <a:pt x="57" y="38"/>
                  <a:pt x="59" y="41"/>
                  <a:pt x="62" y="41"/>
                </a:cubicBezTo>
                <a:cubicBezTo>
                  <a:pt x="65" y="41"/>
                  <a:pt x="67" y="38"/>
                  <a:pt x="67" y="36"/>
                </a:cubicBezTo>
                <a:cubicBezTo>
                  <a:pt x="67" y="33"/>
                  <a:pt x="65" y="30"/>
                  <a:pt x="62" y="30"/>
                </a:cubicBezTo>
                <a:close/>
              </a:path>
            </a:pathLst>
          </a:custGeom>
          <a:solidFill>
            <a:srgbClr val="FFFFFF"/>
          </a:solidFill>
          <a:ln w="9525">
            <a:no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262626"/>
              </a:solidFill>
              <a:effectLst/>
              <a:uLnTx/>
              <a:uFillTx/>
              <a:latin typeface="Arial" panose="020B0604020202020204"/>
              <a:ea typeface="微软雅黑" panose="020B0503020204020204" pitchFamily="34" charset="-122"/>
            </a:endParaRPr>
          </a:p>
        </p:txBody>
      </p:sp>
      <p:grpSp>
        <p:nvGrpSpPr>
          <p:cNvPr id="85" name="Group 56"/>
          <p:cNvGrpSpPr/>
          <p:nvPr/>
        </p:nvGrpSpPr>
        <p:grpSpPr>
          <a:xfrm>
            <a:off x="6346226" y="2736183"/>
            <a:ext cx="1910740" cy="1910736"/>
            <a:chOff x="953424" y="1486519"/>
            <a:chExt cx="2228412" cy="2228408"/>
          </a:xfrm>
          <a:solidFill>
            <a:srgbClr val="D24132"/>
          </a:solidFill>
        </p:grpSpPr>
        <p:sp>
          <p:nvSpPr>
            <p:cNvPr id="86" name="Freeform 57"/>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w="25400" cap="flat" cmpd="sng" algn="ctr">
              <a:noFill/>
              <a:prstDash val="solid"/>
            </a:ln>
            <a:effectLst/>
          </p:spPr>
          <p:txBody>
            <a:bodyPr spcFirstLastPara="0" vert="horz" wrap="square" lIns="475308" tIns="731520" rIns="475308" bIns="582340" numCol="1" spcCol="1270" anchor="ctr" anchorCtr="0">
              <a:noAutofit/>
            </a:bodyPr>
            <a:lstStyle/>
            <a:p>
              <a:pPr marL="0" marR="0" lvl="0" indent="0" algn="ctr" defTabSz="1777365" eaLnBrk="1" fontAlgn="auto" latinLnBrk="0" hangingPunct="1">
                <a:lnSpc>
                  <a:spcPct val="90000"/>
                </a:lnSpc>
                <a:spcBef>
                  <a:spcPct val="0"/>
                </a:spcBef>
                <a:spcAft>
                  <a:spcPct val="35000"/>
                </a:spcAft>
                <a:buClrTx/>
                <a:buSzTx/>
                <a:buFontTx/>
                <a:buNone/>
                <a:defRPr/>
              </a:pPr>
              <a:endParaRPr kumimoji="0" lang="en-US" sz="40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sp>
          <p:nvSpPr>
            <p:cNvPr id="87" name="Oval 58"/>
            <p:cNvSpPr/>
            <p:nvPr/>
          </p:nvSpPr>
          <p:spPr>
            <a:xfrm>
              <a:off x="1376346" y="1909439"/>
              <a:ext cx="1382568" cy="1382568"/>
            </a:xfrm>
            <a:prstGeom prst="ellipse">
              <a:avLst/>
            </a:prstGeom>
            <a:grp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4265"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grpSp>
      <p:grpSp>
        <p:nvGrpSpPr>
          <p:cNvPr id="88" name="Group 56"/>
          <p:cNvGrpSpPr/>
          <p:nvPr/>
        </p:nvGrpSpPr>
        <p:grpSpPr>
          <a:xfrm>
            <a:off x="9314602" y="2066577"/>
            <a:ext cx="2061905" cy="2061901"/>
            <a:chOff x="953424" y="1486519"/>
            <a:chExt cx="2228412" cy="2228408"/>
          </a:xfrm>
          <a:solidFill>
            <a:srgbClr val="845009"/>
          </a:solidFill>
        </p:grpSpPr>
        <p:sp>
          <p:nvSpPr>
            <p:cNvPr id="89" name="Freeform 57"/>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grpFill/>
            <a:ln w="25400" cap="flat" cmpd="sng" algn="ctr">
              <a:noFill/>
              <a:prstDash val="solid"/>
            </a:ln>
            <a:effectLst/>
          </p:spPr>
          <p:txBody>
            <a:bodyPr spcFirstLastPara="0" vert="horz" wrap="square" lIns="475308" tIns="731520" rIns="475308" bIns="582340" numCol="1" spcCol="1270" anchor="ctr" anchorCtr="0">
              <a:noAutofit/>
            </a:bodyPr>
            <a:lstStyle/>
            <a:p>
              <a:pPr marL="0" marR="0" lvl="0" indent="0" algn="ctr" defTabSz="1777365" eaLnBrk="1" fontAlgn="auto" latinLnBrk="0" hangingPunct="1">
                <a:lnSpc>
                  <a:spcPct val="90000"/>
                </a:lnSpc>
                <a:spcBef>
                  <a:spcPct val="0"/>
                </a:spcBef>
                <a:spcAft>
                  <a:spcPct val="35000"/>
                </a:spcAft>
                <a:buClrTx/>
                <a:buSzTx/>
                <a:buFontTx/>
                <a:buNone/>
                <a:defRPr/>
              </a:pPr>
              <a:endParaRPr kumimoji="0" lang="en-US" sz="4000"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sp>
          <p:nvSpPr>
            <p:cNvPr id="90" name="Oval 58"/>
            <p:cNvSpPr/>
            <p:nvPr/>
          </p:nvSpPr>
          <p:spPr>
            <a:xfrm>
              <a:off x="1376346" y="1909439"/>
              <a:ext cx="1382568" cy="1382568"/>
            </a:xfrm>
            <a:prstGeom prst="ellipse">
              <a:avLst/>
            </a:prstGeom>
            <a:grpFill/>
            <a:ln w="5715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4265" b="0" i="0" u="none" strike="noStrike" kern="0" cap="none" spc="0" normalizeH="0" baseline="0" noProof="0" dirty="0" smtClean="0">
                <a:ln>
                  <a:noFill/>
                </a:ln>
                <a:solidFill>
                  <a:srgbClr val="FFFFFF"/>
                </a:solidFill>
                <a:effectLst/>
                <a:uLnTx/>
                <a:uFillTx/>
                <a:latin typeface="Arial" panose="020B0604020202020204"/>
                <a:ea typeface="微软雅黑" panose="020B0503020204020204" pitchFamily="34" charset="-122"/>
              </a:endParaRPr>
            </a:p>
          </p:txBody>
        </p:sp>
      </p:grpSp>
      <p:sp>
        <p:nvSpPr>
          <p:cNvPr id="91" name="Arc 63"/>
          <p:cNvSpPr/>
          <p:nvPr/>
        </p:nvSpPr>
        <p:spPr>
          <a:xfrm rot="4276613" flipV="1">
            <a:off x="7219484" y="3355212"/>
            <a:ext cx="2181771" cy="2181771"/>
          </a:xfrm>
          <a:prstGeom prst="arc">
            <a:avLst>
              <a:gd name="adj1" fmla="val 16200000"/>
              <a:gd name="adj2" fmla="val 18914013"/>
            </a:avLst>
          </a:prstGeom>
          <a:noFill/>
          <a:ln w="28575" cap="flat" cmpd="sng" algn="ctr">
            <a:solidFill>
              <a:srgbClr val="FFFFFF">
                <a:lumMod val="65000"/>
              </a:srgbClr>
            </a:solidFill>
            <a:prstDash val="sysDot"/>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262626"/>
              </a:solidFill>
              <a:effectLst/>
              <a:uLnTx/>
              <a:uFillTx/>
              <a:latin typeface="Arial" panose="020B0604020202020204"/>
              <a:ea typeface="微软雅黑" panose="020B0503020204020204" pitchFamily="34" charset="-122"/>
            </a:endParaRPr>
          </a:p>
        </p:txBody>
      </p:sp>
      <p:sp>
        <p:nvSpPr>
          <p:cNvPr id="10" name="文本框 9"/>
          <p:cNvSpPr txBox="1"/>
          <p:nvPr/>
        </p:nvSpPr>
        <p:spPr>
          <a:xfrm>
            <a:off x="1627901" y="3760301"/>
            <a:ext cx="1025524" cy="368177"/>
          </a:xfrm>
          <a:prstGeom prst="rect">
            <a:avLst/>
          </a:prstGeom>
          <a:noFill/>
        </p:spPr>
        <p:txBody>
          <a:bodyPr wrap="square" rtlCol="0">
            <a:spAutoFit/>
          </a:bodyPr>
          <a:lstStyle/>
          <a:p>
            <a:r>
              <a:rPr lang="zh-CN" altLang="en-US" b="1" dirty="0" smtClean="0">
                <a:solidFill>
                  <a:schemeClr val="bg1"/>
                </a:solidFill>
                <a:ea typeface="微软雅黑" panose="020B0503020204020204" pitchFamily="34" charset="-122"/>
              </a:rPr>
              <a:t>宣讲会</a:t>
            </a:r>
            <a:endParaRPr lang="zh-CN" altLang="en-US" b="1" dirty="0">
              <a:solidFill>
                <a:schemeClr val="bg1"/>
              </a:solidFill>
              <a:ea typeface="微软雅黑" panose="020B0503020204020204" pitchFamily="34" charset="-122"/>
            </a:endParaRPr>
          </a:p>
        </p:txBody>
      </p:sp>
      <p:sp>
        <p:nvSpPr>
          <p:cNvPr id="93" name="文本框 92"/>
          <p:cNvSpPr txBox="1"/>
          <p:nvPr/>
        </p:nvSpPr>
        <p:spPr>
          <a:xfrm>
            <a:off x="5139461" y="3691550"/>
            <a:ext cx="753651" cy="368177"/>
          </a:xfrm>
          <a:prstGeom prst="rect">
            <a:avLst/>
          </a:prstGeom>
          <a:noFill/>
        </p:spPr>
        <p:txBody>
          <a:bodyPr wrap="square" rtlCol="0">
            <a:spAutoFit/>
          </a:bodyPr>
          <a:lstStyle/>
          <a:p>
            <a:r>
              <a:rPr lang="zh-CN" altLang="en-US" b="1" dirty="0" smtClean="0">
                <a:solidFill>
                  <a:schemeClr val="bg1"/>
                </a:solidFill>
                <a:ea typeface="微软雅黑" panose="020B0503020204020204" pitchFamily="34" charset="-122"/>
              </a:rPr>
              <a:t>笔试</a:t>
            </a:r>
            <a:endParaRPr lang="zh-CN" altLang="en-US" b="1" dirty="0">
              <a:solidFill>
                <a:schemeClr val="bg1"/>
              </a:solidFill>
              <a:ea typeface="微软雅黑" panose="020B0503020204020204" pitchFamily="34" charset="-122"/>
            </a:endParaRPr>
          </a:p>
        </p:txBody>
      </p:sp>
      <p:sp>
        <p:nvSpPr>
          <p:cNvPr id="94" name="文本框 93"/>
          <p:cNvSpPr txBox="1"/>
          <p:nvPr/>
        </p:nvSpPr>
        <p:spPr>
          <a:xfrm>
            <a:off x="6969390" y="3268593"/>
            <a:ext cx="698663" cy="368177"/>
          </a:xfrm>
          <a:prstGeom prst="rect">
            <a:avLst/>
          </a:prstGeom>
          <a:noFill/>
        </p:spPr>
        <p:txBody>
          <a:bodyPr wrap="square" rtlCol="0">
            <a:spAutoFit/>
          </a:bodyPr>
          <a:lstStyle/>
          <a:p>
            <a:r>
              <a:rPr lang="zh-CN" altLang="en-US" b="1" dirty="0">
                <a:solidFill>
                  <a:schemeClr val="bg1"/>
                </a:solidFill>
                <a:ea typeface="微软雅黑" panose="020B0503020204020204" pitchFamily="34" charset="-122"/>
              </a:rPr>
              <a:t>面试</a:t>
            </a:r>
            <a:endParaRPr lang="zh-CN" altLang="en-US" b="1" dirty="0">
              <a:solidFill>
                <a:schemeClr val="bg1"/>
              </a:solidFill>
              <a:ea typeface="微软雅黑" panose="020B0503020204020204" pitchFamily="34" charset="-122"/>
            </a:endParaRPr>
          </a:p>
        </p:txBody>
      </p:sp>
      <p:sp>
        <p:nvSpPr>
          <p:cNvPr id="95" name="文本框 94"/>
          <p:cNvSpPr txBox="1"/>
          <p:nvPr/>
        </p:nvSpPr>
        <p:spPr>
          <a:xfrm>
            <a:off x="10046543" y="2699473"/>
            <a:ext cx="728466" cy="368177"/>
          </a:xfrm>
          <a:prstGeom prst="rect">
            <a:avLst/>
          </a:prstGeom>
          <a:noFill/>
        </p:spPr>
        <p:txBody>
          <a:bodyPr wrap="square" rtlCol="0">
            <a:spAutoFit/>
          </a:bodyPr>
          <a:lstStyle/>
          <a:p>
            <a:r>
              <a:rPr lang="zh-CN" altLang="en-US" b="1" dirty="0">
                <a:solidFill>
                  <a:schemeClr val="bg1"/>
                </a:solidFill>
                <a:ea typeface="微软雅黑" panose="020B0503020204020204" pitchFamily="34" charset="-122"/>
              </a:rPr>
              <a:t>签约</a:t>
            </a:r>
            <a:endParaRPr lang="zh-CN" altLang="en-US" b="1" dirty="0">
              <a:solidFill>
                <a:schemeClr val="bg1"/>
              </a:solidFill>
              <a:ea typeface="微软雅黑" panose="020B0503020204020204" pitchFamily="34" charset="-122"/>
            </a:endParaRPr>
          </a:p>
        </p:txBody>
      </p:sp>
      <p:sp>
        <p:nvSpPr>
          <p:cNvPr id="96" name="文本框 95"/>
          <p:cNvSpPr txBox="1"/>
          <p:nvPr/>
        </p:nvSpPr>
        <p:spPr>
          <a:xfrm>
            <a:off x="8451403" y="4211448"/>
            <a:ext cx="1210344" cy="369332"/>
          </a:xfrm>
          <a:prstGeom prst="rect">
            <a:avLst/>
          </a:prstGeom>
          <a:noFill/>
        </p:spPr>
        <p:txBody>
          <a:bodyPr wrap="square" rtlCol="0">
            <a:spAutoFit/>
          </a:bodyPr>
          <a:lstStyle/>
          <a:p>
            <a:r>
              <a:rPr lang="zh-CN" altLang="en-US" b="1" dirty="0" smtClean="0">
                <a:solidFill>
                  <a:schemeClr val="bg1"/>
                </a:solidFill>
                <a:ea typeface="微软雅黑" panose="020B0503020204020204" pitchFamily="34" charset="-122"/>
              </a:rPr>
              <a:t>综合测评</a:t>
            </a:r>
            <a:endParaRPr lang="zh-CN" altLang="en-US" b="1" dirty="0">
              <a:solidFill>
                <a:schemeClr val="bg1"/>
              </a:solidFill>
              <a:ea typeface="微软雅黑" panose="020B0503020204020204" pitchFamily="34" charset="-122"/>
            </a:endParaRPr>
          </a:p>
        </p:txBody>
      </p:sp>
      <p:sp>
        <p:nvSpPr>
          <p:cNvPr id="97" name="文本框 96"/>
          <p:cNvSpPr txBox="1"/>
          <p:nvPr/>
        </p:nvSpPr>
        <p:spPr>
          <a:xfrm>
            <a:off x="3533452" y="2780245"/>
            <a:ext cx="753651" cy="368177"/>
          </a:xfrm>
          <a:prstGeom prst="rect">
            <a:avLst/>
          </a:prstGeom>
          <a:noFill/>
        </p:spPr>
        <p:txBody>
          <a:bodyPr wrap="square" rtlCol="0">
            <a:spAutoFit/>
          </a:bodyPr>
          <a:lstStyle/>
          <a:p>
            <a:r>
              <a:rPr lang="zh-CN" altLang="en-US" b="1" dirty="0" smtClean="0">
                <a:solidFill>
                  <a:schemeClr val="bg1"/>
                </a:solidFill>
                <a:ea typeface="微软雅黑" panose="020B0503020204020204" pitchFamily="34" charset="-122"/>
              </a:rPr>
              <a:t>网申</a:t>
            </a:r>
            <a:endParaRPr lang="zh-CN" altLang="en-US" b="1" dirty="0">
              <a:solidFill>
                <a:schemeClr val="bg1"/>
              </a:solidFill>
              <a:ea typeface="微软雅黑" panose="020B0503020204020204" pitchFamily="34" charset="-122"/>
            </a:endParaRPr>
          </a:p>
        </p:txBody>
      </p:sp>
      <p:sp>
        <p:nvSpPr>
          <p:cNvPr id="98" name="标题 1"/>
          <p:cNvSpPr>
            <a:spLocks noGrp="1"/>
          </p:cNvSpPr>
          <p:nvPr>
            <p:ph type="title"/>
          </p:nvPr>
        </p:nvSpPr>
        <p:spPr>
          <a:xfrm>
            <a:off x="4442823" y="504000"/>
            <a:ext cx="3306354" cy="471365"/>
          </a:xfrm>
        </p:spPr>
        <p:txBody>
          <a:bodyPr/>
          <a:lstStyle/>
          <a:p>
            <a:r>
              <a:rPr lang="zh-CN" altLang="en-US" sz="3000" b="0" dirty="0">
                <a:solidFill>
                  <a:schemeClr val="bg1"/>
                </a:solidFill>
                <a:ea typeface="微软雅黑" panose="020B0503020204020204" pitchFamily="34" charset="-122"/>
              </a:rPr>
              <a:t>招聘流程</a:t>
            </a:r>
            <a:endParaRPr lang="zh-CN" altLang="en-US" sz="3000" b="0" dirty="0">
              <a:solidFill>
                <a:schemeClr val="bg1"/>
              </a:solidFill>
              <a:ea typeface="微软雅黑" panose="020B0503020204020204" pitchFamily="34" charset="-122"/>
            </a:endParaRPr>
          </a:p>
        </p:txBody>
      </p:sp>
      <p:sp>
        <p:nvSpPr>
          <p:cNvPr id="99" name="Freeform 73"/>
          <p:cNvSpPr/>
          <p:nvPr/>
        </p:nvSpPr>
        <p:spPr bwMode="auto">
          <a:xfrm>
            <a:off x="5285210" y="4109179"/>
            <a:ext cx="498143" cy="495626"/>
          </a:xfrm>
          <a:custGeom>
            <a:avLst/>
            <a:gdLst>
              <a:gd name="T0" fmla="*/ 92 w 193"/>
              <a:gd name="T1" fmla="*/ 112 h 193"/>
              <a:gd name="T2" fmla="*/ 25 w 193"/>
              <a:gd name="T3" fmla="*/ 179 h 193"/>
              <a:gd name="T4" fmla="*/ 22 w 193"/>
              <a:gd name="T5" fmla="*/ 185 h 193"/>
              <a:gd name="T6" fmla="*/ 30 w 193"/>
              <a:gd name="T7" fmla="*/ 193 h 193"/>
              <a:gd name="T8" fmla="*/ 34 w 193"/>
              <a:gd name="T9" fmla="*/ 192 h 193"/>
              <a:gd name="T10" fmla="*/ 148 w 193"/>
              <a:gd name="T11" fmla="*/ 143 h 193"/>
              <a:gd name="T12" fmla="*/ 153 w 193"/>
              <a:gd name="T13" fmla="*/ 136 h 193"/>
              <a:gd name="T14" fmla="*/ 172 w 193"/>
              <a:gd name="T15" fmla="*/ 70 h 193"/>
              <a:gd name="T16" fmla="*/ 175 w 193"/>
              <a:gd name="T17" fmla="*/ 74 h 193"/>
              <a:gd name="T18" fmla="*/ 189 w 193"/>
              <a:gd name="T19" fmla="*/ 74 h 193"/>
              <a:gd name="T20" fmla="*/ 189 w 193"/>
              <a:gd name="T21" fmla="*/ 60 h 193"/>
              <a:gd name="T22" fmla="*/ 133 w 193"/>
              <a:gd name="T23" fmla="*/ 4 h 193"/>
              <a:gd name="T24" fmla="*/ 119 w 193"/>
              <a:gd name="T25" fmla="*/ 4 h 193"/>
              <a:gd name="T26" fmla="*/ 119 w 193"/>
              <a:gd name="T27" fmla="*/ 18 h 193"/>
              <a:gd name="T28" fmla="*/ 123 w 193"/>
              <a:gd name="T29" fmla="*/ 21 h 193"/>
              <a:gd name="T30" fmla="*/ 57 w 193"/>
              <a:gd name="T31" fmla="*/ 40 h 193"/>
              <a:gd name="T32" fmla="*/ 50 w 193"/>
              <a:gd name="T33" fmla="*/ 45 h 193"/>
              <a:gd name="T34" fmla="*/ 1 w 193"/>
              <a:gd name="T35" fmla="*/ 160 h 193"/>
              <a:gd name="T36" fmla="*/ 0 w 193"/>
              <a:gd name="T37" fmla="*/ 163 h 193"/>
              <a:gd name="T38" fmla="*/ 8 w 193"/>
              <a:gd name="T39" fmla="*/ 171 h 193"/>
              <a:gd name="T40" fmla="*/ 14 w 193"/>
              <a:gd name="T41" fmla="*/ 168 h 193"/>
              <a:gd name="T42" fmla="*/ 81 w 193"/>
              <a:gd name="T43" fmla="*/ 101 h 193"/>
              <a:gd name="T44" fmla="*/ 80 w 193"/>
              <a:gd name="T45" fmla="*/ 93 h 193"/>
              <a:gd name="T46" fmla="*/ 100 w 193"/>
              <a:gd name="T47" fmla="*/ 73 h 193"/>
              <a:gd name="T48" fmla="*/ 120 w 193"/>
              <a:gd name="T49" fmla="*/ 93 h 193"/>
              <a:gd name="T50" fmla="*/ 100 w 193"/>
              <a:gd name="T51" fmla="*/ 113 h 193"/>
              <a:gd name="T52" fmla="*/ 92 w 193"/>
              <a:gd name="T53" fmla="*/ 1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3" h="193">
                <a:moveTo>
                  <a:pt x="92" y="112"/>
                </a:moveTo>
                <a:cubicBezTo>
                  <a:pt x="25" y="179"/>
                  <a:pt x="25" y="179"/>
                  <a:pt x="25" y="179"/>
                </a:cubicBezTo>
                <a:cubicBezTo>
                  <a:pt x="23" y="181"/>
                  <a:pt x="22" y="183"/>
                  <a:pt x="22" y="185"/>
                </a:cubicBezTo>
                <a:cubicBezTo>
                  <a:pt x="22" y="189"/>
                  <a:pt x="26" y="193"/>
                  <a:pt x="30" y="193"/>
                </a:cubicBezTo>
                <a:cubicBezTo>
                  <a:pt x="31" y="193"/>
                  <a:pt x="33" y="193"/>
                  <a:pt x="34" y="192"/>
                </a:cubicBezTo>
                <a:cubicBezTo>
                  <a:pt x="34" y="192"/>
                  <a:pt x="147" y="143"/>
                  <a:pt x="148" y="143"/>
                </a:cubicBezTo>
                <a:cubicBezTo>
                  <a:pt x="150" y="142"/>
                  <a:pt x="152" y="139"/>
                  <a:pt x="153" y="136"/>
                </a:cubicBezTo>
                <a:cubicBezTo>
                  <a:pt x="172" y="70"/>
                  <a:pt x="172" y="70"/>
                  <a:pt x="172" y="70"/>
                </a:cubicBezTo>
                <a:cubicBezTo>
                  <a:pt x="175" y="74"/>
                  <a:pt x="175" y="74"/>
                  <a:pt x="175" y="74"/>
                </a:cubicBezTo>
                <a:cubicBezTo>
                  <a:pt x="179" y="78"/>
                  <a:pt x="185" y="78"/>
                  <a:pt x="189" y="74"/>
                </a:cubicBezTo>
                <a:cubicBezTo>
                  <a:pt x="193" y="70"/>
                  <a:pt x="193" y="64"/>
                  <a:pt x="189" y="60"/>
                </a:cubicBezTo>
                <a:cubicBezTo>
                  <a:pt x="133" y="4"/>
                  <a:pt x="133" y="4"/>
                  <a:pt x="133" y="4"/>
                </a:cubicBezTo>
                <a:cubicBezTo>
                  <a:pt x="129" y="0"/>
                  <a:pt x="123" y="0"/>
                  <a:pt x="119" y="4"/>
                </a:cubicBezTo>
                <a:cubicBezTo>
                  <a:pt x="115" y="8"/>
                  <a:pt x="115" y="14"/>
                  <a:pt x="119" y="18"/>
                </a:cubicBezTo>
                <a:cubicBezTo>
                  <a:pt x="123" y="21"/>
                  <a:pt x="123" y="21"/>
                  <a:pt x="123" y="21"/>
                </a:cubicBezTo>
                <a:cubicBezTo>
                  <a:pt x="57" y="40"/>
                  <a:pt x="57" y="40"/>
                  <a:pt x="57" y="40"/>
                </a:cubicBezTo>
                <a:cubicBezTo>
                  <a:pt x="54" y="41"/>
                  <a:pt x="51" y="43"/>
                  <a:pt x="50" y="45"/>
                </a:cubicBezTo>
                <a:cubicBezTo>
                  <a:pt x="1" y="160"/>
                  <a:pt x="1" y="160"/>
                  <a:pt x="1" y="160"/>
                </a:cubicBezTo>
                <a:cubicBezTo>
                  <a:pt x="0" y="161"/>
                  <a:pt x="0" y="162"/>
                  <a:pt x="0" y="163"/>
                </a:cubicBezTo>
                <a:cubicBezTo>
                  <a:pt x="0" y="167"/>
                  <a:pt x="4" y="171"/>
                  <a:pt x="8" y="171"/>
                </a:cubicBezTo>
                <a:cubicBezTo>
                  <a:pt x="10" y="171"/>
                  <a:pt x="12" y="170"/>
                  <a:pt x="14" y="168"/>
                </a:cubicBezTo>
                <a:cubicBezTo>
                  <a:pt x="81" y="101"/>
                  <a:pt x="81" y="101"/>
                  <a:pt x="81" y="101"/>
                </a:cubicBezTo>
                <a:cubicBezTo>
                  <a:pt x="81" y="98"/>
                  <a:pt x="80" y="96"/>
                  <a:pt x="80" y="93"/>
                </a:cubicBezTo>
                <a:cubicBezTo>
                  <a:pt x="80" y="82"/>
                  <a:pt x="89" y="73"/>
                  <a:pt x="100" y="73"/>
                </a:cubicBezTo>
                <a:cubicBezTo>
                  <a:pt x="111" y="73"/>
                  <a:pt x="120" y="82"/>
                  <a:pt x="120" y="93"/>
                </a:cubicBezTo>
                <a:cubicBezTo>
                  <a:pt x="120" y="104"/>
                  <a:pt x="111" y="113"/>
                  <a:pt x="100" y="113"/>
                </a:cubicBezTo>
                <a:cubicBezTo>
                  <a:pt x="97" y="113"/>
                  <a:pt x="95" y="112"/>
                  <a:pt x="92" y="11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00" name="Freeform 71"/>
          <p:cNvSpPr>
            <a:spLocks noEditPoints="1"/>
          </p:cNvSpPr>
          <p:nvPr/>
        </p:nvSpPr>
        <p:spPr bwMode="auto">
          <a:xfrm>
            <a:off x="7119485" y="3683259"/>
            <a:ext cx="354702" cy="434510"/>
          </a:xfrm>
          <a:custGeom>
            <a:avLst/>
            <a:gdLst>
              <a:gd name="T0" fmla="*/ 151 w 156"/>
              <a:gd name="T1" fmla="*/ 138 h 192"/>
              <a:gd name="T2" fmla="*/ 118 w 156"/>
              <a:gd name="T3" fmla="*/ 116 h 192"/>
              <a:gd name="T4" fmla="*/ 104 w 156"/>
              <a:gd name="T5" fmla="*/ 164 h 192"/>
              <a:gd name="T6" fmla="*/ 96 w 156"/>
              <a:gd name="T7" fmla="*/ 172 h 192"/>
              <a:gd name="T8" fmla="*/ 88 w 156"/>
              <a:gd name="T9" fmla="*/ 164 h 192"/>
              <a:gd name="T10" fmla="*/ 88 w 156"/>
              <a:gd name="T11" fmla="*/ 126 h 192"/>
              <a:gd name="T12" fmla="*/ 78 w 156"/>
              <a:gd name="T13" fmla="*/ 116 h 192"/>
              <a:gd name="T14" fmla="*/ 68 w 156"/>
              <a:gd name="T15" fmla="*/ 126 h 192"/>
              <a:gd name="T16" fmla="*/ 68 w 156"/>
              <a:gd name="T17" fmla="*/ 164 h 192"/>
              <a:gd name="T18" fmla="*/ 60 w 156"/>
              <a:gd name="T19" fmla="*/ 172 h 192"/>
              <a:gd name="T20" fmla="*/ 52 w 156"/>
              <a:gd name="T21" fmla="*/ 164 h 192"/>
              <a:gd name="T22" fmla="*/ 38 w 156"/>
              <a:gd name="T23" fmla="*/ 116 h 192"/>
              <a:gd name="T24" fmla="*/ 5 w 156"/>
              <a:gd name="T25" fmla="*/ 138 h 192"/>
              <a:gd name="T26" fmla="*/ 0 w 156"/>
              <a:gd name="T27" fmla="*/ 156 h 192"/>
              <a:gd name="T28" fmla="*/ 0 w 156"/>
              <a:gd name="T29" fmla="*/ 160 h 192"/>
              <a:gd name="T30" fmla="*/ 0 w 156"/>
              <a:gd name="T31" fmla="*/ 168 h 192"/>
              <a:gd name="T32" fmla="*/ 0 w 156"/>
              <a:gd name="T33" fmla="*/ 176 h 192"/>
              <a:gd name="T34" fmla="*/ 16 w 156"/>
              <a:gd name="T35" fmla="*/ 192 h 192"/>
              <a:gd name="T36" fmla="*/ 140 w 156"/>
              <a:gd name="T37" fmla="*/ 192 h 192"/>
              <a:gd name="T38" fmla="*/ 156 w 156"/>
              <a:gd name="T39" fmla="*/ 176 h 192"/>
              <a:gd name="T40" fmla="*/ 156 w 156"/>
              <a:gd name="T41" fmla="*/ 168 h 192"/>
              <a:gd name="T42" fmla="*/ 156 w 156"/>
              <a:gd name="T43" fmla="*/ 160 h 192"/>
              <a:gd name="T44" fmla="*/ 156 w 156"/>
              <a:gd name="T45" fmla="*/ 156 h 192"/>
              <a:gd name="T46" fmla="*/ 151 w 156"/>
              <a:gd name="T47" fmla="*/ 138 h 192"/>
              <a:gd name="T48" fmla="*/ 36 w 156"/>
              <a:gd name="T49" fmla="*/ 42 h 192"/>
              <a:gd name="T50" fmla="*/ 78 w 156"/>
              <a:gd name="T51" fmla="*/ 100 h 192"/>
              <a:gd name="T52" fmla="*/ 120 w 156"/>
              <a:gd name="T53" fmla="*/ 42 h 192"/>
              <a:gd name="T54" fmla="*/ 78 w 156"/>
              <a:gd name="T55" fmla="*/ 0 h 192"/>
              <a:gd name="T56" fmla="*/ 36 w 156"/>
              <a:gd name="T57" fmla="*/ 4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 h="192">
                <a:moveTo>
                  <a:pt x="151" y="138"/>
                </a:moveTo>
                <a:cubicBezTo>
                  <a:pt x="142" y="127"/>
                  <a:pt x="132" y="120"/>
                  <a:pt x="118" y="116"/>
                </a:cubicBezTo>
                <a:cubicBezTo>
                  <a:pt x="104" y="164"/>
                  <a:pt x="104" y="164"/>
                  <a:pt x="104" y="164"/>
                </a:cubicBezTo>
                <a:cubicBezTo>
                  <a:pt x="104" y="168"/>
                  <a:pt x="100" y="172"/>
                  <a:pt x="96" y="172"/>
                </a:cubicBezTo>
                <a:cubicBezTo>
                  <a:pt x="92" y="172"/>
                  <a:pt x="88" y="168"/>
                  <a:pt x="88" y="164"/>
                </a:cubicBezTo>
                <a:cubicBezTo>
                  <a:pt x="88" y="126"/>
                  <a:pt x="88" y="126"/>
                  <a:pt x="88" y="126"/>
                </a:cubicBezTo>
                <a:cubicBezTo>
                  <a:pt x="88" y="120"/>
                  <a:pt x="84" y="116"/>
                  <a:pt x="78" y="116"/>
                </a:cubicBezTo>
                <a:cubicBezTo>
                  <a:pt x="72" y="116"/>
                  <a:pt x="68" y="120"/>
                  <a:pt x="68" y="126"/>
                </a:cubicBezTo>
                <a:cubicBezTo>
                  <a:pt x="68" y="164"/>
                  <a:pt x="68" y="164"/>
                  <a:pt x="68" y="164"/>
                </a:cubicBezTo>
                <a:cubicBezTo>
                  <a:pt x="68" y="168"/>
                  <a:pt x="64" y="172"/>
                  <a:pt x="60" y="172"/>
                </a:cubicBezTo>
                <a:cubicBezTo>
                  <a:pt x="56" y="172"/>
                  <a:pt x="52" y="168"/>
                  <a:pt x="52" y="164"/>
                </a:cubicBezTo>
                <a:cubicBezTo>
                  <a:pt x="38" y="116"/>
                  <a:pt x="38" y="116"/>
                  <a:pt x="38" y="116"/>
                </a:cubicBezTo>
                <a:cubicBezTo>
                  <a:pt x="24" y="120"/>
                  <a:pt x="14" y="127"/>
                  <a:pt x="5" y="138"/>
                </a:cubicBezTo>
                <a:cubicBezTo>
                  <a:pt x="2" y="143"/>
                  <a:pt x="0" y="151"/>
                  <a:pt x="0" y="156"/>
                </a:cubicBezTo>
                <a:cubicBezTo>
                  <a:pt x="0" y="157"/>
                  <a:pt x="0" y="159"/>
                  <a:pt x="0" y="160"/>
                </a:cubicBezTo>
                <a:cubicBezTo>
                  <a:pt x="0" y="168"/>
                  <a:pt x="0" y="168"/>
                  <a:pt x="0" y="168"/>
                </a:cubicBezTo>
                <a:cubicBezTo>
                  <a:pt x="0" y="176"/>
                  <a:pt x="0" y="176"/>
                  <a:pt x="0" y="176"/>
                </a:cubicBezTo>
                <a:cubicBezTo>
                  <a:pt x="0" y="185"/>
                  <a:pt x="7" y="192"/>
                  <a:pt x="16" y="192"/>
                </a:cubicBezTo>
                <a:cubicBezTo>
                  <a:pt x="140" y="192"/>
                  <a:pt x="140" y="192"/>
                  <a:pt x="140" y="192"/>
                </a:cubicBezTo>
                <a:cubicBezTo>
                  <a:pt x="149" y="192"/>
                  <a:pt x="156" y="185"/>
                  <a:pt x="156" y="176"/>
                </a:cubicBezTo>
                <a:cubicBezTo>
                  <a:pt x="156" y="168"/>
                  <a:pt x="156" y="168"/>
                  <a:pt x="156" y="168"/>
                </a:cubicBezTo>
                <a:cubicBezTo>
                  <a:pt x="156" y="160"/>
                  <a:pt x="156" y="160"/>
                  <a:pt x="156" y="160"/>
                </a:cubicBezTo>
                <a:cubicBezTo>
                  <a:pt x="156" y="159"/>
                  <a:pt x="156" y="157"/>
                  <a:pt x="156" y="156"/>
                </a:cubicBezTo>
                <a:cubicBezTo>
                  <a:pt x="156" y="151"/>
                  <a:pt x="154" y="143"/>
                  <a:pt x="151" y="138"/>
                </a:cubicBezTo>
                <a:close/>
                <a:moveTo>
                  <a:pt x="36" y="42"/>
                </a:moveTo>
                <a:cubicBezTo>
                  <a:pt x="36" y="66"/>
                  <a:pt x="51" y="100"/>
                  <a:pt x="78" y="100"/>
                </a:cubicBezTo>
                <a:cubicBezTo>
                  <a:pt x="105" y="100"/>
                  <a:pt x="120" y="66"/>
                  <a:pt x="120" y="42"/>
                </a:cubicBezTo>
                <a:cubicBezTo>
                  <a:pt x="120" y="19"/>
                  <a:pt x="101" y="0"/>
                  <a:pt x="78" y="0"/>
                </a:cubicBezTo>
                <a:cubicBezTo>
                  <a:pt x="55" y="0"/>
                  <a:pt x="36" y="19"/>
                  <a:pt x="36" y="4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pic>
        <p:nvPicPr>
          <p:cNvPr id="17" name="图片 16"/>
          <p:cNvPicPr>
            <a:picLocks noChangeAspect="1"/>
          </p:cNvPicPr>
          <p:nvPr/>
        </p:nvPicPr>
        <p:blipFill>
          <a:blip r:embed="rId1" cstate="email"/>
          <a:stretch>
            <a:fillRect/>
          </a:stretch>
        </p:blipFill>
        <p:spPr>
          <a:xfrm>
            <a:off x="1775358" y="4269051"/>
            <a:ext cx="585590" cy="452164"/>
          </a:xfrm>
          <a:prstGeom prst="rect">
            <a:avLst/>
          </a:prstGeom>
        </p:spPr>
      </p:pic>
      <p:pic>
        <p:nvPicPr>
          <p:cNvPr id="19" name="图片 18"/>
          <p:cNvPicPr>
            <a:picLocks noChangeAspect="1"/>
          </p:cNvPicPr>
          <p:nvPr/>
        </p:nvPicPr>
        <p:blipFill>
          <a:blip r:embed="rId2" cstate="email"/>
          <a:stretch>
            <a:fillRect/>
          </a:stretch>
        </p:blipFill>
        <p:spPr>
          <a:xfrm>
            <a:off x="10144221" y="3118077"/>
            <a:ext cx="475529" cy="347502"/>
          </a:xfrm>
          <a:prstGeom prst="rect">
            <a:avLst/>
          </a:prstGeom>
        </p:spPr>
      </p:pic>
      <p:sp>
        <p:nvSpPr>
          <p:cNvPr id="39" name="Arc 63"/>
          <p:cNvSpPr/>
          <p:nvPr/>
        </p:nvSpPr>
        <p:spPr>
          <a:xfrm rot="20198323" flipV="1">
            <a:off x="8653070" y="3300107"/>
            <a:ext cx="2181771" cy="2181771"/>
          </a:xfrm>
          <a:prstGeom prst="arc">
            <a:avLst>
              <a:gd name="adj1" fmla="val 16200000"/>
              <a:gd name="adj2" fmla="val 20824945"/>
            </a:avLst>
          </a:prstGeom>
          <a:noFill/>
          <a:ln w="28575" cap="flat" cmpd="sng" algn="ctr">
            <a:solidFill>
              <a:srgbClr val="FFFFFF">
                <a:lumMod val="65000"/>
              </a:srgbClr>
            </a:solidFill>
            <a:prstDash val="sysDot"/>
            <a:tailEnd type="stealt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smtClean="0">
              <a:ln>
                <a:noFill/>
              </a:ln>
              <a:solidFill>
                <a:srgbClr val="262626"/>
              </a:solidFill>
              <a:effectLst/>
              <a:uLnTx/>
              <a:uFillTx/>
              <a:latin typeface="Arial" panose="020B0604020202020204"/>
              <a:ea typeface="微软雅黑" panose="020B0503020204020204" pitchFamily="34" charset="-122"/>
            </a:endParaRPr>
          </a:p>
        </p:txBody>
      </p:sp>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43" name="矩形 42"/>
          <p:cNvSpPr/>
          <p:nvPr/>
        </p:nvSpPr>
        <p:spPr>
          <a:xfrm>
            <a:off x="491243" y="5998729"/>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bldLst>
      <p:bldP spid="9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21178" y="528698"/>
            <a:ext cx="682872" cy="304091"/>
          </a:xfrm>
          <a:prstGeom prst="rect">
            <a:avLst/>
          </a:prstGeom>
        </p:spPr>
      </p:pic>
      <p:sp>
        <p:nvSpPr>
          <p:cNvPr id="5" name="矩形 4"/>
          <p:cNvSpPr/>
          <p:nvPr/>
        </p:nvSpPr>
        <p:spPr>
          <a:xfrm>
            <a:off x="491243" y="6172897"/>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cxnSp>
        <p:nvCxnSpPr>
          <p:cNvPr id="7" name="直接连接符 6"/>
          <p:cNvCxnSpPr/>
          <p:nvPr/>
        </p:nvCxnSpPr>
        <p:spPr>
          <a:xfrm>
            <a:off x="0" y="3429000"/>
            <a:ext cx="36479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2998113"/>
            <a:ext cx="1409360" cy="430887"/>
          </a:xfrm>
          <a:prstGeom prst="rect">
            <a:avLst/>
          </a:prstGeom>
        </p:spPr>
        <p:txBody>
          <a:bodyPr wrap="none">
            <a:spAutoFit/>
          </a:bodyPr>
          <a:lstStyle/>
          <a:p>
            <a:r>
              <a:rPr lang="en-US" altLang="zh-CN" sz="2200" b="1" dirty="0" smtClean="0">
                <a:solidFill>
                  <a:schemeClr val="bg1"/>
                </a:solidFill>
                <a:latin typeface="微软雅黑" panose="020B0503020204020204" pitchFamily="34" charset="-122"/>
                <a:ea typeface="微软雅黑" panose="020B0503020204020204" pitchFamily="34" charset="-122"/>
              </a:rPr>
              <a:t>THANKS</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11109" y="3459996"/>
            <a:ext cx="1620957" cy="412934"/>
          </a:xfrm>
          <a:prstGeom prst="rect">
            <a:avLst/>
          </a:prstGeom>
        </p:spPr>
        <p:txBody>
          <a:bodyPr wrap="none">
            <a:spAutoFit/>
          </a:bodyPr>
          <a:lstStyle/>
          <a:p>
            <a:pPr>
              <a:lnSpc>
                <a:spcPts val="2500"/>
              </a:lnSpc>
            </a:pPr>
            <a:r>
              <a:rPr lang="zh-CN" altLang="en-US" sz="1400" dirty="0" smtClean="0">
                <a:solidFill>
                  <a:schemeClr val="bg1"/>
                </a:solidFill>
                <a:latin typeface="微软雅黑" panose="020B0503020204020204" pitchFamily="34" charset="-122"/>
                <a:ea typeface="微软雅黑" panose="020B0503020204020204" pitchFamily="34" charset="-122"/>
              </a:rPr>
              <a:t>欢迎加入中软国际</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
            <a:ext cx="12192001" cy="6865151"/>
          </a:xfrm>
          <a:prstGeom prst="rect">
            <a:avLst/>
          </a:prstGeom>
        </p:spPr>
      </p:pic>
      <p:sp>
        <p:nvSpPr>
          <p:cNvPr id="10" name="矩形 9"/>
          <p:cNvSpPr/>
          <p:nvPr/>
        </p:nvSpPr>
        <p:spPr>
          <a:xfrm>
            <a:off x="-2" y="-14410"/>
            <a:ext cx="12192001" cy="6858001"/>
          </a:xfrm>
          <a:prstGeom prst="rect">
            <a:avLst/>
          </a:prstGeom>
          <a:solidFill>
            <a:schemeClr val="tx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Light" panose="020B0502040204020203" pitchFamily="34" charset="-122"/>
              <a:ea typeface="微软雅黑 Light" panose="020B0502040204020203"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6" name="矩形 5"/>
          <p:cNvSpPr/>
          <p:nvPr/>
        </p:nvSpPr>
        <p:spPr>
          <a:xfrm>
            <a:off x="491243" y="5998729"/>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sp>
        <p:nvSpPr>
          <p:cNvPr id="11" name="矩形 10"/>
          <p:cNvSpPr/>
          <p:nvPr/>
        </p:nvSpPr>
        <p:spPr>
          <a:xfrm>
            <a:off x="0" y="3446499"/>
            <a:ext cx="5545108" cy="430887"/>
          </a:xfrm>
          <a:prstGeom prst="rect">
            <a:avLst/>
          </a:prstGeom>
        </p:spPr>
        <p:txBody>
          <a:bodyPr wrap="none">
            <a:spAutoFit/>
          </a:bodyPr>
          <a:lstStyle/>
          <a:p>
            <a:r>
              <a:rPr lang="zh-CN" altLang="en-US" sz="2200" b="1" dirty="0">
                <a:solidFill>
                  <a:schemeClr val="bg1"/>
                </a:solidFill>
                <a:latin typeface="微软雅黑" panose="020B0503020204020204" pitchFamily="34" charset="-122"/>
                <a:ea typeface="微软雅黑" panose="020B0503020204020204" pitchFamily="34" charset="-122"/>
              </a:rPr>
              <a:t>行业</a:t>
            </a:r>
            <a:r>
              <a:rPr lang="zh-CN" altLang="en-US" sz="2200" b="1" dirty="0" smtClean="0">
                <a:solidFill>
                  <a:schemeClr val="bg1"/>
                </a:solidFill>
                <a:latin typeface="微软雅黑" panose="020B0503020204020204" pitchFamily="34" charset="-122"/>
                <a:ea typeface="微软雅黑" panose="020B0503020204020204" pitchFamily="34" charset="-122"/>
              </a:rPr>
              <a:t>领先的全球化软件与信息技术服务企业</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3" y="3895704"/>
            <a:ext cx="3315395" cy="307777"/>
          </a:xfrm>
          <a:prstGeom prst="rect">
            <a:avLst/>
          </a:prstGeom>
        </p:spPr>
        <p:txBody>
          <a:bodyPr wrap="none">
            <a:spAutoFit/>
          </a:bodyPr>
          <a:lstStyle/>
          <a:p>
            <a:r>
              <a:rPr lang="en-US" altLang="zh-CN" sz="1400" b="1" dirty="0" smtClean="0">
                <a:solidFill>
                  <a:schemeClr val="bg1"/>
                </a:solidFill>
                <a:latin typeface="微软雅黑 Light" panose="020B0502040204020203" pitchFamily="34" charset="-122"/>
                <a:ea typeface="微软雅黑 Light" panose="020B0502040204020203" pitchFamily="34" charset="-122"/>
              </a:rPr>
              <a:t>CHINASOFT INTERNATIONAL LIMITED</a:t>
            </a:r>
            <a:endParaRPr lang="zh-CN" altLang="en-US" sz="1400" b="1" dirty="0">
              <a:solidFill>
                <a:schemeClr val="bg1"/>
              </a:solidFill>
              <a:latin typeface="微软雅黑 Light" panose="020B0502040204020203" pitchFamily="34" charset="-122"/>
              <a:ea typeface="微软雅黑 Light" panose="020B0502040204020203" pitchFamily="34" charset="-122"/>
            </a:endParaRPr>
          </a:p>
        </p:txBody>
      </p:sp>
      <p:cxnSp>
        <p:nvCxnSpPr>
          <p:cNvPr id="16" name="直接连接符 15"/>
          <p:cNvCxnSpPr/>
          <p:nvPr/>
        </p:nvCxnSpPr>
        <p:spPr>
          <a:xfrm>
            <a:off x="-3" y="3872254"/>
            <a:ext cx="55451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9499597" y="3538745"/>
            <a:ext cx="2351926" cy="477054"/>
          </a:xfrm>
          <a:prstGeom prst="rect">
            <a:avLst/>
          </a:prstGeom>
        </p:spPr>
        <p:txBody>
          <a:bodyPr wrap="none">
            <a:spAutoFit/>
          </a:bodyPr>
          <a:lstStyle/>
          <a:p>
            <a:r>
              <a:rPr lang="en-US" altLang="zh-CN" sz="2500" b="1" dirty="0" smtClean="0">
                <a:solidFill>
                  <a:schemeClr val="bg1"/>
                </a:solidFill>
                <a:latin typeface="微软雅黑" panose="020B0503020204020204" pitchFamily="34" charset="-122"/>
                <a:ea typeface="微软雅黑" panose="020B0503020204020204" pitchFamily="34" charset="-122"/>
              </a:rPr>
              <a:t>HKSE</a:t>
            </a:r>
            <a:r>
              <a:rPr lang="zh-CN" altLang="en-US" sz="2500" b="1" dirty="0" smtClean="0">
                <a:solidFill>
                  <a:schemeClr val="bg1"/>
                </a:solidFill>
                <a:latin typeface="微软雅黑" panose="020B0503020204020204" pitchFamily="34" charset="-122"/>
                <a:ea typeface="微软雅黑" panose="020B0503020204020204" pitchFamily="34" charset="-122"/>
              </a:rPr>
              <a:t>：</a:t>
            </a:r>
            <a:r>
              <a:rPr lang="en-US" altLang="zh-CN" sz="2500" b="1" dirty="0" smtClean="0">
                <a:solidFill>
                  <a:schemeClr val="bg1"/>
                </a:solidFill>
                <a:latin typeface="微软雅黑" panose="020B0503020204020204" pitchFamily="34" charset="-122"/>
                <a:ea typeface="微软雅黑" panose="020B0503020204020204" pitchFamily="34" charset="-122"/>
              </a:rPr>
              <a:t>00354</a:t>
            </a:r>
            <a:endParaRPr lang="zh-CN" altLang="en-US" sz="2500" b="1"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9499597" y="4139402"/>
            <a:ext cx="2704587" cy="477054"/>
          </a:xfrm>
          <a:prstGeom prst="rect">
            <a:avLst/>
          </a:prstGeom>
        </p:spPr>
        <p:txBody>
          <a:bodyPr wrap="none">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2018</a:t>
            </a:r>
            <a:r>
              <a:rPr lang="zh-CN" altLang="en-US" sz="1600" b="1" dirty="0" smtClean="0">
                <a:solidFill>
                  <a:schemeClr val="bg1"/>
                </a:solidFill>
                <a:latin typeface="微软雅黑" panose="020B0503020204020204" pitchFamily="34" charset="-122"/>
                <a:ea typeface="微软雅黑" panose="020B0503020204020204" pitchFamily="34" charset="-122"/>
              </a:rPr>
              <a:t>年收入</a:t>
            </a:r>
            <a:r>
              <a:rPr lang="en-US" altLang="zh-CN" sz="2500" b="1" dirty="0" smtClean="0">
                <a:solidFill>
                  <a:schemeClr val="bg1"/>
                </a:solidFill>
                <a:latin typeface="微软雅黑" panose="020B0503020204020204" pitchFamily="34" charset="-122"/>
                <a:ea typeface="微软雅黑" panose="020B0503020204020204" pitchFamily="34" charset="-122"/>
              </a:rPr>
              <a:t>105</a:t>
            </a:r>
            <a:r>
              <a:rPr lang="en-US" altLang="zh-CN" sz="2200" b="1" dirty="0" smtClean="0">
                <a:solidFill>
                  <a:schemeClr val="bg1"/>
                </a:solidFill>
                <a:latin typeface="微软雅黑" panose="020B0503020204020204" pitchFamily="34" charset="-122"/>
                <a:ea typeface="微软雅黑" panose="020B0503020204020204" pitchFamily="34" charset="-122"/>
              </a:rPr>
              <a:t>.85</a:t>
            </a:r>
            <a:r>
              <a:rPr lang="zh-CN" altLang="en-US" sz="2500" b="1" dirty="0" smtClean="0">
                <a:solidFill>
                  <a:schemeClr val="bg1"/>
                </a:solidFill>
                <a:latin typeface="微软雅黑" panose="020B0503020204020204" pitchFamily="34" charset="-122"/>
                <a:ea typeface="微软雅黑" panose="020B0503020204020204" pitchFamily="34" charset="-122"/>
              </a:rPr>
              <a:t>亿</a:t>
            </a:r>
            <a:endParaRPr lang="en-US" altLang="zh-CN" sz="1600" b="1" dirty="0" smtClean="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9499597" y="4744400"/>
            <a:ext cx="1885453" cy="477054"/>
          </a:xfrm>
          <a:prstGeom prst="rect">
            <a:avLst/>
          </a:prstGeom>
        </p:spPr>
        <p:txBody>
          <a:bodyPr wrap="none">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员工 </a:t>
            </a:r>
            <a:r>
              <a:rPr lang="en-US" altLang="zh-CN" sz="2500" b="1" dirty="0" smtClean="0">
                <a:solidFill>
                  <a:schemeClr val="bg1"/>
                </a:solidFill>
                <a:latin typeface="微软雅黑" panose="020B0503020204020204" pitchFamily="34" charset="-122"/>
                <a:ea typeface="微软雅黑" panose="020B0503020204020204" pitchFamily="34" charset="-122"/>
              </a:rPr>
              <a:t>63000</a:t>
            </a:r>
            <a:r>
              <a:rPr lang="en-US" altLang="zh-CN" sz="2500" b="1" dirty="0">
                <a:solidFill>
                  <a:schemeClr val="bg1"/>
                </a:solidFill>
                <a:latin typeface="微软雅黑" panose="020B0503020204020204" pitchFamily="34" charset="-122"/>
                <a:ea typeface="微软雅黑" panose="020B0503020204020204" pitchFamily="34" charset="-122"/>
              </a:rPr>
              <a:t>+</a:t>
            </a:r>
            <a:endParaRPr lang="zh-CN" altLang="en-US" sz="2500" b="1" dirty="0">
              <a:solidFill>
                <a:schemeClr val="bg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图片 9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8" name="矩形 7"/>
          <p:cNvSpPr/>
          <p:nvPr/>
        </p:nvSpPr>
        <p:spPr>
          <a:xfrm>
            <a:off x="9228843" y="6172897"/>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sp>
        <p:nvSpPr>
          <p:cNvPr id="9" name="椭圆 8"/>
          <p:cNvSpPr/>
          <p:nvPr/>
        </p:nvSpPr>
        <p:spPr>
          <a:xfrm>
            <a:off x="910773" y="5576391"/>
            <a:ext cx="217714" cy="217714"/>
          </a:xfrm>
          <a:prstGeom prst="ellipse">
            <a:avLst/>
          </a:prstGeom>
          <a:solidFill>
            <a:schemeClr val="bg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095137" y="5294809"/>
            <a:ext cx="217714" cy="217714"/>
          </a:xfrm>
          <a:prstGeom prst="ellipse">
            <a:avLst/>
          </a:prstGeom>
          <a:solidFill>
            <a:schemeClr val="bg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197498" y="4833981"/>
            <a:ext cx="217714" cy="217714"/>
          </a:xfrm>
          <a:prstGeom prst="ellipse">
            <a:avLst/>
          </a:prstGeom>
          <a:solidFill>
            <a:schemeClr val="bg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243979" y="4033520"/>
            <a:ext cx="217714" cy="217714"/>
          </a:xfrm>
          <a:prstGeom prst="ellipse">
            <a:avLst/>
          </a:prstGeom>
          <a:solidFill>
            <a:schemeClr val="bg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291185" y="2986317"/>
            <a:ext cx="217714" cy="217714"/>
          </a:xfrm>
          <a:prstGeom prst="ellipse">
            <a:avLst/>
          </a:prstGeom>
          <a:solidFill>
            <a:schemeClr val="bg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187043" y="2151355"/>
            <a:ext cx="217714" cy="217714"/>
          </a:xfrm>
          <a:prstGeom prst="ellipse">
            <a:avLst/>
          </a:prstGeom>
          <a:solidFill>
            <a:schemeClr val="bg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173687" y="1756954"/>
            <a:ext cx="217714" cy="217714"/>
          </a:xfrm>
          <a:prstGeom prst="ellipse">
            <a:avLst/>
          </a:prstGeom>
          <a:solidFill>
            <a:schemeClr val="bg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7865294" y="1056279"/>
            <a:ext cx="217714" cy="217714"/>
          </a:xfrm>
          <a:prstGeom prst="ellipse">
            <a:avLst/>
          </a:prstGeom>
          <a:solidFill>
            <a:schemeClr val="bg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a:stCxn id="9" idx="6"/>
            <a:endCxn id="10" idx="2"/>
          </p:cNvCxnSpPr>
          <p:nvPr/>
        </p:nvCxnSpPr>
        <p:spPr>
          <a:xfrm flipV="1">
            <a:off x="1128487" y="5403666"/>
            <a:ext cx="966650" cy="2815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0" idx="7"/>
            <a:endCxn id="11" idx="2"/>
          </p:cNvCxnSpPr>
          <p:nvPr/>
        </p:nvCxnSpPr>
        <p:spPr>
          <a:xfrm flipV="1">
            <a:off x="2280968" y="4942838"/>
            <a:ext cx="916530" cy="3838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1" idx="7"/>
            <a:endCxn id="12" idx="3"/>
          </p:cNvCxnSpPr>
          <p:nvPr/>
        </p:nvCxnSpPr>
        <p:spPr>
          <a:xfrm flipV="1">
            <a:off x="3383329" y="4219351"/>
            <a:ext cx="892533" cy="6465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12" idx="7"/>
            <a:endCxn id="13" idx="3"/>
          </p:cNvCxnSpPr>
          <p:nvPr/>
        </p:nvCxnSpPr>
        <p:spPr>
          <a:xfrm flipV="1">
            <a:off x="4429810" y="3172148"/>
            <a:ext cx="893258" cy="893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13" idx="7"/>
            <a:endCxn id="14" idx="3"/>
          </p:cNvCxnSpPr>
          <p:nvPr/>
        </p:nvCxnSpPr>
        <p:spPr>
          <a:xfrm flipV="1">
            <a:off x="5477016" y="2337186"/>
            <a:ext cx="741910" cy="6810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14" idx="7"/>
            <a:endCxn id="15" idx="2"/>
          </p:cNvCxnSpPr>
          <p:nvPr/>
        </p:nvCxnSpPr>
        <p:spPr>
          <a:xfrm flipV="1">
            <a:off x="6372874" y="1865811"/>
            <a:ext cx="800813" cy="3174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15" idx="7"/>
            <a:endCxn id="16" idx="3"/>
          </p:cNvCxnSpPr>
          <p:nvPr/>
        </p:nvCxnSpPr>
        <p:spPr>
          <a:xfrm flipV="1">
            <a:off x="7359518" y="1242110"/>
            <a:ext cx="537659" cy="5467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718163" y="5112711"/>
            <a:ext cx="627095" cy="307777"/>
          </a:xfrm>
          <a:prstGeom prst="rect">
            <a:avLst/>
          </a:prstGeom>
        </p:spPr>
        <p:txBody>
          <a:bodyPr wrap="none">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2003</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2" name="矩形 61"/>
          <p:cNvSpPr/>
          <p:nvPr/>
        </p:nvSpPr>
        <p:spPr>
          <a:xfrm>
            <a:off x="1894542" y="4850005"/>
            <a:ext cx="627095" cy="307777"/>
          </a:xfrm>
          <a:prstGeom prst="rect">
            <a:avLst/>
          </a:prstGeom>
        </p:spPr>
        <p:txBody>
          <a:bodyPr wrap="none">
            <a:spAutoFit/>
          </a:bodyPr>
          <a:lstStyle/>
          <a:p>
            <a:r>
              <a:rPr lang="zh-CN" altLang="en-US" sz="1400" b="1" dirty="0" smtClean="0">
                <a:solidFill>
                  <a:schemeClr val="bg1"/>
                </a:solidFill>
                <a:latin typeface="微软雅黑" panose="020B0503020204020204" pitchFamily="34" charset="-122"/>
                <a:ea typeface="微软雅黑" panose="020B0503020204020204" pitchFamily="34" charset="-122"/>
              </a:rPr>
              <a:t>200</a:t>
            </a:r>
            <a:r>
              <a:rPr lang="en-US" altLang="zh-CN" sz="1400" b="1" dirty="0" smtClean="0">
                <a:solidFill>
                  <a:schemeClr val="bg1"/>
                </a:solidFill>
                <a:latin typeface="微软雅黑" panose="020B0503020204020204" pitchFamily="34" charset="-122"/>
                <a:ea typeface="微软雅黑" panose="020B0503020204020204" pitchFamily="34" charset="-122"/>
              </a:rPr>
              <a:t>5</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3" name="矩形 62"/>
          <p:cNvSpPr/>
          <p:nvPr/>
        </p:nvSpPr>
        <p:spPr>
          <a:xfrm>
            <a:off x="2951614" y="4364868"/>
            <a:ext cx="691215" cy="338554"/>
          </a:xfrm>
          <a:prstGeom prst="rect">
            <a:avLst/>
          </a:prstGeom>
        </p:spPr>
        <p:txBody>
          <a:bodyPr wrap="none">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200</a:t>
            </a:r>
            <a:r>
              <a:rPr lang="en-US" altLang="zh-CN" sz="1600" b="1" dirty="0" smtClean="0">
                <a:solidFill>
                  <a:schemeClr val="bg1"/>
                </a:solidFill>
                <a:latin typeface="微软雅黑" panose="020B0503020204020204" pitchFamily="34" charset="-122"/>
                <a:ea typeface="微软雅黑" panose="020B0503020204020204" pitchFamily="34" charset="-122"/>
              </a:rPr>
              <a:t>8</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64" name="矩形 63"/>
          <p:cNvSpPr/>
          <p:nvPr/>
        </p:nvSpPr>
        <p:spPr>
          <a:xfrm>
            <a:off x="4004220" y="3553197"/>
            <a:ext cx="691215" cy="338554"/>
          </a:xfrm>
          <a:prstGeom prst="rect">
            <a:avLst/>
          </a:prstGeom>
        </p:spPr>
        <p:txBody>
          <a:bodyPr wrap="none">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20</a:t>
            </a:r>
            <a:r>
              <a:rPr lang="en-US" altLang="zh-CN" sz="1600" b="1" dirty="0" smtClean="0">
                <a:solidFill>
                  <a:schemeClr val="bg1"/>
                </a:solidFill>
                <a:latin typeface="微软雅黑" panose="020B0503020204020204" pitchFamily="34" charset="-122"/>
                <a:ea typeface="微软雅黑" panose="020B0503020204020204" pitchFamily="34" charset="-122"/>
              </a:rPr>
              <a:t>10</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65" name="矩形 64"/>
          <p:cNvSpPr/>
          <p:nvPr/>
        </p:nvSpPr>
        <p:spPr>
          <a:xfrm>
            <a:off x="5037614" y="2502987"/>
            <a:ext cx="755335" cy="369332"/>
          </a:xfrm>
          <a:prstGeom prst="rect">
            <a:avLst/>
          </a:prstGeom>
        </p:spPr>
        <p:txBody>
          <a:bodyPr wrap="none">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20</a:t>
            </a:r>
            <a:r>
              <a:rPr lang="en-US" altLang="zh-CN" b="1" dirty="0" smtClean="0">
                <a:solidFill>
                  <a:schemeClr val="bg1"/>
                </a:solidFill>
                <a:latin typeface="微软雅黑" panose="020B0503020204020204" pitchFamily="34" charset="-122"/>
                <a:ea typeface="微软雅黑" panose="020B0503020204020204" pitchFamily="34" charset="-122"/>
              </a:rPr>
              <a:t>12</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6" name="矩形 65"/>
          <p:cNvSpPr/>
          <p:nvPr/>
        </p:nvSpPr>
        <p:spPr>
          <a:xfrm>
            <a:off x="5910246" y="1732677"/>
            <a:ext cx="755335" cy="369332"/>
          </a:xfrm>
          <a:prstGeom prst="rect">
            <a:avLst/>
          </a:prstGeom>
        </p:spPr>
        <p:txBody>
          <a:bodyPr wrap="none">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20</a:t>
            </a:r>
            <a:r>
              <a:rPr lang="en-US" altLang="zh-CN" b="1" dirty="0" smtClean="0">
                <a:solidFill>
                  <a:schemeClr val="bg1"/>
                </a:solidFill>
                <a:latin typeface="微软雅黑" panose="020B0503020204020204" pitchFamily="34" charset="-122"/>
                <a:ea typeface="微软雅黑" panose="020B0503020204020204" pitchFamily="34" charset="-122"/>
              </a:rPr>
              <a:t>14</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7" name="矩形 66"/>
          <p:cNvSpPr/>
          <p:nvPr/>
        </p:nvSpPr>
        <p:spPr>
          <a:xfrm>
            <a:off x="6751049" y="1265786"/>
            <a:ext cx="883575" cy="430887"/>
          </a:xfrm>
          <a:prstGeom prst="rect">
            <a:avLst/>
          </a:prstGeom>
        </p:spPr>
        <p:txBody>
          <a:bodyPr wrap="none">
            <a:spAutoFit/>
          </a:bodyPr>
          <a:lstStyle/>
          <a:p>
            <a:r>
              <a:rPr lang="zh-CN" altLang="en-US" sz="2200" b="1" dirty="0" smtClean="0">
                <a:solidFill>
                  <a:schemeClr val="bg1"/>
                </a:solidFill>
                <a:latin typeface="微软雅黑" panose="020B0503020204020204" pitchFamily="34" charset="-122"/>
                <a:ea typeface="微软雅黑" panose="020B0503020204020204" pitchFamily="34" charset="-122"/>
              </a:rPr>
              <a:t>20</a:t>
            </a:r>
            <a:r>
              <a:rPr lang="en-US" altLang="zh-CN" sz="2200" b="1" dirty="0" smtClean="0">
                <a:solidFill>
                  <a:schemeClr val="bg1"/>
                </a:solidFill>
                <a:latin typeface="微软雅黑" panose="020B0503020204020204" pitchFamily="34" charset="-122"/>
                <a:ea typeface="微软雅黑" panose="020B0503020204020204" pitchFamily="34" charset="-122"/>
              </a:rPr>
              <a:t>16</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68" name="矩形 67"/>
          <p:cNvSpPr/>
          <p:nvPr/>
        </p:nvSpPr>
        <p:spPr>
          <a:xfrm>
            <a:off x="7376805" y="603488"/>
            <a:ext cx="883575" cy="430887"/>
          </a:xfrm>
          <a:prstGeom prst="rect">
            <a:avLst/>
          </a:prstGeom>
        </p:spPr>
        <p:txBody>
          <a:bodyPr wrap="none">
            <a:spAutoFit/>
          </a:bodyPr>
          <a:lstStyle/>
          <a:p>
            <a:r>
              <a:rPr lang="zh-CN" altLang="en-US" sz="2200" b="1" dirty="0" smtClean="0">
                <a:solidFill>
                  <a:schemeClr val="bg1"/>
                </a:solidFill>
                <a:latin typeface="微软雅黑" panose="020B0503020204020204" pitchFamily="34" charset="-122"/>
                <a:ea typeface="微软雅黑" panose="020B0503020204020204" pitchFamily="34" charset="-122"/>
              </a:rPr>
              <a:t>20</a:t>
            </a:r>
            <a:r>
              <a:rPr lang="en-US" altLang="zh-CN" sz="2200" b="1" dirty="0" smtClean="0">
                <a:solidFill>
                  <a:schemeClr val="bg1"/>
                </a:solidFill>
                <a:latin typeface="微软雅黑" panose="020B0503020204020204" pitchFamily="34" charset="-122"/>
                <a:ea typeface="微软雅黑" panose="020B0503020204020204" pitchFamily="34" charset="-122"/>
              </a:rPr>
              <a:t>17</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75" name="矩形 74"/>
          <p:cNvSpPr/>
          <p:nvPr/>
        </p:nvSpPr>
        <p:spPr>
          <a:xfrm>
            <a:off x="587569" y="3732165"/>
            <a:ext cx="954107" cy="461665"/>
          </a:xfrm>
          <a:prstGeom prst="rect">
            <a:avLst/>
          </a:prstGeom>
          <a:solidFill>
            <a:schemeClr val="bg1">
              <a:alpha val="25000"/>
            </a:schemeClr>
          </a:solidFill>
        </p:spPr>
        <p:txBody>
          <a:bodyPr wrap="none">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香港</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b="1" dirty="0" smtClean="0">
                <a:solidFill>
                  <a:schemeClr val="bg1"/>
                </a:solidFill>
                <a:latin typeface="微软雅黑" panose="020B0503020204020204" pitchFamily="34" charset="-122"/>
                <a:ea typeface="微软雅黑" panose="020B0503020204020204" pitchFamily="34" charset="-122"/>
              </a:rPr>
              <a:t>创业板上市</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6" name="矩形 75"/>
          <p:cNvSpPr/>
          <p:nvPr/>
        </p:nvSpPr>
        <p:spPr>
          <a:xfrm>
            <a:off x="269385" y="4247505"/>
            <a:ext cx="1552846" cy="784830"/>
          </a:xfrm>
          <a:prstGeom prst="rect">
            <a:avLst/>
          </a:prstGeom>
        </p:spPr>
        <p:txBody>
          <a:bodyPr wrap="square">
            <a:spAutoFit/>
          </a:bodyPr>
          <a:lstStyle/>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政府</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制造</a:t>
            </a:r>
            <a:endParaRPr lang="en-US" altLang="zh-CN" sz="1100" dirty="0">
              <a:solidFill>
                <a:schemeClr val="bg1"/>
              </a:solidFill>
              <a:latin typeface="微软雅黑" panose="020B0503020204020204" pitchFamily="34" charset="-122"/>
              <a:ea typeface="微软雅黑" panose="020B0503020204020204" pitchFamily="34" charset="-122"/>
            </a:endParaRPr>
          </a:p>
          <a:p>
            <a:pPr algn="ctr">
              <a:lnSpc>
                <a:spcPts val="1800"/>
              </a:lnSpc>
            </a:pPr>
            <a:r>
              <a:rPr lang="en-US" altLang="zh-CN" sz="1100" dirty="0" smtClean="0">
                <a:solidFill>
                  <a:schemeClr val="bg1"/>
                </a:solidFill>
                <a:latin typeface="微软雅黑" panose="020B0503020204020204" pitchFamily="34" charset="-122"/>
                <a:ea typeface="微软雅黑" panose="020B0503020204020204" pitchFamily="34" charset="-122"/>
              </a:rPr>
              <a:t>IT</a:t>
            </a:r>
            <a:r>
              <a:rPr lang="zh-CN" altLang="en-US" sz="1100" dirty="0" smtClean="0">
                <a:solidFill>
                  <a:schemeClr val="bg1"/>
                </a:solidFill>
                <a:latin typeface="微软雅黑" panose="020B0503020204020204" pitchFamily="34" charset="-122"/>
                <a:ea typeface="微软雅黑" panose="020B0503020204020204" pitchFamily="34" charset="-122"/>
              </a:rPr>
              <a:t>解决方案</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77" name="矩形 76"/>
          <p:cNvSpPr/>
          <p:nvPr/>
        </p:nvSpPr>
        <p:spPr>
          <a:xfrm>
            <a:off x="1792923" y="3417204"/>
            <a:ext cx="800219" cy="276999"/>
          </a:xfrm>
          <a:prstGeom prst="rect">
            <a:avLst/>
          </a:prstGeom>
          <a:solidFill>
            <a:schemeClr val="bg1">
              <a:alpha val="25000"/>
            </a:schemeClr>
          </a:solidFill>
        </p:spPr>
        <p:txBody>
          <a:bodyPr wrap="none">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微软入股</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8" name="矩形 77"/>
          <p:cNvSpPr/>
          <p:nvPr/>
        </p:nvSpPr>
        <p:spPr>
          <a:xfrm>
            <a:off x="1414559" y="3780144"/>
            <a:ext cx="1552846" cy="1015663"/>
          </a:xfrm>
          <a:prstGeom prst="rect">
            <a:avLst/>
          </a:prstGeom>
        </p:spPr>
        <p:txBody>
          <a:bodyPr wrap="square">
            <a:spAutoFit/>
          </a:bodyPr>
          <a:lstStyle/>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高科技</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en-US" altLang="zh-CN" sz="1100" dirty="0" smtClean="0">
                <a:solidFill>
                  <a:schemeClr val="bg1"/>
                </a:solidFill>
                <a:latin typeface="微软雅黑" panose="020B0503020204020204" pitchFamily="34" charset="-122"/>
                <a:ea typeface="微软雅黑" panose="020B0503020204020204" pitchFamily="34" charset="-122"/>
              </a:rPr>
              <a:t>ITO</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en-US" altLang="zh-CN" sz="1100" dirty="0" smtClean="0">
                <a:solidFill>
                  <a:schemeClr val="bg1"/>
                </a:solidFill>
                <a:latin typeface="微软雅黑" panose="020B0503020204020204" pitchFamily="34" charset="-122"/>
                <a:ea typeface="微软雅黑" panose="020B0503020204020204" pitchFamily="34" charset="-122"/>
              </a:rPr>
              <a:t>IT</a:t>
            </a:r>
            <a:r>
              <a:rPr lang="zh-CN" altLang="en-US" sz="1100" dirty="0" smtClean="0">
                <a:solidFill>
                  <a:schemeClr val="bg1"/>
                </a:solidFill>
                <a:latin typeface="微软雅黑" panose="020B0503020204020204" pitchFamily="34" charset="-122"/>
                <a:ea typeface="微软雅黑" panose="020B0503020204020204" pitchFamily="34" charset="-122"/>
              </a:rPr>
              <a:t>培训</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a:solidFill>
                  <a:schemeClr val="bg1"/>
                </a:solidFill>
                <a:latin typeface="微软雅黑" panose="020B0503020204020204" pitchFamily="34" charset="-122"/>
                <a:ea typeface="微软雅黑" panose="020B0503020204020204" pitchFamily="34" charset="-122"/>
              </a:rPr>
              <a:t>延展</a:t>
            </a:r>
            <a:r>
              <a:rPr lang="zh-CN" altLang="en-US" sz="1100" dirty="0" smtClean="0">
                <a:solidFill>
                  <a:schemeClr val="bg1"/>
                </a:solidFill>
                <a:latin typeface="微软雅黑" panose="020B0503020204020204" pitchFamily="34" charset="-122"/>
                <a:ea typeface="微软雅黑" panose="020B0503020204020204" pitchFamily="34" charset="-122"/>
              </a:rPr>
              <a:t> 美国</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79" name="矩形 78"/>
          <p:cNvSpPr/>
          <p:nvPr/>
        </p:nvSpPr>
        <p:spPr>
          <a:xfrm>
            <a:off x="2905249" y="2782206"/>
            <a:ext cx="800219" cy="461665"/>
          </a:xfrm>
          <a:prstGeom prst="rect">
            <a:avLst/>
          </a:prstGeom>
          <a:solidFill>
            <a:schemeClr val="bg1">
              <a:alpha val="25000"/>
            </a:schemeClr>
          </a:solidFill>
        </p:spPr>
        <p:txBody>
          <a:bodyPr wrap="none">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香港</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b="1" dirty="0" smtClean="0">
                <a:solidFill>
                  <a:schemeClr val="bg1"/>
                </a:solidFill>
                <a:latin typeface="微软雅黑" panose="020B0503020204020204" pitchFamily="34" charset="-122"/>
                <a:ea typeface="微软雅黑" panose="020B0503020204020204" pitchFamily="34" charset="-122"/>
              </a:rPr>
              <a:t>主</a:t>
            </a:r>
            <a:r>
              <a:rPr lang="zh-CN" altLang="en-US" sz="1200" b="1" dirty="0">
                <a:solidFill>
                  <a:schemeClr val="bg1"/>
                </a:solidFill>
                <a:latin typeface="微软雅黑" panose="020B0503020204020204" pitchFamily="34" charset="-122"/>
                <a:ea typeface="微软雅黑" panose="020B0503020204020204" pitchFamily="34" charset="-122"/>
              </a:rPr>
              <a:t>版上市</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0" name="矩形 79"/>
          <p:cNvSpPr/>
          <p:nvPr/>
        </p:nvSpPr>
        <p:spPr>
          <a:xfrm>
            <a:off x="2524899" y="3312786"/>
            <a:ext cx="1552846" cy="1015663"/>
          </a:xfrm>
          <a:prstGeom prst="rect">
            <a:avLst/>
          </a:prstGeom>
        </p:spPr>
        <p:txBody>
          <a:bodyPr wrap="square">
            <a:spAutoFit/>
          </a:bodyPr>
          <a:lstStyle/>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金融银行</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公共事业</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en-US" altLang="zh-CN" sz="1100" dirty="0" smtClean="0">
                <a:solidFill>
                  <a:schemeClr val="bg1"/>
                </a:solidFill>
                <a:latin typeface="微软雅黑" panose="020B0503020204020204" pitchFamily="34" charset="-122"/>
                <a:ea typeface="微软雅黑" panose="020B0503020204020204" pitchFamily="34" charset="-122"/>
              </a:rPr>
              <a:t>BPO</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布局 日本</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81" name="矩形 80"/>
          <p:cNvSpPr/>
          <p:nvPr/>
        </p:nvSpPr>
        <p:spPr>
          <a:xfrm>
            <a:off x="3806327" y="2104039"/>
            <a:ext cx="1113575" cy="461665"/>
          </a:xfrm>
          <a:prstGeom prst="rect">
            <a:avLst/>
          </a:prstGeom>
          <a:solidFill>
            <a:schemeClr val="bg1">
              <a:alpha val="25000"/>
            </a:schemeClr>
          </a:solidFill>
        </p:spPr>
        <p:txBody>
          <a:bodyPr wrap="none">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”端到端“</a:t>
            </a:r>
            <a:endParaRPr lang="en-US" altLang="zh-CN" sz="1200" b="1" dirty="0">
              <a:solidFill>
                <a:schemeClr val="bg1"/>
              </a:solidFill>
              <a:latin typeface="微软雅黑" panose="020B0503020204020204" pitchFamily="34" charset="-122"/>
              <a:ea typeface="微软雅黑" panose="020B0503020204020204" pitchFamily="34" charset="-122"/>
            </a:endParaRPr>
          </a:p>
          <a:p>
            <a:r>
              <a:rPr lang="zh-CN" altLang="en-US" sz="1200" b="1" dirty="0">
                <a:solidFill>
                  <a:schemeClr val="bg1"/>
                </a:solidFill>
                <a:latin typeface="微软雅黑" panose="020B0503020204020204" pitchFamily="34" charset="-122"/>
                <a:ea typeface="微软雅黑" panose="020B0503020204020204" pitchFamily="34" charset="-122"/>
              </a:rPr>
              <a:t>业务布局完成</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2" name="矩形 81"/>
          <p:cNvSpPr/>
          <p:nvPr/>
        </p:nvSpPr>
        <p:spPr>
          <a:xfrm>
            <a:off x="3581721" y="2683696"/>
            <a:ext cx="1552846" cy="784830"/>
          </a:xfrm>
          <a:prstGeom prst="rect">
            <a:avLst/>
          </a:prstGeom>
        </p:spPr>
        <p:txBody>
          <a:bodyPr wrap="square">
            <a:spAutoFit/>
          </a:bodyPr>
          <a:lstStyle/>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电信、</a:t>
            </a:r>
            <a:r>
              <a:rPr lang="en-US" altLang="zh-CN" sz="1100" dirty="0" smtClean="0">
                <a:solidFill>
                  <a:schemeClr val="bg1"/>
                </a:solidFill>
                <a:latin typeface="微软雅黑" panose="020B0503020204020204" pitchFamily="34" charset="-122"/>
                <a:ea typeface="微软雅黑" panose="020B0503020204020204" pitchFamily="34" charset="-122"/>
              </a:rPr>
              <a:t>IT</a:t>
            </a:r>
            <a:r>
              <a:rPr lang="zh-CN" altLang="en-US" sz="1100" dirty="0" smtClean="0">
                <a:solidFill>
                  <a:schemeClr val="bg1"/>
                </a:solidFill>
                <a:latin typeface="微软雅黑" panose="020B0503020204020204" pitchFamily="34" charset="-122"/>
                <a:ea typeface="微软雅黑" panose="020B0503020204020204" pitchFamily="34" charset="-122"/>
              </a:rPr>
              <a:t>咨询</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保险 </a:t>
            </a:r>
            <a:r>
              <a:rPr lang="en-US" altLang="zh-CN" sz="1100" dirty="0" smtClean="0">
                <a:solidFill>
                  <a:schemeClr val="bg1"/>
                </a:solidFill>
                <a:latin typeface="微软雅黑" panose="020B0503020204020204" pitchFamily="34" charset="-122"/>
                <a:ea typeface="微软雅黑" panose="020B0503020204020204" pitchFamily="34" charset="-122"/>
              </a:rPr>
              <a:t>&amp; </a:t>
            </a:r>
            <a:r>
              <a:rPr lang="zh-CN" altLang="en-US" sz="1100" dirty="0" smtClean="0">
                <a:solidFill>
                  <a:schemeClr val="bg1"/>
                </a:solidFill>
                <a:latin typeface="微软雅黑" panose="020B0503020204020204" pitchFamily="34" charset="-122"/>
                <a:ea typeface="微软雅黑" panose="020B0503020204020204" pitchFamily="34" charset="-122"/>
              </a:rPr>
              <a:t>证券</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移动技术</a:t>
            </a:r>
            <a:endParaRPr lang="en-US" altLang="zh-CN" sz="1100" dirty="0" smtClean="0">
              <a:solidFill>
                <a:schemeClr val="bg1"/>
              </a:solidFill>
              <a:latin typeface="微软雅黑" panose="020B0503020204020204" pitchFamily="34" charset="-122"/>
              <a:ea typeface="微软雅黑" panose="020B0503020204020204" pitchFamily="34" charset="-122"/>
            </a:endParaRPr>
          </a:p>
        </p:txBody>
      </p:sp>
      <p:sp>
        <p:nvSpPr>
          <p:cNvPr id="83" name="矩形 82"/>
          <p:cNvSpPr/>
          <p:nvPr/>
        </p:nvSpPr>
        <p:spPr>
          <a:xfrm>
            <a:off x="5024625" y="1304757"/>
            <a:ext cx="800219" cy="276999"/>
          </a:xfrm>
          <a:prstGeom prst="rect">
            <a:avLst/>
          </a:prstGeom>
          <a:solidFill>
            <a:schemeClr val="bg1">
              <a:alpha val="25000"/>
            </a:schemeClr>
          </a:solidFill>
        </p:spPr>
        <p:txBody>
          <a:bodyPr wrap="none">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华为合资</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4" name="矩形 83"/>
          <p:cNvSpPr/>
          <p:nvPr/>
        </p:nvSpPr>
        <p:spPr>
          <a:xfrm>
            <a:off x="4644274" y="1667697"/>
            <a:ext cx="1552846" cy="784830"/>
          </a:xfrm>
          <a:prstGeom prst="rect">
            <a:avLst/>
          </a:prstGeom>
        </p:spPr>
        <p:txBody>
          <a:bodyPr wrap="square">
            <a:spAutoFit/>
          </a:bodyPr>
          <a:lstStyle/>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能源</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a:solidFill>
                  <a:schemeClr val="bg1"/>
                </a:solidFill>
                <a:latin typeface="微软雅黑" panose="020B0503020204020204" pitchFamily="34" charset="-122"/>
                <a:ea typeface="微软雅黑" panose="020B0503020204020204" pitchFamily="34" charset="-122"/>
              </a:rPr>
              <a:t>云</a:t>
            </a:r>
            <a:r>
              <a:rPr lang="zh-CN" altLang="en-US" sz="1100" dirty="0" smtClean="0">
                <a:solidFill>
                  <a:schemeClr val="bg1"/>
                </a:solidFill>
                <a:latin typeface="微软雅黑" panose="020B0503020204020204" pitchFamily="34" charset="-122"/>
                <a:ea typeface="微软雅黑" panose="020B0503020204020204" pitchFamily="34" charset="-122"/>
              </a:rPr>
              <a:t>计算</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a:solidFill>
                  <a:schemeClr val="bg1"/>
                </a:solidFill>
                <a:latin typeface="微软雅黑" panose="020B0503020204020204" pitchFamily="34" charset="-122"/>
                <a:ea typeface="微软雅黑" panose="020B0503020204020204" pitchFamily="34" charset="-122"/>
              </a:rPr>
              <a:t>布局</a:t>
            </a:r>
            <a:r>
              <a:rPr lang="zh-CN" altLang="en-US" sz="1100" dirty="0" smtClean="0">
                <a:solidFill>
                  <a:schemeClr val="bg1"/>
                </a:solidFill>
                <a:latin typeface="微软雅黑" panose="020B0503020204020204" pitchFamily="34" charset="-122"/>
                <a:ea typeface="微软雅黑" panose="020B0503020204020204" pitchFamily="34" charset="-122"/>
              </a:rPr>
              <a:t>欧洲</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85" name="矩形 84"/>
          <p:cNvSpPr/>
          <p:nvPr/>
        </p:nvSpPr>
        <p:spPr>
          <a:xfrm>
            <a:off x="5728571" y="314457"/>
            <a:ext cx="1107996" cy="461665"/>
          </a:xfrm>
          <a:prstGeom prst="rect">
            <a:avLst/>
          </a:prstGeom>
          <a:solidFill>
            <a:schemeClr val="bg1">
              <a:alpha val="25000"/>
            </a:schemeClr>
          </a:solidFill>
        </p:spPr>
        <p:txBody>
          <a:bodyPr wrap="none">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战略注资硅谷</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b="1" dirty="0" smtClean="0">
                <a:solidFill>
                  <a:schemeClr val="bg1"/>
                </a:solidFill>
                <a:latin typeface="微软雅黑" panose="020B0503020204020204" pitchFamily="34" charset="-122"/>
                <a:ea typeface="微软雅黑" panose="020B0503020204020204" pitchFamily="34" charset="-122"/>
              </a:rPr>
              <a:t>初创公司基金</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6" name="矩形 85"/>
          <p:cNvSpPr/>
          <p:nvPr/>
        </p:nvSpPr>
        <p:spPr>
          <a:xfrm>
            <a:off x="5501175" y="894114"/>
            <a:ext cx="1552846" cy="784830"/>
          </a:xfrm>
          <a:prstGeom prst="rect">
            <a:avLst/>
          </a:prstGeom>
        </p:spPr>
        <p:txBody>
          <a:bodyPr wrap="square">
            <a:spAutoFit/>
          </a:bodyPr>
          <a:lstStyle/>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互联网</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a:solidFill>
                  <a:schemeClr val="bg1"/>
                </a:solidFill>
                <a:latin typeface="微软雅黑" panose="020B0503020204020204" pitchFamily="34" charset="-122"/>
                <a:ea typeface="微软雅黑" panose="020B0503020204020204" pitchFamily="34" charset="-122"/>
              </a:rPr>
              <a:t>解放</a:t>
            </a:r>
            <a:r>
              <a:rPr lang="zh-CN" altLang="en-US" sz="1100" dirty="0" smtClean="0">
                <a:solidFill>
                  <a:schemeClr val="bg1"/>
                </a:solidFill>
                <a:latin typeface="微软雅黑" panose="020B0503020204020204" pitchFamily="34" charset="-122"/>
                <a:ea typeface="微软雅黑" panose="020B0503020204020204" pitchFamily="34" charset="-122"/>
              </a:rPr>
              <a:t>号</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en-US" altLang="zh-CN" sz="1100" dirty="0" smtClean="0">
                <a:solidFill>
                  <a:schemeClr val="bg1"/>
                </a:solidFill>
                <a:latin typeface="微软雅黑" panose="020B0503020204020204" pitchFamily="34" charset="-122"/>
                <a:ea typeface="微软雅黑" panose="020B0503020204020204" pitchFamily="34" charset="-122"/>
              </a:rPr>
              <a:t>IT</a:t>
            </a:r>
            <a:r>
              <a:rPr lang="zh-CN" altLang="en-US" sz="1100" dirty="0" smtClean="0">
                <a:solidFill>
                  <a:schemeClr val="bg1"/>
                </a:solidFill>
                <a:latin typeface="微软雅黑" panose="020B0503020204020204" pitchFamily="34" charset="-122"/>
                <a:ea typeface="微软雅黑" panose="020B0503020204020204" pitchFamily="34" charset="-122"/>
              </a:rPr>
              <a:t>众包平台</a:t>
            </a:r>
            <a:endParaRPr lang="en-US" altLang="zh-CN" sz="1100" dirty="0" smtClean="0">
              <a:solidFill>
                <a:schemeClr val="bg1"/>
              </a:solidFill>
              <a:latin typeface="微软雅黑" panose="020B0503020204020204" pitchFamily="34" charset="-122"/>
              <a:ea typeface="微软雅黑" panose="020B0503020204020204" pitchFamily="34" charset="-122"/>
            </a:endParaRPr>
          </a:p>
        </p:txBody>
      </p:sp>
      <p:sp>
        <p:nvSpPr>
          <p:cNvPr id="87" name="矩形 86"/>
          <p:cNvSpPr/>
          <p:nvPr/>
        </p:nvSpPr>
        <p:spPr>
          <a:xfrm>
            <a:off x="6923672" y="2082616"/>
            <a:ext cx="1180708" cy="461665"/>
          </a:xfrm>
          <a:prstGeom prst="rect">
            <a:avLst/>
          </a:prstGeom>
          <a:solidFill>
            <a:schemeClr val="bg1">
              <a:alpha val="25000"/>
            </a:schemeClr>
          </a:solidFill>
        </p:spPr>
        <p:txBody>
          <a:bodyPr wrap="none">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内部重组业务</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b="1" dirty="0" smtClean="0">
                <a:solidFill>
                  <a:schemeClr val="bg1"/>
                </a:solidFill>
                <a:latin typeface="微软雅黑" panose="020B0503020204020204" pitchFamily="34" charset="-122"/>
                <a:ea typeface="微软雅黑" panose="020B0503020204020204" pitchFamily="34" charset="-122"/>
              </a:rPr>
              <a:t>成立</a:t>
            </a:r>
            <a:r>
              <a:rPr lang="en-US" altLang="zh-CN" sz="1200" b="1" dirty="0" smtClean="0">
                <a:solidFill>
                  <a:schemeClr val="bg1"/>
                </a:solidFill>
                <a:latin typeface="微软雅黑" panose="020B0503020204020204" pitchFamily="34" charset="-122"/>
                <a:ea typeface="微软雅黑" panose="020B0503020204020204" pitchFamily="34" charset="-122"/>
              </a:rPr>
              <a:t>TPG</a:t>
            </a:r>
            <a:r>
              <a:rPr lang="zh-CN" altLang="en-US" sz="1200" b="1" dirty="0" smtClean="0">
                <a:solidFill>
                  <a:schemeClr val="bg1"/>
                </a:solidFill>
                <a:latin typeface="微软雅黑" panose="020B0503020204020204" pitchFamily="34" charset="-122"/>
                <a:ea typeface="微软雅黑" panose="020B0503020204020204" pitchFamily="34" charset="-122"/>
              </a:rPr>
              <a:t>、</a:t>
            </a:r>
            <a:r>
              <a:rPr lang="en-US" altLang="zh-CN" sz="1200" b="1" dirty="0" smtClean="0">
                <a:solidFill>
                  <a:schemeClr val="bg1"/>
                </a:solidFill>
                <a:latin typeface="微软雅黑" panose="020B0503020204020204" pitchFamily="34" charset="-122"/>
                <a:ea typeface="微软雅黑" panose="020B0503020204020204" pitchFamily="34" charset="-122"/>
              </a:rPr>
              <a:t>IIG</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88" name="矩形 87"/>
          <p:cNvSpPr/>
          <p:nvPr/>
        </p:nvSpPr>
        <p:spPr>
          <a:xfrm>
            <a:off x="6732630" y="2662273"/>
            <a:ext cx="1552846" cy="553998"/>
          </a:xfrm>
          <a:prstGeom prst="rect">
            <a:avLst/>
          </a:prstGeom>
        </p:spPr>
        <p:txBody>
          <a:bodyPr wrap="square">
            <a:spAutoFit/>
          </a:bodyPr>
          <a:lstStyle/>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大数据</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布局东南亚</a:t>
            </a:r>
            <a:endParaRPr lang="en-US" altLang="zh-CN" sz="1100" dirty="0" smtClean="0">
              <a:solidFill>
                <a:schemeClr val="bg1"/>
              </a:solidFill>
              <a:latin typeface="微软雅黑" panose="020B0503020204020204" pitchFamily="34" charset="-122"/>
              <a:ea typeface="微软雅黑" panose="020B0503020204020204" pitchFamily="34" charset="-122"/>
            </a:endParaRPr>
          </a:p>
        </p:txBody>
      </p:sp>
      <p:sp>
        <p:nvSpPr>
          <p:cNvPr id="89" name="矩形 88"/>
          <p:cNvSpPr/>
          <p:nvPr/>
        </p:nvSpPr>
        <p:spPr>
          <a:xfrm>
            <a:off x="8411924" y="961026"/>
            <a:ext cx="1107996" cy="461665"/>
          </a:xfrm>
          <a:prstGeom prst="rect">
            <a:avLst/>
          </a:prstGeom>
          <a:solidFill>
            <a:schemeClr val="bg1">
              <a:alpha val="25000"/>
            </a:schemeClr>
          </a:solidFill>
        </p:spPr>
        <p:txBody>
          <a:bodyPr wrap="none">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进军人工智能</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b="1" dirty="0" smtClean="0">
                <a:solidFill>
                  <a:schemeClr val="bg1"/>
                </a:solidFill>
                <a:latin typeface="微软雅黑" panose="020B0503020204020204" pitchFamily="34" charset="-122"/>
                <a:ea typeface="微软雅黑" panose="020B0503020204020204" pitchFamily="34" charset="-122"/>
              </a:rPr>
              <a:t>服务蓝海市场</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90" name="矩形 89"/>
          <p:cNvSpPr/>
          <p:nvPr/>
        </p:nvSpPr>
        <p:spPr>
          <a:xfrm>
            <a:off x="8024868" y="1540683"/>
            <a:ext cx="1864123" cy="784830"/>
          </a:xfrm>
          <a:prstGeom prst="rect">
            <a:avLst/>
          </a:prstGeom>
        </p:spPr>
        <p:txBody>
          <a:bodyPr wrap="square">
            <a:spAutoFit/>
          </a:bodyPr>
          <a:lstStyle/>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智能制造</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航天</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布局 黎巴嫩、泰国、日本</a:t>
            </a:r>
            <a:endParaRPr lang="en-US" altLang="zh-CN" sz="1100" dirty="0" smtClean="0">
              <a:solidFill>
                <a:schemeClr val="bg1"/>
              </a:solidFill>
              <a:latin typeface="微软雅黑" panose="020B0503020204020204" pitchFamily="34" charset="-122"/>
              <a:ea typeface="微软雅黑" panose="020B0503020204020204" pitchFamily="34" charset="-122"/>
            </a:endParaRPr>
          </a:p>
        </p:txBody>
      </p:sp>
      <p:sp>
        <p:nvSpPr>
          <p:cNvPr id="91" name="矩形 90"/>
          <p:cNvSpPr/>
          <p:nvPr/>
        </p:nvSpPr>
        <p:spPr>
          <a:xfrm>
            <a:off x="128881" y="1095500"/>
            <a:ext cx="3005614" cy="605294"/>
          </a:xfrm>
          <a:prstGeom prst="rect">
            <a:avLst/>
          </a:prstGeom>
        </p:spPr>
        <p:txBody>
          <a:bodyPr wrap="square">
            <a:spAutoFit/>
          </a:bodyPr>
          <a:lstStyle/>
          <a:p>
            <a:pPr algn="ctr">
              <a:lnSpc>
                <a:spcPts val="4000"/>
              </a:lnSpc>
            </a:pPr>
            <a:r>
              <a:rPr lang="zh-CN" altLang="en-US" sz="4000" dirty="0" smtClean="0">
                <a:solidFill>
                  <a:schemeClr val="bg1"/>
                </a:solidFill>
                <a:latin typeface="华文行楷" panose="02010800040101010101" pitchFamily="2" charset="-122"/>
                <a:ea typeface="华文行楷" panose="02010800040101010101" pitchFamily="2" charset="-122"/>
              </a:rPr>
              <a:t>一路走来</a:t>
            </a:r>
            <a:endParaRPr lang="en-US" altLang="zh-CN" sz="4000" dirty="0" smtClean="0">
              <a:solidFill>
                <a:schemeClr val="bg1"/>
              </a:solidFill>
              <a:latin typeface="华文行楷" panose="02010800040101010101" pitchFamily="2" charset="-122"/>
              <a:ea typeface="华文行楷" panose="02010800040101010101" pitchFamily="2" charset="-122"/>
            </a:endParaRPr>
          </a:p>
        </p:txBody>
      </p:sp>
      <p:sp>
        <p:nvSpPr>
          <p:cNvPr id="50" name="椭圆 49"/>
          <p:cNvSpPr/>
          <p:nvPr/>
        </p:nvSpPr>
        <p:spPr>
          <a:xfrm>
            <a:off x="8684178" y="283308"/>
            <a:ext cx="217714" cy="217714"/>
          </a:xfrm>
          <a:prstGeom prst="ellipse">
            <a:avLst/>
          </a:prstGeom>
          <a:solidFill>
            <a:schemeClr val="bg1">
              <a:alpha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连接符 50"/>
          <p:cNvCxnSpPr>
            <a:stCxn id="16" idx="7"/>
            <a:endCxn id="50" idx="3"/>
          </p:cNvCxnSpPr>
          <p:nvPr/>
        </p:nvCxnSpPr>
        <p:spPr>
          <a:xfrm flipV="1">
            <a:off x="8051125" y="469139"/>
            <a:ext cx="664936" cy="6190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8957851" y="157484"/>
            <a:ext cx="941283" cy="461665"/>
          </a:xfrm>
          <a:prstGeom prst="rect">
            <a:avLst/>
          </a:prstGeom>
        </p:spPr>
        <p:txBody>
          <a:bodyPr wrap="none">
            <a:spAutoFit/>
          </a:bodyPr>
          <a:lstStyle/>
          <a:p>
            <a:r>
              <a:rPr lang="zh-CN" altLang="en-US" sz="2400" b="1" dirty="0" smtClean="0">
                <a:solidFill>
                  <a:schemeClr val="bg1"/>
                </a:solidFill>
                <a:latin typeface="微软雅黑" panose="020B0503020204020204" pitchFamily="34" charset="-122"/>
                <a:ea typeface="微软雅黑" panose="020B0503020204020204" pitchFamily="34" charset="-122"/>
              </a:rPr>
              <a:t>20</a:t>
            </a:r>
            <a:r>
              <a:rPr lang="en-US" altLang="zh-CN" sz="2400" b="1" dirty="0" smtClean="0">
                <a:solidFill>
                  <a:schemeClr val="bg1"/>
                </a:solidFill>
                <a:latin typeface="微软雅黑" panose="020B0503020204020204" pitchFamily="34" charset="-122"/>
                <a:ea typeface="微软雅黑" panose="020B0503020204020204" pitchFamily="34" charset="-122"/>
              </a:rPr>
              <a:t>18</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8" name="矩形 57"/>
          <p:cNvSpPr/>
          <p:nvPr/>
        </p:nvSpPr>
        <p:spPr>
          <a:xfrm>
            <a:off x="10058733" y="157484"/>
            <a:ext cx="1261884" cy="461665"/>
          </a:xfrm>
          <a:prstGeom prst="rect">
            <a:avLst/>
          </a:prstGeom>
          <a:solidFill>
            <a:schemeClr val="bg1">
              <a:alpha val="25000"/>
            </a:schemeClr>
          </a:solidFill>
        </p:spPr>
        <p:txBody>
          <a:bodyPr wrap="none">
            <a:spAutoFit/>
          </a:bodyP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华为云市场开拓</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b="1" dirty="0" smtClean="0">
                <a:solidFill>
                  <a:schemeClr val="bg1"/>
                </a:solidFill>
                <a:latin typeface="微软雅黑" panose="020B0503020204020204" pitchFamily="34" charset="-122"/>
                <a:ea typeface="微软雅黑" panose="020B0503020204020204" pitchFamily="34" charset="-122"/>
              </a:rPr>
              <a:t>第一贡献者</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59" name="矩形 58"/>
          <p:cNvSpPr/>
          <p:nvPr/>
        </p:nvSpPr>
        <p:spPr>
          <a:xfrm>
            <a:off x="9748622" y="737141"/>
            <a:ext cx="1864123" cy="784830"/>
          </a:xfrm>
          <a:prstGeom prst="rect">
            <a:avLst/>
          </a:prstGeom>
        </p:spPr>
        <p:txBody>
          <a:bodyPr wrap="square">
            <a:spAutoFit/>
          </a:bodyPr>
          <a:lstStyle/>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进入华为</a:t>
            </a:r>
            <a:r>
              <a:rPr lang="en-US" altLang="zh-CN" sz="1100" dirty="0" smtClean="0">
                <a:solidFill>
                  <a:schemeClr val="bg1"/>
                </a:solidFill>
                <a:latin typeface="微软雅黑" panose="020B0503020204020204" pitchFamily="34" charset="-122"/>
                <a:ea typeface="微软雅黑" panose="020B0503020204020204" pitchFamily="34" charset="-122"/>
              </a:rPr>
              <a:t>SD</a:t>
            </a:r>
            <a:r>
              <a:rPr lang="zh-CN" altLang="en-US" sz="1100" dirty="0" smtClean="0">
                <a:solidFill>
                  <a:schemeClr val="bg1"/>
                </a:solidFill>
                <a:latin typeface="微软雅黑" panose="020B0503020204020204" pitchFamily="34" charset="-122"/>
                <a:ea typeface="微软雅黑" panose="020B0503020204020204" pitchFamily="34" charset="-122"/>
              </a:rPr>
              <a:t>计划</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a:solidFill>
                  <a:schemeClr val="bg1"/>
                </a:solidFill>
                <a:latin typeface="微软雅黑" panose="020B0503020204020204" pitchFamily="34" charset="-122"/>
                <a:ea typeface="微软雅黑" panose="020B0503020204020204" pitchFamily="34" charset="-122"/>
              </a:rPr>
              <a:t>云集</a:t>
            </a:r>
            <a:r>
              <a:rPr lang="zh-CN" altLang="en-US" sz="1100" dirty="0" smtClean="0">
                <a:solidFill>
                  <a:schemeClr val="bg1"/>
                </a:solidFill>
                <a:latin typeface="微软雅黑" panose="020B0503020204020204" pitchFamily="34" charset="-122"/>
                <a:ea typeface="微软雅黑" panose="020B0503020204020204" pitchFamily="34" charset="-122"/>
              </a:rPr>
              <a:t>服务</a:t>
            </a:r>
            <a:endParaRPr lang="en-US" altLang="zh-CN" sz="1100" dirty="0" smtClean="0">
              <a:solidFill>
                <a:schemeClr val="bg1"/>
              </a:solidFill>
              <a:latin typeface="微软雅黑" panose="020B0503020204020204" pitchFamily="34" charset="-122"/>
              <a:ea typeface="微软雅黑" panose="020B0503020204020204" pitchFamily="34" charset="-122"/>
            </a:endParaRPr>
          </a:p>
          <a:p>
            <a:pPr algn="ctr">
              <a:lnSpc>
                <a:spcPts val="1800"/>
              </a:lnSpc>
            </a:pPr>
            <a:r>
              <a:rPr lang="zh-CN" altLang="en-US" sz="1100" dirty="0" smtClean="0">
                <a:solidFill>
                  <a:schemeClr val="bg1"/>
                </a:solidFill>
                <a:latin typeface="微软雅黑" panose="020B0503020204020204" pitchFamily="34" charset="-122"/>
                <a:ea typeface="微软雅黑" panose="020B0503020204020204" pitchFamily="34" charset="-122"/>
              </a:rPr>
              <a:t>工业互联网使能平台</a:t>
            </a:r>
            <a:endParaRPr lang="en-US" altLang="zh-CN" sz="1100"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7" name="Freeform 30"/>
          <p:cNvSpPr/>
          <p:nvPr/>
        </p:nvSpPr>
        <p:spPr bwMode="auto">
          <a:xfrm>
            <a:off x="4251440" y="2917100"/>
            <a:ext cx="8245" cy="10307"/>
          </a:xfrm>
          <a:custGeom>
            <a:avLst/>
            <a:gdLst/>
            <a:ahLst/>
            <a:cxnLst>
              <a:cxn ang="0">
                <a:pos x="3" y="0"/>
              </a:cxn>
              <a:cxn ang="0">
                <a:pos x="0" y="6"/>
              </a:cxn>
              <a:cxn ang="0">
                <a:pos x="4" y="6"/>
              </a:cxn>
              <a:cxn ang="0">
                <a:pos x="5" y="0"/>
              </a:cxn>
              <a:cxn ang="0">
                <a:pos x="3" y="0"/>
              </a:cxn>
            </a:cxnLst>
            <a:rect l="0" t="0" r="r" b="b"/>
            <a:pathLst>
              <a:path w="5" h="6">
                <a:moveTo>
                  <a:pt x="3" y="0"/>
                </a:moveTo>
                <a:cubicBezTo>
                  <a:pt x="0" y="2"/>
                  <a:pt x="0" y="3"/>
                  <a:pt x="0" y="6"/>
                </a:cubicBezTo>
                <a:cubicBezTo>
                  <a:pt x="2" y="6"/>
                  <a:pt x="4" y="6"/>
                  <a:pt x="4" y="6"/>
                </a:cubicBezTo>
                <a:cubicBezTo>
                  <a:pt x="4" y="3"/>
                  <a:pt x="5" y="2"/>
                  <a:pt x="5" y="0"/>
                </a:cubicBezTo>
                <a:cubicBezTo>
                  <a:pt x="4" y="0"/>
                  <a:pt x="3" y="0"/>
                  <a:pt x="3" y="0"/>
                </a:cubicBezTo>
                <a:close/>
              </a:path>
            </a:pathLst>
          </a:custGeom>
          <a:solidFill>
            <a:srgbClr val="70C4E5"/>
          </a:solid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8" name="Freeform 163"/>
          <p:cNvSpPr/>
          <p:nvPr/>
        </p:nvSpPr>
        <p:spPr bwMode="auto">
          <a:xfrm>
            <a:off x="4568879" y="1993642"/>
            <a:ext cx="37103" cy="32981"/>
          </a:xfrm>
          <a:custGeom>
            <a:avLst/>
            <a:gdLst/>
            <a:ahLst/>
            <a:cxnLst>
              <a:cxn ang="0">
                <a:pos x="7" y="0"/>
              </a:cxn>
              <a:cxn ang="0">
                <a:pos x="22" y="19"/>
              </a:cxn>
              <a:cxn ang="0">
                <a:pos x="8" y="0"/>
              </a:cxn>
              <a:cxn ang="0">
                <a:pos x="8" y="1"/>
              </a:cxn>
              <a:cxn ang="0">
                <a:pos x="7" y="0"/>
              </a:cxn>
            </a:cxnLst>
            <a:rect l="0" t="0" r="r" b="b"/>
            <a:pathLst>
              <a:path w="22" h="19">
                <a:moveTo>
                  <a:pt x="7" y="0"/>
                </a:moveTo>
                <a:cubicBezTo>
                  <a:pt x="13" y="7"/>
                  <a:pt x="19" y="9"/>
                  <a:pt x="22" y="19"/>
                </a:cubicBezTo>
                <a:cubicBezTo>
                  <a:pt x="13" y="17"/>
                  <a:pt x="0" y="3"/>
                  <a:pt x="8" y="0"/>
                </a:cubicBezTo>
                <a:cubicBezTo>
                  <a:pt x="8" y="1"/>
                  <a:pt x="8" y="1"/>
                  <a:pt x="8" y="1"/>
                </a:cubicBezTo>
                <a:lnTo>
                  <a:pt x="7" y="0"/>
                </a:lnTo>
                <a:close/>
              </a:path>
            </a:pathLst>
          </a:custGeom>
          <a:solidFill>
            <a:srgbClr val="70C4E5"/>
          </a:solid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grpSp>
        <p:nvGrpSpPr>
          <p:cNvPr id="9" name="Group 341"/>
          <p:cNvGrpSpPr/>
          <p:nvPr/>
        </p:nvGrpSpPr>
        <p:grpSpPr>
          <a:xfrm>
            <a:off x="5641898" y="2943059"/>
            <a:ext cx="1086820" cy="1215484"/>
            <a:chOff x="4097338" y="2217738"/>
            <a:chExt cx="1139825" cy="1274763"/>
          </a:xfrm>
          <a:solidFill>
            <a:srgbClr val="44D0D4"/>
          </a:solidFill>
        </p:grpSpPr>
        <p:sp>
          <p:nvSpPr>
            <p:cNvPr id="10" name="Freeform 5"/>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1" name="Freeform 6"/>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grpSp>
      <p:grpSp>
        <p:nvGrpSpPr>
          <p:cNvPr id="12" name="Group 274"/>
          <p:cNvGrpSpPr/>
          <p:nvPr/>
        </p:nvGrpSpPr>
        <p:grpSpPr>
          <a:xfrm>
            <a:off x="4624707" y="3378997"/>
            <a:ext cx="743216" cy="1200347"/>
            <a:chOff x="3030538" y="2674938"/>
            <a:chExt cx="779463" cy="1258888"/>
          </a:xfrm>
          <a:solidFill>
            <a:srgbClr val="44D0D4"/>
          </a:solidFill>
        </p:grpSpPr>
        <p:sp>
          <p:nvSpPr>
            <p:cNvPr id="13" name="Freeform 22"/>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 name="Freeform 23"/>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grpSp>
      <p:grpSp>
        <p:nvGrpSpPr>
          <p:cNvPr id="15" name="Group 277"/>
          <p:cNvGrpSpPr/>
          <p:nvPr/>
        </p:nvGrpSpPr>
        <p:grpSpPr>
          <a:xfrm>
            <a:off x="3247261" y="1744226"/>
            <a:ext cx="2470321" cy="1721052"/>
            <a:chOff x="1585913" y="960438"/>
            <a:chExt cx="2590800" cy="1804987"/>
          </a:xfrm>
          <a:solidFill>
            <a:srgbClr val="44D0D4"/>
          </a:solidFill>
        </p:grpSpPr>
        <p:sp>
          <p:nvSpPr>
            <p:cNvPr id="16" name="Freeform 21"/>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 name="Freeform 39"/>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8" name="Freeform 40"/>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9" name="Freeform 41"/>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20" name="Freeform 42"/>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21" name="Freeform 43"/>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22" name="Freeform 44"/>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23" name="Freeform 45"/>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24" name="Freeform 46"/>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25" name="Freeform 47"/>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26" name="Freeform 48"/>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27" name="Freeform 49"/>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28" name="Freeform 50"/>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29" name="Freeform 51"/>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30" name="Freeform 52"/>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31" name="Freeform 53"/>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32" name="Freeform 54"/>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33" name="Freeform 55"/>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34" name="Freeform 56"/>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35" name="Freeform 57"/>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36" name="Freeform 58"/>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37" name="Freeform 59"/>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38" name="Freeform 60"/>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39" name="Freeform 61"/>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40" name="Freeform 62"/>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41" name="Freeform 63"/>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42" name="Freeform 64"/>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43" name="Freeform 65"/>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44" name="Freeform 66"/>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45" name="Freeform 67"/>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46" name="Freeform 68"/>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47" name="Freeform 69"/>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48" name="Freeform 70"/>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49" name="Freeform 71"/>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50" name="Freeform 72"/>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51" name="Freeform 73"/>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52" name="Freeform 74"/>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53" name="Freeform 75"/>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54" name="Freeform 76"/>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55" name="Freeform 77"/>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56" name="Freeform 78"/>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57" name="Freeform 79"/>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58" name="Freeform 80"/>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59" name="Freeform 81"/>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60" name="Freeform 82"/>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61" name="Freeform 83"/>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62" name="Freeform 84"/>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63" name="Freeform 85"/>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64" name="Freeform 86"/>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65" name="Freeform 87"/>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66" name="Freeform 88"/>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67" name="Freeform 89"/>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68" name="Freeform 90"/>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69" name="Freeform 91"/>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70" name="Freeform 92"/>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71" name="Freeform 93"/>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72" name="Freeform 94"/>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73" name="Freeform 95"/>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74" name="Freeform 96"/>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75" name="Freeform 97"/>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76" name="Freeform 98"/>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77" name="Freeform 99"/>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78" name="Freeform 100"/>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grpSp>
      <p:grpSp>
        <p:nvGrpSpPr>
          <p:cNvPr id="79" name="Group 345"/>
          <p:cNvGrpSpPr/>
          <p:nvPr/>
        </p:nvGrpSpPr>
        <p:grpSpPr>
          <a:xfrm>
            <a:off x="5758450" y="1866834"/>
            <a:ext cx="655423" cy="1101959"/>
            <a:chOff x="4219575" y="1089025"/>
            <a:chExt cx="687388" cy="1155701"/>
          </a:xfrm>
          <a:solidFill>
            <a:srgbClr val="44D0D4"/>
          </a:solidFill>
        </p:grpSpPr>
        <p:sp>
          <p:nvSpPr>
            <p:cNvPr id="80" name="Freeform 36"/>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grpSp>
          <p:nvGrpSpPr>
            <p:cNvPr id="81" name="Group 343"/>
            <p:cNvGrpSpPr/>
            <p:nvPr/>
          </p:nvGrpSpPr>
          <p:grpSpPr>
            <a:xfrm>
              <a:off x="4219575" y="1089025"/>
              <a:ext cx="687388" cy="1155701"/>
              <a:chOff x="4219575" y="1089025"/>
              <a:chExt cx="687388" cy="1155701"/>
            </a:xfrm>
            <a:grpFill/>
          </p:grpSpPr>
          <p:sp>
            <p:nvSpPr>
              <p:cNvPr id="82" name="Freeform 24"/>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83" name="Freeform 25"/>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84" name="Freeform 26"/>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85" name="Freeform 27"/>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86" name="Freeform 28"/>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87" name="Freeform 29"/>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88" name="Freeform 31"/>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89" name="Freeform 32"/>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90" name="Freeform 33"/>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91" name="Freeform 34"/>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92" name="Freeform 35"/>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93" name="Freeform 37"/>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94" name="Freeform 38"/>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grpSp>
      </p:grpSp>
      <p:grpSp>
        <p:nvGrpSpPr>
          <p:cNvPr id="95" name="Group 363"/>
          <p:cNvGrpSpPr/>
          <p:nvPr/>
        </p:nvGrpSpPr>
        <p:grpSpPr>
          <a:xfrm>
            <a:off x="7718663" y="3574262"/>
            <a:ext cx="921831" cy="805277"/>
            <a:chOff x="6275388" y="2879725"/>
            <a:chExt cx="966788" cy="844551"/>
          </a:xfrm>
          <a:solidFill>
            <a:srgbClr val="44D0D4"/>
          </a:solidFill>
        </p:grpSpPr>
        <p:sp>
          <p:nvSpPr>
            <p:cNvPr id="96" name="Freeform 9"/>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grpSp>
          <p:nvGrpSpPr>
            <p:cNvPr id="97" name="Group 361"/>
            <p:cNvGrpSpPr/>
            <p:nvPr/>
          </p:nvGrpSpPr>
          <p:grpSpPr>
            <a:xfrm>
              <a:off x="6275388" y="2917825"/>
              <a:ext cx="966788" cy="806451"/>
              <a:chOff x="6275388" y="2917825"/>
              <a:chExt cx="966788" cy="806451"/>
            </a:xfrm>
            <a:grpFill/>
          </p:grpSpPr>
          <p:sp>
            <p:nvSpPr>
              <p:cNvPr id="98" name="Freeform 7"/>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99" name="Freeform 8"/>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00" name="Freeform 10"/>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01" name="Freeform 11"/>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02" name="Freeform 12"/>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03" name="Freeform 13"/>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04" name="Freeform 14"/>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05" name="Freeform 15"/>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06" name="Freeform 16"/>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07" name="Freeform 17"/>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08" name="Freeform 18"/>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09" name="Freeform 19"/>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10" name="Freeform 20"/>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11" name="Freeform 116"/>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12" name="Freeform 117"/>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13" name="Freeform 118"/>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grpSp>
      </p:grpSp>
      <p:grpSp>
        <p:nvGrpSpPr>
          <p:cNvPr id="114" name="Group 383"/>
          <p:cNvGrpSpPr/>
          <p:nvPr/>
        </p:nvGrpSpPr>
        <p:grpSpPr>
          <a:xfrm>
            <a:off x="6229205" y="1818395"/>
            <a:ext cx="2715537" cy="1919343"/>
            <a:chOff x="4713288" y="1038225"/>
            <a:chExt cx="2847975" cy="2012950"/>
          </a:xfrm>
          <a:solidFill>
            <a:srgbClr val="44D0D4"/>
          </a:solidFill>
        </p:grpSpPr>
        <p:sp>
          <p:nvSpPr>
            <p:cNvPr id="115" name="Freeform 101"/>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16" name="Freeform 102"/>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17" name="Freeform 103"/>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18" name="Freeform 104"/>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19" name="Freeform 105"/>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20" name="Freeform 106"/>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21" name="Freeform 107"/>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22" name="Freeform 108"/>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23" name="Freeform 109"/>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24" name="Freeform 110"/>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25" name="Freeform 111"/>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26" name="Freeform 112"/>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27" name="Freeform 113"/>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28" name="Freeform 114"/>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29" name="Freeform 115"/>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30" name="Freeform 119"/>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31" name="Freeform 120"/>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32" name="Freeform 121"/>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33" name="Freeform 122"/>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34" name="Freeform 123"/>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35" name="Freeform 124"/>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36" name="Freeform 125"/>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37" name="Freeform 126"/>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38" name="Freeform 127"/>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39" name="Freeform 128"/>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0" name="Freeform 129"/>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1" name="Freeform 130"/>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2" name="Freeform 131"/>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3" name="Freeform 132"/>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4" name="Freeform 133"/>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5" name="Freeform 134"/>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6" name="Freeform 135"/>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7" name="Freeform 136"/>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8" name="Freeform 137"/>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49" name="Freeform 138"/>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50" name="Freeform 139"/>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51" name="Freeform 140"/>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52" name="Freeform 141"/>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53" name="Freeform 142"/>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54" name="Freeform 143"/>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55" name="Freeform 144"/>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56" name="Freeform 145"/>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57" name="Freeform 146"/>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solidFill>
              <a:srgbClr val="44D0D4"/>
            </a:solid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58" name="Freeform 147"/>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59" name="Freeform 148"/>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60" name="Freeform 149"/>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61" name="Freeform 150"/>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62" name="Freeform 151"/>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63" name="Freeform 152"/>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64" name="Freeform 153"/>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65" name="Freeform 154"/>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66" name="Freeform 155"/>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67" name="Freeform 156"/>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68" name="Freeform 157"/>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69" name="Freeform 158"/>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0" name="Freeform 159"/>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1" name="Freeform 160"/>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2" name="Freeform 161"/>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3" name="Freeform 162"/>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4" name="Freeform 164"/>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5" name="Freeform 165"/>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6" name="Freeform 166"/>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7" name="Freeform 167"/>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8" name="Freeform 168"/>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79" name="Freeform 169"/>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80" name="Freeform 170"/>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sp>
          <p:nvSpPr>
            <p:cNvPr id="181" name="Freeform 171"/>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ln>
          </p:spPr>
          <p:txBody>
            <a:bodyPr vert="horz" wrap="square" lIns="121920" tIns="60960" rIns="121920" bIns="60960" numCol="1" anchor="t" anchorCtr="0" compatLnSpc="1"/>
            <a:lstStyle/>
            <a:p>
              <a:endParaRPr lang="en-US" sz="2400" dirty="0">
                <a:solidFill>
                  <a:srgbClr val="262626"/>
                </a:solidFill>
                <a:ea typeface="微软雅黑" panose="020B0503020204020204" pitchFamily="34" charset="-122"/>
              </a:endParaRPr>
            </a:p>
          </p:txBody>
        </p:sp>
      </p:grpSp>
      <p:grpSp>
        <p:nvGrpSpPr>
          <p:cNvPr id="182" name="Group 228"/>
          <p:cNvGrpSpPr/>
          <p:nvPr/>
        </p:nvGrpSpPr>
        <p:grpSpPr>
          <a:xfrm>
            <a:off x="8992819" y="1841618"/>
            <a:ext cx="2057688" cy="598238"/>
            <a:chOff x="7061224" y="1593881"/>
            <a:chExt cx="1543266" cy="448679"/>
          </a:xfrm>
        </p:grpSpPr>
        <p:sp>
          <p:nvSpPr>
            <p:cNvPr id="183" name="Text Placeholder 3"/>
            <p:cNvSpPr txBox="1"/>
            <p:nvPr/>
          </p:nvSpPr>
          <p:spPr>
            <a:xfrm>
              <a:off x="7061224" y="1788644"/>
              <a:ext cx="1543266" cy="25391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000" dirty="0">
                  <a:solidFill>
                    <a:schemeClr val="bg1"/>
                  </a:solidFill>
                  <a:ea typeface="微软雅黑" panose="020B0503020204020204" pitchFamily="34" charset="-122"/>
                </a:rPr>
                <a:t>西安、深圳、南京、北京</a:t>
              </a:r>
              <a:endParaRPr lang="en-US" altLang="zh-CN" sz="1000" dirty="0">
                <a:solidFill>
                  <a:schemeClr val="bg1"/>
                </a:solidFill>
                <a:ea typeface="微软雅黑" panose="020B0503020204020204" pitchFamily="34" charset="-122"/>
              </a:endParaRPr>
            </a:p>
            <a:p>
              <a:pPr algn="r" defTabSz="1218565">
                <a:spcBef>
                  <a:spcPct val="20000"/>
                </a:spcBef>
                <a:defRPr/>
              </a:pPr>
              <a:r>
                <a:rPr lang="zh-CN" altLang="en-US" sz="1000" dirty="0">
                  <a:solidFill>
                    <a:schemeClr val="bg1"/>
                  </a:solidFill>
                  <a:ea typeface="微软雅黑" panose="020B0503020204020204" pitchFamily="34" charset="-122"/>
                </a:rPr>
                <a:t>武汉、成都、上海、香港等</a:t>
              </a:r>
              <a:endParaRPr lang="zh-CN" altLang="en-US" sz="1000" dirty="0">
                <a:solidFill>
                  <a:schemeClr val="bg1"/>
                </a:solidFill>
                <a:ea typeface="微软雅黑" panose="020B0503020204020204" pitchFamily="34" charset="-122"/>
              </a:endParaRPr>
            </a:p>
          </p:txBody>
        </p:sp>
        <p:sp>
          <p:nvSpPr>
            <p:cNvPr id="184" name="Text Placeholder 3"/>
            <p:cNvSpPr txBox="1"/>
            <p:nvPr/>
          </p:nvSpPr>
          <p:spPr>
            <a:xfrm>
              <a:off x="7164315" y="1593881"/>
              <a:ext cx="1440175" cy="15384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35" b="1" dirty="0">
                  <a:solidFill>
                    <a:srgbClr val="44D0D4"/>
                  </a:solidFill>
                  <a:ea typeface="微软雅黑" panose="020B0503020204020204" pitchFamily="34" charset="-122"/>
                </a:rPr>
                <a:t>中国分支</a:t>
              </a:r>
              <a:r>
                <a:rPr lang="en-US" altLang="zh-CN" sz="1335" b="1" dirty="0">
                  <a:solidFill>
                    <a:srgbClr val="44D0D4"/>
                  </a:solidFill>
                  <a:ea typeface="微软雅黑" panose="020B0503020204020204" pitchFamily="34" charset="-122"/>
                </a:rPr>
                <a:t>28</a:t>
              </a:r>
              <a:r>
                <a:rPr lang="zh-CN" altLang="en-US" sz="1335" b="1" dirty="0">
                  <a:solidFill>
                    <a:srgbClr val="44D0D4"/>
                  </a:solidFill>
                  <a:ea typeface="微软雅黑" panose="020B0503020204020204" pitchFamily="34" charset="-122"/>
                </a:rPr>
                <a:t>个</a:t>
              </a:r>
              <a:endParaRPr lang="zh-CN" altLang="en-US" sz="1335" b="1" dirty="0">
                <a:solidFill>
                  <a:srgbClr val="44D0D4"/>
                </a:solidFill>
                <a:ea typeface="微软雅黑" panose="020B0503020204020204" pitchFamily="34" charset="-122"/>
              </a:endParaRPr>
            </a:p>
          </p:txBody>
        </p:sp>
      </p:grpSp>
      <p:grpSp>
        <p:nvGrpSpPr>
          <p:cNvPr id="185" name="Group 229"/>
          <p:cNvGrpSpPr/>
          <p:nvPr/>
        </p:nvGrpSpPr>
        <p:grpSpPr>
          <a:xfrm>
            <a:off x="8761587" y="2771862"/>
            <a:ext cx="2288923" cy="548809"/>
            <a:chOff x="6887799" y="2159479"/>
            <a:chExt cx="1716692" cy="411607"/>
          </a:xfrm>
        </p:grpSpPr>
        <p:sp>
          <p:nvSpPr>
            <p:cNvPr id="186" name="Text Placeholder 3"/>
            <p:cNvSpPr txBox="1"/>
            <p:nvPr/>
          </p:nvSpPr>
          <p:spPr>
            <a:xfrm>
              <a:off x="6887799" y="2317170"/>
              <a:ext cx="1716692" cy="25391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en-US" sz="1000" dirty="0">
                  <a:solidFill>
                    <a:schemeClr val="bg1"/>
                  </a:solidFill>
                  <a:ea typeface="微软雅黑" panose="020B0503020204020204" pitchFamily="34" charset="-122"/>
                </a:rPr>
                <a:t>Microsoft</a:t>
              </a:r>
              <a:r>
                <a:rPr lang="zh-CN" altLang="en-US" sz="1000" dirty="0">
                  <a:solidFill>
                    <a:schemeClr val="bg1"/>
                  </a:solidFill>
                  <a:ea typeface="微软雅黑" panose="020B0503020204020204" pitchFamily="34" charset="-122"/>
                </a:rPr>
                <a:t>、</a:t>
              </a:r>
              <a:r>
                <a:rPr lang="en-US" altLang="zh-CN" sz="1000" dirty="0">
                  <a:solidFill>
                    <a:schemeClr val="bg1"/>
                  </a:solidFill>
                  <a:ea typeface="微软雅黑" panose="020B0503020204020204" pitchFamily="34" charset="-122"/>
                </a:rPr>
                <a:t>GE</a:t>
              </a:r>
              <a:r>
                <a:rPr lang="zh-CN" altLang="en-US" sz="1000" dirty="0">
                  <a:solidFill>
                    <a:schemeClr val="bg1"/>
                  </a:solidFill>
                  <a:ea typeface="微软雅黑" panose="020B0503020204020204" pitchFamily="34" charset="-122"/>
                </a:rPr>
                <a:t>、</a:t>
              </a:r>
              <a:r>
                <a:rPr lang="en-US" altLang="zh-CN" sz="1000" dirty="0">
                  <a:solidFill>
                    <a:schemeClr val="bg1"/>
                  </a:solidFill>
                  <a:ea typeface="微软雅黑" panose="020B0503020204020204" pitchFamily="34" charset="-122"/>
                </a:rPr>
                <a:t>HSBC</a:t>
              </a:r>
              <a:r>
                <a:rPr lang="zh-CN" altLang="en-US" sz="1000" dirty="0">
                  <a:solidFill>
                    <a:schemeClr val="bg1"/>
                  </a:solidFill>
                  <a:ea typeface="微软雅黑" panose="020B0503020204020204" pitchFamily="34" charset="-122"/>
                </a:rPr>
                <a:t>、</a:t>
              </a:r>
              <a:r>
                <a:rPr lang="en-US" altLang="zh-CN" sz="1000" dirty="0">
                  <a:solidFill>
                    <a:schemeClr val="bg1"/>
                  </a:solidFill>
                  <a:ea typeface="微软雅黑" panose="020B0503020204020204" pitchFamily="34" charset="-122"/>
                </a:rPr>
                <a:t>NEC</a:t>
              </a:r>
              <a:endParaRPr lang="en-US" altLang="zh-CN" sz="1000" dirty="0">
                <a:solidFill>
                  <a:schemeClr val="bg1"/>
                </a:solidFill>
                <a:ea typeface="微软雅黑" panose="020B0503020204020204" pitchFamily="34" charset="-122"/>
              </a:endParaRPr>
            </a:p>
            <a:p>
              <a:pPr algn="r" defTabSz="1218565">
                <a:spcBef>
                  <a:spcPct val="20000"/>
                </a:spcBef>
                <a:defRPr/>
              </a:pPr>
              <a:r>
                <a:rPr lang="zh-CN" altLang="en-US" sz="1000" dirty="0">
                  <a:solidFill>
                    <a:schemeClr val="bg1"/>
                  </a:solidFill>
                  <a:latin typeface="微软雅黑" panose="020B0503020204020204" pitchFamily="34" charset="-122"/>
                  <a:ea typeface="微软雅黑" panose="020B0503020204020204" pitchFamily="34" charset="-122"/>
                  <a:cs typeface="+mn-ea"/>
                  <a:sym typeface="+mn-lt"/>
                </a:rPr>
                <a:t>西雅图、奥斯汀、布达佩斯等</a:t>
              </a:r>
              <a:endParaRPr lang="en-US" sz="1000" dirty="0">
                <a:solidFill>
                  <a:schemeClr val="bg1"/>
                </a:solidFill>
                <a:ea typeface="微软雅黑" panose="020B0503020204020204" pitchFamily="34" charset="-122"/>
              </a:endParaRPr>
            </a:p>
          </p:txBody>
        </p:sp>
        <p:sp>
          <p:nvSpPr>
            <p:cNvPr id="187" name="Text Placeholder 3"/>
            <p:cNvSpPr txBox="1"/>
            <p:nvPr/>
          </p:nvSpPr>
          <p:spPr>
            <a:xfrm>
              <a:off x="7164315" y="2159479"/>
              <a:ext cx="1440175" cy="15384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en-US" altLang="zh-CN" sz="1335" b="1" dirty="0">
                  <a:solidFill>
                    <a:srgbClr val="44D0D4"/>
                  </a:solidFill>
                  <a:ea typeface="微软雅黑" panose="020B0503020204020204" pitchFamily="34" charset="-122"/>
                </a:rPr>
                <a:t>11</a:t>
              </a:r>
              <a:r>
                <a:rPr lang="zh-CN" altLang="en-US" sz="1335" b="1" dirty="0">
                  <a:solidFill>
                    <a:srgbClr val="44D0D4"/>
                  </a:solidFill>
                  <a:ea typeface="微软雅黑" panose="020B0503020204020204" pitchFamily="34" charset="-122"/>
                </a:rPr>
                <a:t>个服务于</a:t>
              </a:r>
              <a:r>
                <a:rPr lang="en-US" altLang="zh-CN" sz="1335" b="1" dirty="0">
                  <a:solidFill>
                    <a:srgbClr val="44D0D4"/>
                  </a:solidFill>
                  <a:ea typeface="微软雅黑" panose="020B0503020204020204" pitchFamily="34" charset="-122"/>
                </a:rPr>
                <a:t>MNC</a:t>
              </a:r>
              <a:r>
                <a:rPr lang="zh-CN" altLang="en-US" sz="1335" b="1" dirty="0">
                  <a:solidFill>
                    <a:srgbClr val="44D0D4"/>
                  </a:solidFill>
                  <a:ea typeface="微软雅黑" panose="020B0503020204020204" pitchFamily="34" charset="-122"/>
                </a:rPr>
                <a:t>的</a:t>
              </a:r>
              <a:r>
                <a:rPr lang="en-US" altLang="zh-CN" sz="1335" b="1" dirty="0">
                  <a:solidFill>
                    <a:srgbClr val="44D0D4"/>
                  </a:solidFill>
                  <a:ea typeface="微软雅黑" panose="020B0503020204020204" pitchFamily="34" charset="-122"/>
                </a:rPr>
                <a:t>ODC</a:t>
              </a:r>
              <a:endParaRPr lang="en-US" altLang="zh-CN" sz="1335" b="1" dirty="0">
                <a:solidFill>
                  <a:srgbClr val="44D0D4"/>
                </a:solidFill>
                <a:ea typeface="微软雅黑" panose="020B0503020204020204" pitchFamily="34" charset="-122"/>
              </a:endParaRPr>
            </a:p>
          </p:txBody>
        </p:sp>
      </p:grpSp>
      <p:grpSp>
        <p:nvGrpSpPr>
          <p:cNvPr id="188" name="Group 230"/>
          <p:cNvGrpSpPr/>
          <p:nvPr/>
        </p:nvGrpSpPr>
        <p:grpSpPr>
          <a:xfrm>
            <a:off x="8971212" y="3624572"/>
            <a:ext cx="2079296" cy="585882"/>
            <a:chOff x="7045019" y="2688005"/>
            <a:chExt cx="1559472" cy="439412"/>
          </a:xfrm>
        </p:grpSpPr>
        <p:sp>
          <p:nvSpPr>
            <p:cNvPr id="189" name="Text Placeholder 3"/>
            <p:cNvSpPr txBox="1"/>
            <p:nvPr/>
          </p:nvSpPr>
          <p:spPr>
            <a:xfrm>
              <a:off x="7045019" y="2873501"/>
              <a:ext cx="1559472" cy="25391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000" dirty="0">
                  <a:solidFill>
                    <a:schemeClr val="bg1"/>
                  </a:solidFill>
                  <a:latin typeface="微软雅黑" panose="020B0503020204020204" pitchFamily="34" charset="-122"/>
                  <a:ea typeface="微软雅黑" panose="020B0503020204020204" pitchFamily="34" charset="-122"/>
                </a:rPr>
                <a:t>西安中软国际科技园</a:t>
              </a:r>
              <a:endParaRPr lang="zh-CN" altLang="en-US" sz="1000" dirty="0">
                <a:solidFill>
                  <a:schemeClr val="bg1"/>
                </a:solidFill>
                <a:latin typeface="微软雅黑" panose="020B0503020204020204" pitchFamily="34" charset="-122"/>
                <a:ea typeface="微软雅黑" panose="020B0503020204020204" pitchFamily="34" charset="-122"/>
              </a:endParaRPr>
            </a:p>
            <a:p>
              <a:pPr algn="r" defTabSz="1218565">
                <a:spcBef>
                  <a:spcPct val="20000"/>
                </a:spcBef>
                <a:defRPr/>
              </a:pPr>
              <a:r>
                <a:rPr lang="zh-CN" altLang="en-US" sz="1000" dirty="0">
                  <a:solidFill>
                    <a:schemeClr val="bg1"/>
                  </a:solidFill>
                  <a:latin typeface="微软雅黑" panose="020B0503020204020204" pitchFamily="34" charset="-122"/>
                  <a:ea typeface="微软雅黑" panose="020B0503020204020204" pitchFamily="34" charset="-122"/>
                </a:rPr>
                <a:t>南京中软国际紫金江宁基地</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90" name="Text Placeholder 3"/>
            <p:cNvSpPr txBox="1"/>
            <p:nvPr/>
          </p:nvSpPr>
          <p:spPr>
            <a:xfrm>
              <a:off x="7164315" y="2688005"/>
              <a:ext cx="1440175" cy="15384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en-US" altLang="zh-CN" sz="1335" b="1" dirty="0">
                  <a:solidFill>
                    <a:srgbClr val="44D0D4"/>
                  </a:solidFill>
                  <a:ea typeface="微软雅黑" panose="020B0503020204020204" pitchFamily="34" charset="-122"/>
                </a:rPr>
                <a:t>2</a:t>
              </a:r>
              <a:r>
                <a:rPr lang="zh-CN" altLang="en-US" sz="1335" b="1" dirty="0">
                  <a:solidFill>
                    <a:srgbClr val="44D0D4"/>
                  </a:solidFill>
                  <a:ea typeface="微软雅黑" panose="020B0503020204020204" pitchFamily="34" charset="-122"/>
                </a:rPr>
                <a:t>个万人基地</a:t>
              </a:r>
              <a:endParaRPr lang="zh-CN" altLang="en-US" sz="1335" b="1" dirty="0">
                <a:solidFill>
                  <a:srgbClr val="44D0D4"/>
                </a:solidFill>
                <a:ea typeface="微软雅黑" panose="020B0503020204020204" pitchFamily="34" charset="-122"/>
              </a:endParaRPr>
            </a:p>
          </p:txBody>
        </p:sp>
      </p:grpSp>
      <p:grpSp>
        <p:nvGrpSpPr>
          <p:cNvPr id="191" name="Group 225"/>
          <p:cNvGrpSpPr/>
          <p:nvPr/>
        </p:nvGrpSpPr>
        <p:grpSpPr>
          <a:xfrm>
            <a:off x="1129403" y="1911325"/>
            <a:ext cx="2197167" cy="610594"/>
            <a:chOff x="968076" y="1646161"/>
            <a:chExt cx="1647875" cy="457946"/>
          </a:xfrm>
        </p:grpSpPr>
        <p:sp>
          <p:nvSpPr>
            <p:cNvPr id="192" name="Text Placeholder 3"/>
            <p:cNvSpPr txBox="1"/>
            <p:nvPr/>
          </p:nvSpPr>
          <p:spPr>
            <a:xfrm>
              <a:off x="968076" y="1850191"/>
              <a:ext cx="1647875" cy="25391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bg1"/>
                  </a:solidFill>
                  <a:ea typeface="微软雅黑" panose="020B0503020204020204" pitchFamily="34" charset="-122"/>
                </a:rPr>
                <a:t>巴西、阿根廷、哥伦比亚</a:t>
              </a:r>
              <a:endParaRPr lang="en-US" altLang="zh-CN" sz="1000" dirty="0">
                <a:solidFill>
                  <a:schemeClr val="bg1"/>
                </a:solidFill>
                <a:ea typeface="微软雅黑" panose="020B0503020204020204" pitchFamily="34" charset="-122"/>
              </a:endParaRPr>
            </a:p>
            <a:p>
              <a:pPr algn="l" defTabSz="1218565">
                <a:spcBef>
                  <a:spcPct val="20000"/>
                </a:spcBef>
                <a:defRPr/>
              </a:pPr>
              <a:r>
                <a:rPr lang="zh-CN" altLang="en-US" sz="1000" dirty="0">
                  <a:solidFill>
                    <a:schemeClr val="bg1"/>
                  </a:solidFill>
                  <a:ea typeface="微软雅黑" panose="020B0503020204020204" pitchFamily="34" charset="-122"/>
                </a:rPr>
                <a:t>阿联酋、沙特阿拉伯等</a:t>
              </a:r>
              <a:endParaRPr lang="en-US" altLang="zh-CN" sz="1000" dirty="0">
                <a:solidFill>
                  <a:schemeClr val="bg1"/>
                </a:solidFill>
                <a:ea typeface="微软雅黑" panose="020B0503020204020204" pitchFamily="34" charset="-122"/>
              </a:endParaRPr>
            </a:p>
          </p:txBody>
        </p:sp>
        <p:sp>
          <p:nvSpPr>
            <p:cNvPr id="193" name="Text Placeholder 3"/>
            <p:cNvSpPr txBox="1"/>
            <p:nvPr/>
          </p:nvSpPr>
          <p:spPr>
            <a:xfrm>
              <a:off x="968076" y="1646161"/>
              <a:ext cx="1440175" cy="153841"/>
            </a:xfrm>
            <a:prstGeom prst="rect">
              <a:avLst/>
            </a:prstGeom>
            <a:noFill/>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35" b="1" dirty="0">
                  <a:solidFill>
                    <a:srgbClr val="44D0D4"/>
                  </a:solidFill>
                  <a:ea typeface="微软雅黑" panose="020B0503020204020204" pitchFamily="34" charset="-122"/>
                </a:rPr>
                <a:t>为</a:t>
              </a:r>
              <a:r>
                <a:rPr lang="en-US" altLang="zh-CN" sz="1335" b="1" dirty="0">
                  <a:solidFill>
                    <a:srgbClr val="44D0D4"/>
                  </a:solidFill>
                  <a:ea typeface="微软雅黑" panose="020B0503020204020204" pitchFamily="34" charset="-122"/>
                </a:rPr>
                <a:t>32</a:t>
              </a:r>
              <a:r>
                <a:rPr lang="zh-CN" altLang="en-US" sz="1335" b="1" dirty="0">
                  <a:solidFill>
                    <a:srgbClr val="44D0D4"/>
                  </a:solidFill>
                  <a:ea typeface="微软雅黑" panose="020B0503020204020204" pitchFamily="34" charset="-122"/>
                </a:rPr>
                <a:t>个国家提供技术服务</a:t>
              </a:r>
              <a:endParaRPr lang="zh-CN" altLang="en-US" sz="1335" b="1" dirty="0">
                <a:solidFill>
                  <a:srgbClr val="44D0D4"/>
                </a:solidFill>
                <a:ea typeface="微软雅黑" panose="020B0503020204020204" pitchFamily="34" charset="-122"/>
              </a:endParaRPr>
            </a:p>
          </p:txBody>
        </p:sp>
      </p:grpSp>
      <p:grpSp>
        <p:nvGrpSpPr>
          <p:cNvPr id="194" name="Group 226"/>
          <p:cNvGrpSpPr/>
          <p:nvPr/>
        </p:nvGrpSpPr>
        <p:grpSpPr>
          <a:xfrm>
            <a:off x="1129404" y="2782249"/>
            <a:ext cx="2163865" cy="585882"/>
            <a:chOff x="968076" y="2167271"/>
            <a:chExt cx="1622899" cy="439412"/>
          </a:xfrm>
        </p:grpSpPr>
        <p:sp>
          <p:nvSpPr>
            <p:cNvPr id="195" name="Text Placeholder 3"/>
            <p:cNvSpPr txBox="1"/>
            <p:nvPr/>
          </p:nvSpPr>
          <p:spPr>
            <a:xfrm>
              <a:off x="968076" y="2352767"/>
              <a:ext cx="1622899" cy="25391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bg1"/>
                  </a:solidFill>
                  <a:ea typeface="微软雅黑" panose="020B0503020204020204" pitchFamily="34" charset="-122"/>
                </a:rPr>
                <a:t>美国</a:t>
              </a:r>
              <a:r>
                <a:rPr lang="zh-CN" altLang="en-US" sz="1000" dirty="0" smtClean="0">
                  <a:solidFill>
                    <a:schemeClr val="bg1"/>
                  </a:solidFill>
                  <a:ea typeface="微软雅黑" panose="020B0503020204020204" pitchFamily="34" charset="-122"/>
                </a:rPr>
                <a:t>、新加坡、匈牙利</a:t>
              </a:r>
              <a:endParaRPr lang="en-US" altLang="zh-CN" sz="1000" dirty="0" smtClean="0">
                <a:solidFill>
                  <a:schemeClr val="bg1"/>
                </a:solidFill>
                <a:ea typeface="微软雅黑" panose="020B0503020204020204" pitchFamily="34" charset="-122"/>
              </a:endParaRPr>
            </a:p>
            <a:p>
              <a:pPr algn="l" defTabSz="1218565">
                <a:spcBef>
                  <a:spcPct val="20000"/>
                </a:spcBef>
                <a:defRPr/>
              </a:pPr>
              <a:r>
                <a:rPr lang="zh-CN" altLang="en-US" sz="1000" dirty="0" smtClean="0">
                  <a:solidFill>
                    <a:schemeClr val="bg1"/>
                  </a:solidFill>
                  <a:ea typeface="微软雅黑" panose="020B0503020204020204" pitchFamily="34" charset="-122"/>
                </a:rPr>
                <a:t>埃及</a:t>
              </a:r>
              <a:r>
                <a:rPr lang="zh-CN" altLang="en-US" sz="1000" dirty="0">
                  <a:solidFill>
                    <a:schemeClr val="bg1"/>
                  </a:solidFill>
                  <a:ea typeface="微软雅黑" panose="020B0503020204020204" pitchFamily="34" charset="-122"/>
                </a:rPr>
                <a:t>、日本等</a:t>
              </a:r>
              <a:endParaRPr lang="zh-CN" altLang="en-US" sz="1000" dirty="0">
                <a:solidFill>
                  <a:schemeClr val="bg1"/>
                </a:solidFill>
                <a:ea typeface="微软雅黑" panose="020B0503020204020204" pitchFamily="34" charset="-122"/>
              </a:endParaRPr>
            </a:p>
          </p:txBody>
        </p:sp>
        <p:sp>
          <p:nvSpPr>
            <p:cNvPr id="196" name="Text Placeholder 3"/>
            <p:cNvSpPr txBox="1"/>
            <p:nvPr/>
          </p:nvSpPr>
          <p:spPr>
            <a:xfrm>
              <a:off x="968076" y="2167271"/>
              <a:ext cx="1440175" cy="15384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35" b="1" dirty="0">
                  <a:solidFill>
                    <a:srgbClr val="44D0D4"/>
                  </a:solidFill>
                  <a:ea typeface="微软雅黑" panose="020B0503020204020204" pitchFamily="34" charset="-122"/>
                </a:rPr>
                <a:t>海外分支机构</a:t>
              </a:r>
              <a:r>
                <a:rPr lang="en-US" altLang="zh-CN" sz="1335" b="1" dirty="0">
                  <a:solidFill>
                    <a:srgbClr val="44D0D4"/>
                  </a:solidFill>
                  <a:ea typeface="微软雅黑" panose="020B0503020204020204" pitchFamily="34" charset="-122"/>
                </a:rPr>
                <a:t>18</a:t>
              </a:r>
              <a:r>
                <a:rPr lang="zh-CN" altLang="en-US" sz="1335" b="1" dirty="0">
                  <a:solidFill>
                    <a:srgbClr val="44D0D4"/>
                  </a:solidFill>
                  <a:ea typeface="微软雅黑" panose="020B0503020204020204" pitchFamily="34" charset="-122"/>
                </a:rPr>
                <a:t>个</a:t>
              </a:r>
              <a:endParaRPr lang="zh-CN" altLang="en-US" sz="1335" b="1" dirty="0">
                <a:solidFill>
                  <a:srgbClr val="44D0D4"/>
                </a:solidFill>
                <a:ea typeface="微软雅黑" panose="020B0503020204020204" pitchFamily="34" charset="-122"/>
              </a:endParaRPr>
            </a:p>
          </p:txBody>
        </p:sp>
      </p:grpSp>
      <p:grpSp>
        <p:nvGrpSpPr>
          <p:cNvPr id="197" name="Group 227"/>
          <p:cNvGrpSpPr/>
          <p:nvPr/>
        </p:nvGrpSpPr>
        <p:grpSpPr>
          <a:xfrm>
            <a:off x="1129403" y="3674497"/>
            <a:ext cx="2197167" cy="610596"/>
            <a:chOff x="968076" y="2697648"/>
            <a:chExt cx="1647875" cy="457948"/>
          </a:xfrm>
        </p:grpSpPr>
        <p:sp>
          <p:nvSpPr>
            <p:cNvPr id="198" name="Text Placeholder 3"/>
            <p:cNvSpPr txBox="1"/>
            <p:nvPr/>
          </p:nvSpPr>
          <p:spPr>
            <a:xfrm>
              <a:off x="968076" y="2901680"/>
              <a:ext cx="1647875" cy="25391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bg1"/>
                  </a:solidFill>
                  <a:ea typeface="微软雅黑" panose="020B0503020204020204" pitchFamily="34" charset="-122"/>
                </a:rPr>
                <a:t>英国、墨西哥、罗马尼亚</a:t>
              </a:r>
              <a:endParaRPr lang="zh-CN" altLang="en-US" sz="1000" dirty="0">
                <a:solidFill>
                  <a:schemeClr val="bg1"/>
                </a:solidFill>
                <a:ea typeface="微软雅黑" panose="020B0503020204020204" pitchFamily="34" charset="-122"/>
              </a:endParaRPr>
            </a:p>
            <a:p>
              <a:pPr algn="l" defTabSz="1218565">
                <a:spcBef>
                  <a:spcPct val="20000"/>
                </a:spcBef>
                <a:defRPr/>
              </a:pPr>
              <a:r>
                <a:rPr lang="zh-CN" altLang="en-US" sz="1000" dirty="0">
                  <a:solidFill>
                    <a:schemeClr val="bg1"/>
                  </a:solidFill>
                  <a:ea typeface="微软雅黑" panose="020B0503020204020204" pitchFamily="34" charset="-122"/>
                </a:rPr>
                <a:t>印度、</a:t>
              </a:r>
              <a:r>
                <a:rPr lang="zh-CN" altLang="en-US" sz="1000">
                  <a:solidFill>
                    <a:schemeClr val="bg1"/>
                  </a:solidFill>
                  <a:ea typeface="微软雅黑" panose="020B0503020204020204" pitchFamily="34" charset="-122"/>
                </a:rPr>
                <a:t>马来西亚</a:t>
              </a:r>
              <a:r>
                <a:rPr lang="zh-CN" altLang="en-US" sz="1000" smtClean="0">
                  <a:solidFill>
                    <a:schemeClr val="bg1"/>
                  </a:solidFill>
                  <a:ea typeface="微软雅黑" panose="020B0503020204020204" pitchFamily="34" charset="-122"/>
                </a:rPr>
                <a:t>、</a:t>
              </a:r>
              <a:endParaRPr lang="zh-CN" altLang="en-US" sz="1000" dirty="0">
                <a:solidFill>
                  <a:schemeClr val="bg1"/>
                </a:solidFill>
                <a:ea typeface="微软雅黑" panose="020B0503020204020204" pitchFamily="34" charset="-122"/>
              </a:endParaRPr>
            </a:p>
          </p:txBody>
        </p:sp>
        <p:sp>
          <p:nvSpPr>
            <p:cNvPr id="199" name="Text Placeholder 3"/>
            <p:cNvSpPr txBox="1"/>
            <p:nvPr/>
          </p:nvSpPr>
          <p:spPr>
            <a:xfrm>
              <a:off x="968076" y="2697648"/>
              <a:ext cx="1440175" cy="15384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35" b="1" dirty="0">
                  <a:solidFill>
                    <a:srgbClr val="44D0D4"/>
                  </a:solidFill>
                  <a:ea typeface="微软雅黑" panose="020B0503020204020204" pitchFamily="34" charset="-122"/>
                </a:rPr>
                <a:t>全球</a:t>
              </a:r>
              <a:r>
                <a:rPr lang="zh-CN" altLang="en-US" sz="1335" b="1" dirty="0" smtClean="0">
                  <a:solidFill>
                    <a:srgbClr val="44D0D4"/>
                  </a:solidFill>
                  <a:ea typeface="微软雅黑" panose="020B0503020204020204" pitchFamily="34" charset="-122"/>
                </a:rPr>
                <a:t>战略</a:t>
              </a:r>
              <a:r>
                <a:rPr lang="zh-CN" altLang="en-US" sz="1335" b="1" dirty="0">
                  <a:solidFill>
                    <a:srgbClr val="44D0D4"/>
                  </a:solidFill>
                  <a:ea typeface="微软雅黑" panose="020B0503020204020204" pitchFamily="34" charset="-122"/>
                </a:rPr>
                <a:t>中心</a:t>
              </a:r>
              <a:endParaRPr lang="zh-CN" altLang="en-US" sz="1335" b="1" dirty="0">
                <a:solidFill>
                  <a:srgbClr val="44D0D4"/>
                </a:solidFill>
                <a:ea typeface="微软雅黑" panose="020B0503020204020204" pitchFamily="34" charset="-122"/>
              </a:endParaRPr>
            </a:p>
          </p:txBody>
        </p:sp>
      </p:grpSp>
      <p:sp>
        <p:nvSpPr>
          <p:cNvPr id="200" name="Footer Text"/>
          <p:cNvSpPr txBox="1"/>
          <p:nvPr/>
        </p:nvSpPr>
        <p:spPr>
          <a:xfrm>
            <a:off x="922742" y="5288645"/>
            <a:ext cx="10346519" cy="1025922"/>
          </a:xfrm>
          <a:prstGeom prst="rect">
            <a:avLst/>
          </a:prstGeom>
          <a:noFill/>
        </p:spPr>
        <p:txBody>
          <a:bodyPr wrap="square" lIns="0" tIns="0" rIns="0" bIns="0" rtlCol="0">
            <a:spAutoFit/>
          </a:bodyPr>
          <a:lstStyle/>
          <a:p>
            <a:pPr algn="ctr">
              <a:lnSpc>
                <a:spcPts val="2000"/>
              </a:lnSpc>
            </a:pPr>
            <a:r>
              <a:rPr lang="zh-CN" altLang="en-US" sz="1335" dirty="0">
                <a:solidFill>
                  <a:schemeClr val="bg1"/>
                </a:solidFill>
                <a:ea typeface="微软雅黑" panose="020B0503020204020204" pitchFamily="34" charset="-122"/>
              </a:rPr>
              <a:t>微软中国第一家</a:t>
            </a:r>
            <a:r>
              <a:rPr lang="en-US" altLang="zh-CN" sz="1335" dirty="0">
                <a:solidFill>
                  <a:schemeClr val="bg1"/>
                </a:solidFill>
                <a:ea typeface="微软雅黑" panose="020B0503020204020204" pitchFamily="34" charset="-122"/>
              </a:rPr>
              <a:t>MSIT</a:t>
            </a:r>
            <a:r>
              <a:rPr lang="zh-CN" altLang="en-US" sz="1335" dirty="0">
                <a:solidFill>
                  <a:schemeClr val="bg1"/>
                </a:solidFill>
                <a:ea typeface="微软雅黑" panose="020B0503020204020204" pitchFamily="34" charset="-122"/>
              </a:rPr>
              <a:t>全球前十大供应商</a:t>
            </a:r>
            <a:endParaRPr lang="en-US" altLang="zh-CN" sz="1335" dirty="0">
              <a:solidFill>
                <a:schemeClr val="bg1"/>
              </a:solidFill>
              <a:ea typeface="微软雅黑" panose="020B0503020204020204" pitchFamily="34" charset="-122"/>
            </a:endParaRPr>
          </a:p>
          <a:p>
            <a:pPr algn="ctr">
              <a:lnSpc>
                <a:spcPts val="2000"/>
              </a:lnSpc>
            </a:pPr>
            <a:r>
              <a:rPr lang="zh-CN" altLang="en-US" sz="1335" dirty="0">
                <a:solidFill>
                  <a:schemeClr val="bg1"/>
                </a:solidFill>
                <a:ea typeface="微软雅黑" panose="020B0503020204020204" pitchFamily="34" charset="-122"/>
              </a:rPr>
              <a:t>中国第一家全球首席供应商</a:t>
            </a:r>
            <a:endParaRPr lang="zh-CN" altLang="en-US" sz="1335" dirty="0">
              <a:solidFill>
                <a:schemeClr val="bg1"/>
              </a:solidFill>
              <a:ea typeface="微软雅黑" panose="020B0503020204020204" pitchFamily="34" charset="-122"/>
            </a:endParaRPr>
          </a:p>
          <a:p>
            <a:pPr algn="ctr">
              <a:lnSpc>
                <a:spcPts val="2000"/>
              </a:lnSpc>
            </a:pPr>
            <a:r>
              <a:rPr lang="zh-CN" altLang="en-US" sz="1335" dirty="0">
                <a:solidFill>
                  <a:schemeClr val="bg1"/>
                </a:solidFill>
                <a:ea typeface="微软雅黑" panose="020B0503020204020204" pitchFamily="34" charset="-122"/>
              </a:rPr>
              <a:t>中国区唯一指定的战略合作伙伴</a:t>
            </a:r>
            <a:endParaRPr lang="en-US" altLang="zh-CN" sz="1335" dirty="0">
              <a:solidFill>
                <a:schemeClr val="bg1"/>
              </a:solidFill>
              <a:ea typeface="微软雅黑" panose="020B0503020204020204" pitchFamily="34" charset="-122"/>
            </a:endParaRPr>
          </a:p>
          <a:p>
            <a:pPr algn="ctr">
              <a:lnSpc>
                <a:spcPts val="2000"/>
              </a:lnSpc>
            </a:pPr>
            <a:r>
              <a:rPr lang="zh-CN" altLang="en-US" sz="1335" dirty="0">
                <a:solidFill>
                  <a:schemeClr val="bg1"/>
                </a:solidFill>
                <a:ea typeface="微软雅黑" panose="020B0503020204020204" pitchFamily="34" charset="-122"/>
              </a:rPr>
              <a:t>为</a:t>
            </a:r>
            <a:r>
              <a:rPr lang="en-US" altLang="zh-CN" sz="1335" dirty="0">
                <a:solidFill>
                  <a:schemeClr val="bg1"/>
                </a:solidFill>
                <a:ea typeface="微软雅黑" panose="020B0503020204020204" pitchFamily="34" charset="-122"/>
              </a:rPr>
              <a:t>HSBC</a:t>
            </a:r>
            <a:r>
              <a:rPr lang="zh-CN" altLang="en-US" sz="1335" dirty="0">
                <a:solidFill>
                  <a:schemeClr val="bg1"/>
                </a:solidFill>
                <a:ea typeface="微软雅黑" panose="020B0503020204020204" pitchFamily="34" charset="-122"/>
              </a:rPr>
              <a:t>建立了全球最大的离岸交付中心</a:t>
            </a:r>
            <a:endParaRPr lang="zh-CN" altLang="en-US" sz="1335" dirty="0">
              <a:solidFill>
                <a:schemeClr val="bg1"/>
              </a:solidFill>
              <a:ea typeface="微软雅黑" panose="020B0503020204020204" pitchFamily="34" charset="-122"/>
            </a:endParaRPr>
          </a:p>
        </p:txBody>
      </p:sp>
      <p:cxnSp>
        <p:nvCxnSpPr>
          <p:cNvPr id="201" name="Straight Line buttom"/>
          <p:cNvCxnSpPr/>
          <p:nvPr/>
        </p:nvCxnSpPr>
        <p:spPr>
          <a:xfrm>
            <a:off x="914400" y="5110711"/>
            <a:ext cx="10363200" cy="0"/>
          </a:xfrm>
          <a:prstGeom prst="line">
            <a:avLst/>
          </a:prstGeom>
          <a:ln w="19050">
            <a:solidFill>
              <a:srgbClr val="44D0D4"/>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02" name="Rectangle 67"/>
          <p:cNvSpPr/>
          <p:nvPr/>
        </p:nvSpPr>
        <p:spPr>
          <a:xfrm>
            <a:off x="4160731" y="2604175"/>
            <a:ext cx="513050" cy="215444"/>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chemeClr val="bg1"/>
                </a:solidFill>
                <a:effectLst/>
                <a:uLnTx/>
                <a:uFillTx/>
                <a:ea typeface="微软雅黑" panose="020B0503020204020204" pitchFamily="34" charset="-122"/>
              </a:rPr>
              <a:t>美 国</a:t>
            </a:r>
            <a:endParaRPr kumimoji="0" lang="zh-CN" altLang="zh-CN" sz="800" b="1" i="0" u="none" strike="noStrike" kern="0" cap="none" spc="0" normalizeH="0" baseline="0" noProof="0" dirty="0">
              <a:ln>
                <a:noFill/>
              </a:ln>
              <a:solidFill>
                <a:schemeClr val="bg1"/>
              </a:solidFill>
              <a:effectLst/>
              <a:uLnTx/>
              <a:uFillTx/>
              <a:ea typeface="微软雅黑" panose="020B0503020204020204" pitchFamily="34" charset="-122"/>
            </a:endParaRPr>
          </a:p>
        </p:txBody>
      </p:sp>
      <p:sp>
        <p:nvSpPr>
          <p:cNvPr id="203" name="Rectangle 67"/>
          <p:cNvSpPr/>
          <p:nvPr/>
        </p:nvSpPr>
        <p:spPr>
          <a:xfrm>
            <a:off x="4157533" y="2874061"/>
            <a:ext cx="513050" cy="215444"/>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chemeClr val="bg1"/>
                </a:solidFill>
                <a:effectLst/>
                <a:uLnTx/>
                <a:uFillTx/>
                <a:ea typeface="微软雅黑" panose="020B0503020204020204" pitchFamily="34" charset="-122"/>
              </a:rPr>
              <a:t>墨西哥</a:t>
            </a:r>
            <a:endParaRPr kumimoji="0" lang="zh-CN" altLang="zh-CN" sz="800" b="1" i="0" u="none" strike="noStrike" kern="0" cap="none" spc="0" normalizeH="0" baseline="0" noProof="0" dirty="0">
              <a:ln>
                <a:noFill/>
              </a:ln>
              <a:solidFill>
                <a:schemeClr val="bg1"/>
              </a:solidFill>
              <a:effectLst/>
              <a:uLnTx/>
              <a:uFillTx/>
              <a:ea typeface="微软雅黑" panose="020B0503020204020204" pitchFamily="34" charset="-122"/>
            </a:endParaRPr>
          </a:p>
        </p:txBody>
      </p:sp>
      <p:sp>
        <p:nvSpPr>
          <p:cNvPr id="204" name="Rectangle 67"/>
          <p:cNvSpPr/>
          <p:nvPr/>
        </p:nvSpPr>
        <p:spPr>
          <a:xfrm>
            <a:off x="6190489" y="2604174"/>
            <a:ext cx="630564" cy="215444"/>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chemeClr val="bg1"/>
                </a:solidFill>
                <a:effectLst/>
                <a:uLnTx/>
                <a:uFillTx/>
                <a:ea typeface="微软雅黑" panose="020B0503020204020204" pitchFamily="34" charset="-122"/>
              </a:rPr>
              <a:t>罗马尼亚</a:t>
            </a:r>
            <a:endParaRPr kumimoji="0" lang="zh-CN" altLang="zh-CN" sz="800" b="1" i="0" u="none" strike="noStrike" kern="0" cap="none" spc="0" normalizeH="0" baseline="0" noProof="0" dirty="0">
              <a:ln>
                <a:noFill/>
              </a:ln>
              <a:solidFill>
                <a:schemeClr val="bg1"/>
              </a:solidFill>
              <a:effectLst/>
              <a:uLnTx/>
              <a:uFillTx/>
              <a:ea typeface="微软雅黑" panose="020B0503020204020204" pitchFamily="34" charset="-122"/>
            </a:endParaRPr>
          </a:p>
        </p:txBody>
      </p:sp>
      <p:sp>
        <p:nvSpPr>
          <p:cNvPr id="205" name="Rectangle 67"/>
          <p:cNvSpPr/>
          <p:nvPr/>
        </p:nvSpPr>
        <p:spPr>
          <a:xfrm>
            <a:off x="7188704" y="3021769"/>
            <a:ext cx="513050" cy="215444"/>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chemeClr val="bg1"/>
                </a:solidFill>
                <a:effectLst/>
                <a:uLnTx/>
                <a:uFillTx/>
                <a:ea typeface="微软雅黑" panose="020B0503020204020204" pitchFamily="34" charset="-122"/>
              </a:rPr>
              <a:t>印度</a:t>
            </a:r>
            <a:endParaRPr kumimoji="0" lang="zh-CN" altLang="zh-CN" sz="800" b="1" i="0" u="none" strike="noStrike" kern="0" cap="none" spc="0" normalizeH="0" baseline="0" noProof="0" dirty="0">
              <a:ln>
                <a:noFill/>
              </a:ln>
              <a:solidFill>
                <a:schemeClr val="bg1"/>
              </a:solidFill>
              <a:effectLst/>
              <a:uLnTx/>
              <a:uFillTx/>
              <a:ea typeface="微软雅黑" panose="020B0503020204020204" pitchFamily="34" charset="-122"/>
            </a:endParaRPr>
          </a:p>
        </p:txBody>
      </p:sp>
      <p:sp>
        <p:nvSpPr>
          <p:cNvPr id="206" name="Rectangle 67"/>
          <p:cNvSpPr/>
          <p:nvPr/>
        </p:nvSpPr>
        <p:spPr>
          <a:xfrm>
            <a:off x="7657297" y="3333612"/>
            <a:ext cx="645645" cy="215444"/>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chemeClr val="bg1"/>
                </a:solidFill>
                <a:effectLst/>
                <a:uLnTx/>
                <a:uFillTx/>
                <a:ea typeface="微软雅黑" panose="020B0503020204020204" pitchFamily="34" charset="-122"/>
              </a:rPr>
              <a:t>马来西亚</a:t>
            </a:r>
            <a:endParaRPr kumimoji="0" lang="en-US" altLang="zh-CN" sz="800" b="1" i="0" u="none" strike="noStrike" kern="0" cap="none" spc="0" normalizeH="0" baseline="0" noProof="0" dirty="0">
              <a:ln>
                <a:noFill/>
              </a:ln>
              <a:solidFill>
                <a:schemeClr val="bg1"/>
              </a:solidFill>
              <a:effectLst/>
              <a:uLnTx/>
              <a:uFillTx/>
              <a:ea typeface="微软雅黑" panose="020B0503020204020204" pitchFamily="34" charset="-122"/>
            </a:endParaRPr>
          </a:p>
        </p:txBody>
      </p:sp>
      <p:pic>
        <p:nvPicPr>
          <p:cNvPr id="207" name="图片 206"/>
          <p:cNvPicPr>
            <a:picLocks noChangeAspect="1"/>
          </p:cNvPicPr>
          <p:nvPr/>
        </p:nvPicPr>
        <p:blipFill>
          <a:blip r:embed="rId2" cstate="email">
            <a:extLst>
              <a:ext uri="{BEBA8EAE-BF5A-486C-A8C5-ECC9F3942E4B}">
                <a14:imgProps xmlns:a14="http://schemas.microsoft.com/office/drawing/2010/main">
                  <a14:imgLayer r:embed="rId3">
                    <a14:imgEffect>
                      <a14:backgroundRemoval t="0" b="100000" l="3571" r="100000"/>
                    </a14:imgEffect>
                  </a14:imgLayer>
                </a14:imgProps>
              </a:ext>
            </a:extLst>
          </a:blip>
          <a:stretch>
            <a:fillRect/>
          </a:stretch>
        </p:blipFill>
        <p:spPr>
          <a:xfrm>
            <a:off x="7646991" y="2844232"/>
            <a:ext cx="139779" cy="134769"/>
          </a:xfrm>
          <a:prstGeom prst="rect">
            <a:avLst/>
          </a:prstGeom>
        </p:spPr>
      </p:pic>
      <p:sp>
        <p:nvSpPr>
          <p:cNvPr id="208" name="任意多边形 207"/>
          <p:cNvSpPr/>
          <p:nvPr/>
        </p:nvSpPr>
        <p:spPr>
          <a:xfrm>
            <a:off x="7430089" y="2231161"/>
            <a:ext cx="145460" cy="167816"/>
          </a:xfrm>
          <a:custGeom>
            <a:avLst/>
            <a:gdLst>
              <a:gd name="connsiteX0" fmla="*/ 0 w 206734"/>
              <a:gd name="connsiteY0" fmla="*/ 75537 h 238539"/>
              <a:gd name="connsiteX1" fmla="*/ 31806 w 206734"/>
              <a:gd name="connsiteY1" fmla="*/ 222636 h 238539"/>
              <a:gd name="connsiteX2" fmla="*/ 99392 w 206734"/>
              <a:gd name="connsiteY2" fmla="*/ 238539 h 238539"/>
              <a:gd name="connsiteX3" fmla="*/ 166978 w 206734"/>
              <a:gd name="connsiteY3" fmla="*/ 163001 h 238539"/>
              <a:gd name="connsiteX4" fmla="*/ 206734 w 206734"/>
              <a:gd name="connsiteY4" fmla="*/ 71561 h 238539"/>
              <a:gd name="connsiteX5" fmla="*/ 131197 w 206734"/>
              <a:gd name="connsiteY5" fmla="*/ 19878 h 238539"/>
              <a:gd name="connsiteX6" fmla="*/ 7952 w 206734"/>
              <a:gd name="connsiteY6" fmla="*/ 0 h 238539"/>
              <a:gd name="connsiteX7" fmla="*/ 0 w 206734"/>
              <a:gd name="connsiteY7" fmla="*/ 75537 h 2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734" h="238539">
                <a:moveTo>
                  <a:pt x="0" y="75537"/>
                </a:moveTo>
                <a:lnTo>
                  <a:pt x="31806" y="222636"/>
                </a:lnTo>
                <a:lnTo>
                  <a:pt x="99392" y="238539"/>
                </a:lnTo>
                <a:lnTo>
                  <a:pt x="166978" y="163001"/>
                </a:lnTo>
                <a:lnTo>
                  <a:pt x="206734" y="71561"/>
                </a:lnTo>
                <a:lnTo>
                  <a:pt x="131197" y="19878"/>
                </a:lnTo>
                <a:lnTo>
                  <a:pt x="7952" y="0"/>
                </a:lnTo>
                <a:lnTo>
                  <a:pt x="0" y="75537"/>
                </a:lnTo>
                <a:close/>
              </a:path>
            </a:pathLst>
          </a:custGeom>
          <a:solidFill>
            <a:srgbClr val="064B8A"/>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800" b="1" i="0" u="none" strike="noStrike" kern="0" cap="none" spc="0" normalizeH="0" baseline="0" noProof="0">
              <a:ln>
                <a:noFill/>
              </a:ln>
              <a:solidFill>
                <a:srgbClr val="FF0000"/>
              </a:solidFill>
              <a:effectLst/>
              <a:uLnTx/>
              <a:uFillTx/>
              <a:latin typeface="Arial" panose="020B0604020202020204"/>
              <a:ea typeface="微软雅黑" panose="020B0503020204020204" pitchFamily="34" charset="-122"/>
              <a:cs typeface="+mn-cs"/>
            </a:endParaRPr>
          </a:p>
        </p:txBody>
      </p:sp>
      <p:sp>
        <p:nvSpPr>
          <p:cNvPr id="209" name="Rectangle 67"/>
          <p:cNvSpPr/>
          <p:nvPr/>
        </p:nvSpPr>
        <p:spPr>
          <a:xfrm>
            <a:off x="7589992" y="2690784"/>
            <a:ext cx="513050" cy="215444"/>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en-US" sz="800" b="1" i="0" u="none" strike="noStrike" kern="0" cap="none" spc="0" normalizeH="0" baseline="0" noProof="0" dirty="0">
                <a:ln>
                  <a:noFill/>
                </a:ln>
                <a:solidFill>
                  <a:schemeClr val="bg1"/>
                </a:solidFill>
                <a:effectLst/>
                <a:uLnTx/>
                <a:uFillTx/>
                <a:ea typeface="微软雅黑" panose="020B0503020204020204" pitchFamily="34" charset="-122"/>
              </a:rPr>
              <a:t>中国</a:t>
            </a:r>
            <a:endParaRPr kumimoji="0" lang="zh-CN" altLang="zh-CN" sz="800" b="1" i="0" u="none" strike="noStrike" kern="0" cap="none" spc="0" normalizeH="0" baseline="0" noProof="0" dirty="0">
              <a:ln>
                <a:noFill/>
              </a:ln>
              <a:solidFill>
                <a:schemeClr val="bg1"/>
              </a:solidFill>
              <a:effectLst/>
              <a:uLnTx/>
              <a:uFillTx/>
              <a:ea typeface="微软雅黑" panose="020B0503020204020204" pitchFamily="34" charset="-122"/>
            </a:endParaRPr>
          </a:p>
        </p:txBody>
      </p:sp>
      <p:pic>
        <p:nvPicPr>
          <p:cNvPr id="210" name="图片 209" descr="400个常用ppt图标(39)_ppt宝藏_www.pptbz.com"/>
          <p:cNvPicPr>
            <a:picLocks noChangeAspect="1"/>
          </p:cNvPicPr>
          <p:nvPr/>
        </p:nvPicPr>
        <p:blipFill>
          <a:blip r:embed="rId4" cstate="email"/>
          <a:stretch>
            <a:fillRect/>
          </a:stretch>
        </p:blipFill>
        <p:spPr>
          <a:xfrm>
            <a:off x="6093025" y="2439591"/>
            <a:ext cx="342365" cy="342365"/>
          </a:xfrm>
          <a:prstGeom prst="rect">
            <a:avLst/>
          </a:prstGeom>
          <a:noFill/>
          <a:ln w="9525">
            <a:noFill/>
            <a:miter/>
          </a:ln>
        </p:spPr>
      </p:pic>
      <p:sp>
        <p:nvSpPr>
          <p:cNvPr id="211" name="椭圆 210"/>
          <p:cNvSpPr/>
          <p:nvPr/>
        </p:nvSpPr>
        <p:spPr>
          <a:xfrm>
            <a:off x="4672989" y="3624734"/>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2" name="椭圆 211"/>
          <p:cNvSpPr/>
          <p:nvPr/>
        </p:nvSpPr>
        <p:spPr>
          <a:xfrm>
            <a:off x="4726123" y="3518094"/>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3" name="椭圆 212"/>
          <p:cNvSpPr/>
          <p:nvPr/>
        </p:nvSpPr>
        <p:spPr>
          <a:xfrm>
            <a:off x="4828718" y="3441058"/>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4" name="椭圆 213"/>
          <p:cNvSpPr/>
          <p:nvPr/>
        </p:nvSpPr>
        <p:spPr>
          <a:xfrm>
            <a:off x="4879356" y="3813786"/>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5" name="椭圆 214"/>
          <p:cNvSpPr/>
          <p:nvPr/>
        </p:nvSpPr>
        <p:spPr>
          <a:xfrm>
            <a:off x="5078210" y="3736744"/>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6" name="椭圆 215"/>
          <p:cNvSpPr/>
          <p:nvPr/>
        </p:nvSpPr>
        <p:spPr>
          <a:xfrm>
            <a:off x="4989306" y="3988294"/>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7" name="椭圆 216"/>
          <p:cNvSpPr/>
          <p:nvPr/>
        </p:nvSpPr>
        <p:spPr>
          <a:xfrm>
            <a:off x="4816581" y="4209227"/>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8" name="椭圆 217"/>
          <p:cNvSpPr/>
          <p:nvPr/>
        </p:nvSpPr>
        <p:spPr>
          <a:xfrm>
            <a:off x="5705056" y="3284394"/>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19" name="椭圆 218"/>
          <p:cNvSpPr/>
          <p:nvPr/>
        </p:nvSpPr>
        <p:spPr>
          <a:xfrm>
            <a:off x="5857456" y="3436794"/>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0" name="椭圆 219"/>
          <p:cNvSpPr/>
          <p:nvPr/>
        </p:nvSpPr>
        <p:spPr>
          <a:xfrm>
            <a:off x="5925915" y="3415501"/>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1" name="椭圆 220"/>
          <p:cNvSpPr/>
          <p:nvPr/>
        </p:nvSpPr>
        <p:spPr>
          <a:xfrm>
            <a:off x="6116060" y="3392320"/>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2" name="椭圆 221"/>
          <p:cNvSpPr/>
          <p:nvPr/>
        </p:nvSpPr>
        <p:spPr>
          <a:xfrm>
            <a:off x="6108986" y="3497268"/>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3" name="椭圆 222"/>
          <p:cNvSpPr/>
          <p:nvPr/>
        </p:nvSpPr>
        <p:spPr>
          <a:xfrm>
            <a:off x="6170695" y="3573404"/>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4" name="椭圆 223"/>
          <p:cNvSpPr/>
          <p:nvPr/>
        </p:nvSpPr>
        <p:spPr>
          <a:xfrm>
            <a:off x="6482714" y="3518094"/>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5" name="椭圆 224"/>
          <p:cNvSpPr/>
          <p:nvPr/>
        </p:nvSpPr>
        <p:spPr>
          <a:xfrm>
            <a:off x="6360270" y="3121755"/>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6" name="椭圆 225"/>
          <p:cNvSpPr/>
          <p:nvPr/>
        </p:nvSpPr>
        <p:spPr>
          <a:xfrm>
            <a:off x="6740602" y="3190721"/>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7" name="椭圆 226"/>
          <p:cNvSpPr/>
          <p:nvPr/>
        </p:nvSpPr>
        <p:spPr>
          <a:xfrm>
            <a:off x="6572548" y="3137151"/>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8" name="椭圆 227"/>
          <p:cNvSpPr/>
          <p:nvPr/>
        </p:nvSpPr>
        <p:spPr>
          <a:xfrm>
            <a:off x="6586250" y="3037776"/>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29" name="椭圆 228"/>
          <p:cNvSpPr/>
          <p:nvPr/>
        </p:nvSpPr>
        <p:spPr>
          <a:xfrm>
            <a:off x="6502541" y="2984393"/>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0" name="椭圆 229"/>
          <p:cNvSpPr/>
          <p:nvPr/>
        </p:nvSpPr>
        <p:spPr>
          <a:xfrm>
            <a:off x="6601278" y="2938401"/>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1" name="椭圆 230"/>
          <p:cNvSpPr/>
          <p:nvPr/>
        </p:nvSpPr>
        <p:spPr>
          <a:xfrm>
            <a:off x="6578864" y="2838713"/>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2" name="椭圆 231"/>
          <p:cNvSpPr/>
          <p:nvPr/>
        </p:nvSpPr>
        <p:spPr>
          <a:xfrm>
            <a:off x="6259118" y="2784983"/>
            <a:ext cx="61709" cy="617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3" name="椭圆 232"/>
          <p:cNvSpPr/>
          <p:nvPr/>
        </p:nvSpPr>
        <p:spPr>
          <a:xfrm>
            <a:off x="6740815" y="3022701"/>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4" name="椭圆 233"/>
          <p:cNvSpPr/>
          <p:nvPr/>
        </p:nvSpPr>
        <p:spPr>
          <a:xfrm>
            <a:off x="6962599" y="3083747"/>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5" name="椭圆 234"/>
          <p:cNvSpPr/>
          <p:nvPr/>
        </p:nvSpPr>
        <p:spPr>
          <a:xfrm>
            <a:off x="7204317" y="3106456"/>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6" name="椭圆 235"/>
          <p:cNvSpPr/>
          <p:nvPr/>
        </p:nvSpPr>
        <p:spPr>
          <a:xfrm>
            <a:off x="7434856" y="3151914"/>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7" name="椭圆 236"/>
          <p:cNvSpPr/>
          <p:nvPr/>
        </p:nvSpPr>
        <p:spPr>
          <a:xfrm>
            <a:off x="7503787" y="3283993"/>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8" name="椭圆 237"/>
          <p:cNvSpPr/>
          <p:nvPr/>
        </p:nvSpPr>
        <p:spPr>
          <a:xfrm>
            <a:off x="5978918" y="2682199"/>
            <a:ext cx="61709" cy="617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39" name="椭圆 238"/>
          <p:cNvSpPr/>
          <p:nvPr/>
        </p:nvSpPr>
        <p:spPr>
          <a:xfrm>
            <a:off x="5857844" y="2614009"/>
            <a:ext cx="61709" cy="617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40" name="椭圆 239"/>
          <p:cNvSpPr/>
          <p:nvPr/>
        </p:nvSpPr>
        <p:spPr>
          <a:xfrm>
            <a:off x="7133877" y="2675110"/>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41" name="椭圆 240"/>
          <p:cNvSpPr/>
          <p:nvPr/>
        </p:nvSpPr>
        <p:spPr>
          <a:xfrm>
            <a:off x="4063491" y="2927341"/>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42" name="椭圆 241"/>
          <p:cNvSpPr/>
          <p:nvPr/>
        </p:nvSpPr>
        <p:spPr>
          <a:xfrm>
            <a:off x="4268993" y="3042103"/>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43" name="椭圆 242"/>
          <p:cNvSpPr/>
          <p:nvPr/>
        </p:nvSpPr>
        <p:spPr>
          <a:xfrm>
            <a:off x="4368466" y="3027193"/>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44" name="椭圆 243"/>
          <p:cNvSpPr/>
          <p:nvPr/>
        </p:nvSpPr>
        <p:spPr>
          <a:xfrm>
            <a:off x="4574502" y="3035731"/>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45" name="椭圆 244"/>
          <p:cNvSpPr/>
          <p:nvPr/>
        </p:nvSpPr>
        <p:spPr>
          <a:xfrm>
            <a:off x="4636163" y="2920297"/>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46" name="椭圆 245"/>
          <p:cNvSpPr/>
          <p:nvPr/>
        </p:nvSpPr>
        <p:spPr>
          <a:xfrm>
            <a:off x="4094743" y="2730584"/>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47" name="椭圆 246"/>
          <p:cNvSpPr/>
          <p:nvPr/>
        </p:nvSpPr>
        <p:spPr>
          <a:xfrm>
            <a:off x="8110297" y="2927340"/>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pic>
        <p:nvPicPr>
          <p:cNvPr id="248" name="图片 247" descr="400个常用ppt图标(39)_ppt宝藏_www.pptbz.com"/>
          <p:cNvPicPr>
            <a:picLocks noChangeAspect="1"/>
          </p:cNvPicPr>
          <p:nvPr/>
        </p:nvPicPr>
        <p:blipFill>
          <a:blip r:embed="rId4" cstate="email"/>
          <a:stretch>
            <a:fillRect/>
          </a:stretch>
        </p:blipFill>
        <p:spPr>
          <a:xfrm>
            <a:off x="7624757" y="3201485"/>
            <a:ext cx="342365" cy="342365"/>
          </a:xfrm>
          <a:prstGeom prst="rect">
            <a:avLst/>
          </a:prstGeom>
          <a:noFill/>
          <a:ln w="9525">
            <a:noFill/>
            <a:miter/>
          </a:ln>
        </p:spPr>
      </p:pic>
      <p:pic>
        <p:nvPicPr>
          <p:cNvPr id="249" name="图片 248" descr="400个常用ppt图标(39)_ppt宝藏_www.pptbz.com"/>
          <p:cNvPicPr>
            <a:picLocks noChangeAspect="1"/>
          </p:cNvPicPr>
          <p:nvPr/>
        </p:nvPicPr>
        <p:blipFill>
          <a:blip r:embed="rId4" cstate="email"/>
          <a:stretch>
            <a:fillRect/>
          </a:stretch>
        </p:blipFill>
        <p:spPr>
          <a:xfrm>
            <a:off x="4097283" y="2690654"/>
            <a:ext cx="342365" cy="342365"/>
          </a:xfrm>
          <a:prstGeom prst="rect">
            <a:avLst/>
          </a:prstGeom>
          <a:noFill/>
          <a:ln w="9525">
            <a:noFill/>
            <a:miter/>
          </a:ln>
        </p:spPr>
      </p:pic>
      <p:pic>
        <p:nvPicPr>
          <p:cNvPr id="250" name="图片 249" descr="400个常用ppt图标(39)_ppt宝藏_www.pptbz.com"/>
          <p:cNvPicPr>
            <a:picLocks noChangeAspect="1"/>
          </p:cNvPicPr>
          <p:nvPr/>
        </p:nvPicPr>
        <p:blipFill>
          <a:blip r:embed="rId4" cstate="email"/>
          <a:stretch>
            <a:fillRect/>
          </a:stretch>
        </p:blipFill>
        <p:spPr>
          <a:xfrm>
            <a:off x="4104138" y="2370663"/>
            <a:ext cx="342365" cy="342365"/>
          </a:xfrm>
          <a:prstGeom prst="rect">
            <a:avLst/>
          </a:prstGeom>
          <a:noFill/>
          <a:ln w="9525">
            <a:noFill/>
            <a:miter/>
          </a:ln>
        </p:spPr>
      </p:pic>
      <p:pic>
        <p:nvPicPr>
          <p:cNvPr id="251" name="图片 250" descr="400个常用ppt图标(39)_ppt宝藏_www.pptbz.com"/>
          <p:cNvPicPr>
            <a:picLocks noChangeAspect="1"/>
          </p:cNvPicPr>
          <p:nvPr/>
        </p:nvPicPr>
        <p:blipFill>
          <a:blip r:embed="rId4" cstate="email"/>
          <a:stretch>
            <a:fillRect/>
          </a:stretch>
        </p:blipFill>
        <p:spPr>
          <a:xfrm>
            <a:off x="7068446" y="2879346"/>
            <a:ext cx="342365" cy="342365"/>
          </a:xfrm>
          <a:prstGeom prst="rect">
            <a:avLst/>
          </a:prstGeom>
          <a:noFill/>
          <a:ln w="9525">
            <a:noFill/>
            <a:miter/>
          </a:ln>
        </p:spPr>
      </p:pic>
      <p:sp>
        <p:nvSpPr>
          <p:cNvPr id="252" name="椭圆 251"/>
          <p:cNvSpPr/>
          <p:nvPr/>
        </p:nvSpPr>
        <p:spPr>
          <a:xfrm>
            <a:off x="7085877" y="3052975"/>
            <a:ext cx="61709" cy="6170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253" name="Title 1"/>
          <p:cNvSpPr>
            <a:spLocks noGrp="1"/>
          </p:cNvSpPr>
          <p:nvPr>
            <p:ph type="title"/>
          </p:nvPr>
        </p:nvSpPr>
        <p:spPr>
          <a:xfrm>
            <a:off x="3525664" y="434608"/>
            <a:ext cx="5152926" cy="471365"/>
          </a:xfrm>
        </p:spPr>
        <p:txBody>
          <a:bodyPr>
            <a:noAutofit/>
          </a:bodyPr>
          <a:lstStyle/>
          <a:p>
            <a:pPr algn="ctr"/>
            <a:r>
              <a:rPr lang="zh-CN" altLang="en-US" sz="3000" dirty="0">
                <a:solidFill>
                  <a:schemeClr val="bg1"/>
                </a:solidFill>
                <a:ea typeface="微软雅黑" panose="020B0503020204020204" pitchFamily="34" charset="-122"/>
              </a:rPr>
              <a:t>立足中国   布局全球</a:t>
            </a:r>
            <a:endParaRPr lang="en-US" sz="3000" dirty="0">
              <a:solidFill>
                <a:schemeClr val="bg1"/>
              </a:solidFill>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9"/>
                                        </p:tgtEl>
                                        <p:attrNameLst>
                                          <p:attrName>style.visibility</p:attrName>
                                        </p:attrNameLst>
                                      </p:cBhvr>
                                      <p:to>
                                        <p:strVal val="visible"/>
                                      </p:to>
                                    </p:set>
                                    <p:anim calcmode="lin" valueType="num">
                                      <p:cBhvr>
                                        <p:cTn id="25" dur="500" fill="hold"/>
                                        <p:tgtEl>
                                          <p:spTgt spid="79"/>
                                        </p:tgtEl>
                                        <p:attrNameLst>
                                          <p:attrName>ppt_w</p:attrName>
                                        </p:attrNameLst>
                                      </p:cBhvr>
                                      <p:tavLst>
                                        <p:tav tm="0">
                                          <p:val>
                                            <p:fltVal val="0"/>
                                          </p:val>
                                        </p:tav>
                                        <p:tav tm="100000">
                                          <p:val>
                                            <p:strVal val="#ppt_w"/>
                                          </p:val>
                                        </p:tav>
                                      </p:tavLst>
                                    </p:anim>
                                    <p:anim calcmode="lin" valueType="num">
                                      <p:cBhvr>
                                        <p:cTn id="26" dur="500" fill="hold"/>
                                        <p:tgtEl>
                                          <p:spTgt spid="79"/>
                                        </p:tgtEl>
                                        <p:attrNameLst>
                                          <p:attrName>ppt_h</p:attrName>
                                        </p:attrNameLst>
                                      </p:cBhvr>
                                      <p:tavLst>
                                        <p:tav tm="0">
                                          <p:val>
                                            <p:fltVal val="0"/>
                                          </p:val>
                                        </p:tav>
                                        <p:tav tm="100000">
                                          <p:val>
                                            <p:strVal val="#ppt_h"/>
                                          </p:val>
                                        </p:tav>
                                      </p:tavLst>
                                    </p:anim>
                                    <p:animEffect transition="in" filter="fade">
                                      <p:cBhvr>
                                        <p:cTn id="27" dur="500"/>
                                        <p:tgtEl>
                                          <p:spTgt spid="79"/>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14"/>
                                        </p:tgtEl>
                                        <p:attrNameLst>
                                          <p:attrName>style.visibility</p:attrName>
                                        </p:attrNameLst>
                                      </p:cBhvr>
                                      <p:to>
                                        <p:strVal val="visible"/>
                                      </p:to>
                                    </p:set>
                                    <p:anim calcmode="lin" valueType="num">
                                      <p:cBhvr>
                                        <p:cTn id="31" dur="500" fill="hold"/>
                                        <p:tgtEl>
                                          <p:spTgt spid="114"/>
                                        </p:tgtEl>
                                        <p:attrNameLst>
                                          <p:attrName>ppt_w</p:attrName>
                                        </p:attrNameLst>
                                      </p:cBhvr>
                                      <p:tavLst>
                                        <p:tav tm="0">
                                          <p:val>
                                            <p:fltVal val="0"/>
                                          </p:val>
                                        </p:tav>
                                        <p:tav tm="100000">
                                          <p:val>
                                            <p:strVal val="#ppt_w"/>
                                          </p:val>
                                        </p:tav>
                                      </p:tavLst>
                                    </p:anim>
                                    <p:anim calcmode="lin" valueType="num">
                                      <p:cBhvr>
                                        <p:cTn id="32" dur="500" fill="hold"/>
                                        <p:tgtEl>
                                          <p:spTgt spid="114"/>
                                        </p:tgtEl>
                                        <p:attrNameLst>
                                          <p:attrName>ppt_h</p:attrName>
                                        </p:attrNameLst>
                                      </p:cBhvr>
                                      <p:tavLst>
                                        <p:tav tm="0">
                                          <p:val>
                                            <p:fltVal val="0"/>
                                          </p:val>
                                        </p:tav>
                                        <p:tav tm="100000">
                                          <p:val>
                                            <p:strVal val="#ppt_h"/>
                                          </p:val>
                                        </p:tav>
                                      </p:tavLst>
                                    </p:anim>
                                    <p:animEffect transition="in" filter="fade">
                                      <p:cBhvr>
                                        <p:cTn id="33" dur="500"/>
                                        <p:tgtEl>
                                          <p:spTgt spid="114"/>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p:cTn id="37" dur="500" fill="hold"/>
                                        <p:tgtEl>
                                          <p:spTgt spid="95"/>
                                        </p:tgtEl>
                                        <p:attrNameLst>
                                          <p:attrName>ppt_w</p:attrName>
                                        </p:attrNameLst>
                                      </p:cBhvr>
                                      <p:tavLst>
                                        <p:tav tm="0">
                                          <p:val>
                                            <p:fltVal val="0"/>
                                          </p:val>
                                        </p:tav>
                                        <p:tav tm="100000">
                                          <p:val>
                                            <p:strVal val="#ppt_w"/>
                                          </p:val>
                                        </p:tav>
                                      </p:tavLst>
                                    </p:anim>
                                    <p:anim calcmode="lin" valueType="num">
                                      <p:cBhvr>
                                        <p:cTn id="38" dur="500" fill="hold"/>
                                        <p:tgtEl>
                                          <p:spTgt spid="95"/>
                                        </p:tgtEl>
                                        <p:attrNameLst>
                                          <p:attrName>ppt_h</p:attrName>
                                        </p:attrNameLst>
                                      </p:cBhvr>
                                      <p:tavLst>
                                        <p:tav tm="0">
                                          <p:val>
                                            <p:fltVal val="0"/>
                                          </p:val>
                                        </p:tav>
                                        <p:tav tm="100000">
                                          <p:val>
                                            <p:strVal val="#ppt_h"/>
                                          </p:val>
                                        </p:tav>
                                      </p:tavLst>
                                    </p:anim>
                                    <p:animEffect transition="in" filter="fade">
                                      <p:cBhvr>
                                        <p:cTn id="39" dur="500"/>
                                        <p:tgtEl>
                                          <p:spTgt spid="95"/>
                                        </p:tgtEl>
                                      </p:cBhvr>
                                    </p:animEffect>
                                  </p:childTnLst>
                                </p:cTn>
                              </p:par>
                              <p:par>
                                <p:cTn id="40" presetID="2" presetClass="entr" presetSubtype="4" accel="50000" decel="50000" fill="hold" nodeType="withEffect">
                                  <p:stCondLst>
                                    <p:cond delay="0"/>
                                  </p:stCondLst>
                                  <p:childTnLst>
                                    <p:set>
                                      <p:cBhvr>
                                        <p:cTn id="41" dur="1" fill="hold">
                                          <p:stCondLst>
                                            <p:cond delay="0"/>
                                          </p:stCondLst>
                                        </p:cTn>
                                        <p:tgtEl>
                                          <p:spTgt spid="191"/>
                                        </p:tgtEl>
                                        <p:attrNameLst>
                                          <p:attrName>style.visibility</p:attrName>
                                        </p:attrNameLst>
                                      </p:cBhvr>
                                      <p:to>
                                        <p:strVal val="visible"/>
                                      </p:to>
                                    </p:set>
                                    <p:anim calcmode="lin" valueType="num">
                                      <p:cBhvr additive="base">
                                        <p:cTn id="42" dur="500" fill="hold"/>
                                        <p:tgtEl>
                                          <p:spTgt spid="191"/>
                                        </p:tgtEl>
                                        <p:attrNameLst>
                                          <p:attrName>ppt_x</p:attrName>
                                        </p:attrNameLst>
                                      </p:cBhvr>
                                      <p:tavLst>
                                        <p:tav tm="0">
                                          <p:val>
                                            <p:strVal val="#ppt_x"/>
                                          </p:val>
                                        </p:tav>
                                        <p:tav tm="100000">
                                          <p:val>
                                            <p:strVal val="#ppt_x"/>
                                          </p:val>
                                        </p:tav>
                                      </p:tavLst>
                                    </p:anim>
                                    <p:anim calcmode="lin" valueType="num">
                                      <p:cBhvr additive="base">
                                        <p:cTn id="43" dur="500" fill="hold"/>
                                        <p:tgtEl>
                                          <p:spTgt spid="191"/>
                                        </p:tgtEl>
                                        <p:attrNameLst>
                                          <p:attrName>ppt_y</p:attrName>
                                        </p:attrNameLst>
                                      </p:cBhvr>
                                      <p:tavLst>
                                        <p:tav tm="0">
                                          <p:val>
                                            <p:strVal val="1+#ppt_h/2"/>
                                          </p:val>
                                        </p:tav>
                                        <p:tav tm="100000">
                                          <p:val>
                                            <p:strVal val="#ppt_y"/>
                                          </p:val>
                                        </p:tav>
                                      </p:tavLst>
                                    </p:anim>
                                  </p:childTnLst>
                                </p:cTn>
                              </p:par>
                              <p:par>
                                <p:cTn id="44" presetID="2" presetClass="entr" presetSubtype="4" accel="50000" decel="50000" fill="hold" nodeType="withEffect">
                                  <p:stCondLst>
                                    <p:cond delay="0"/>
                                  </p:stCondLst>
                                  <p:childTnLst>
                                    <p:set>
                                      <p:cBhvr>
                                        <p:cTn id="45" dur="1" fill="hold">
                                          <p:stCondLst>
                                            <p:cond delay="0"/>
                                          </p:stCondLst>
                                        </p:cTn>
                                        <p:tgtEl>
                                          <p:spTgt spid="194"/>
                                        </p:tgtEl>
                                        <p:attrNameLst>
                                          <p:attrName>style.visibility</p:attrName>
                                        </p:attrNameLst>
                                      </p:cBhvr>
                                      <p:to>
                                        <p:strVal val="visible"/>
                                      </p:to>
                                    </p:set>
                                    <p:anim calcmode="lin" valueType="num">
                                      <p:cBhvr additive="base">
                                        <p:cTn id="46" dur="500" fill="hold"/>
                                        <p:tgtEl>
                                          <p:spTgt spid="194"/>
                                        </p:tgtEl>
                                        <p:attrNameLst>
                                          <p:attrName>ppt_x</p:attrName>
                                        </p:attrNameLst>
                                      </p:cBhvr>
                                      <p:tavLst>
                                        <p:tav tm="0">
                                          <p:val>
                                            <p:strVal val="#ppt_x"/>
                                          </p:val>
                                        </p:tav>
                                        <p:tav tm="100000">
                                          <p:val>
                                            <p:strVal val="#ppt_x"/>
                                          </p:val>
                                        </p:tav>
                                      </p:tavLst>
                                    </p:anim>
                                    <p:anim calcmode="lin" valueType="num">
                                      <p:cBhvr additive="base">
                                        <p:cTn id="47" dur="500" fill="hold"/>
                                        <p:tgtEl>
                                          <p:spTgt spid="194"/>
                                        </p:tgtEl>
                                        <p:attrNameLst>
                                          <p:attrName>ppt_y</p:attrName>
                                        </p:attrNameLst>
                                      </p:cBhvr>
                                      <p:tavLst>
                                        <p:tav tm="0">
                                          <p:val>
                                            <p:strVal val="1+#ppt_h/2"/>
                                          </p:val>
                                        </p:tav>
                                        <p:tav tm="100000">
                                          <p:val>
                                            <p:strVal val="#ppt_y"/>
                                          </p:val>
                                        </p:tav>
                                      </p:tavLst>
                                    </p:anim>
                                  </p:childTnLst>
                                </p:cTn>
                              </p:par>
                              <p:par>
                                <p:cTn id="48" presetID="2" presetClass="entr" presetSubtype="4" accel="50000" decel="50000" fill="hold" nodeType="withEffect">
                                  <p:stCondLst>
                                    <p:cond delay="0"/>
                                  </p:stCondLst>
                                  <p:childTnLst>
                                    <p:set>
                                      <p:cBhvr>
                                        <p:cTn id="49" dur="1" fill="hold">
                                          <p:stCondLst>
                                            <p:cond delay="0"/>
                                          </p:stCondLst>
                                        </p:cTn>
                                        <p:tgtEl>
                                          <p:spTgt spid="197"/>
                                        </p:tgtEl>
                                        <p:attrNameLst>
                                          <p:attrName>style.visibility</p:attrName>
                                        </p:attrNameLst>
                                      </p:cBhvr>
                                      <p:to>
                                        <p:strVal val="visible"/>
                                      </p:to>
                                    </p:set>
                                    <p:anim calcmode="lin" valueType="num">
                                      <p:cBhvr additive="base">
                                        <p:cTn id="50" dur="500" fill="hold"/>
                                        <p:tgtEl>
                                          <p:spTgt spid="197"/>
                                        </p:tgtEl>
                                        <p:attrNameLst>
                                          <p:attrName>ppt_x</p:attrName>
                                        </p:attrNameLst>
                                      </p:cBhvr>
                                      <p:tavLst>
                                        <p:tav tm="0">
                                          <p:val>
                                            <p:strVal val="#ppt_x"/>
                                          </p:val>
                                        </p:tav>
                                        <p:tav tm="100000">
                                          <p:val>
                                            <p:strVal val="#ppt_x"/>
                                          </p:val>
                                        </p:tav>
                                      </p:tavLst>
                                    </p:anim>
                                    <p:anim calcmode="lin" valueType="num">
                                      <p:cBhvr additive="base">
                                        <p:cTn id="51" dur="500" fill="hold"/>
                                        <p:tgtEl>
                                          <p:spTgt spid="197"/>
                                        </p:tgtEl>
                                        <p:attrNameLst>
                                          <p:attrName>ppt_y</p:attrName>
                                        </p:attrNameLst>
                                      </p:cBhvr>
                                      <p:tavLst>
                                        <p:tav tm="0">
                                          <p:val>
                                            <p:strVal val="1+#ppt_h/2"/>
                                          </p:val>
                                        </p:tav>
                                        <p:tav tm="100000">
                                          <p:val>
                                            <p:strVal val="#ppt_y"/>
                                          </p:val>
                                        </p:tav>
                                      </p:tavLst>
                                    </p:anim>
                                  </p:childTnLst>
                                </p:cTn>
                              </p:par>
                              <p:par>
                                <p:cTn id="52" presetID="2" presetClass="entr" presetSubtype="4" accel="50000" decel="50000" fill="hold" nodeType="withEffect">
                                  <p:stCondLst>
                                    <p:cond delay="0"/>
                                  </p:stCondLst>
                                  <p:childTnLst>
                                    <p:set>
                                      <p:cBhvr>
                                        <p:cTn id="53" dur="1" fill="hold">
                                          <p:stCondLst>
                                            <p:cond delay="0"/>
                                          </p:stCondLst>
                                        </p:cTn>
                                        <p:tgtEl>
                                          <p:spTgt spid="182"/>
                                        </p:tgtEl>
                                        <p:attrNameLst>
                                          <p:attrName>style.visibility</p:attrName>
                                        </p:attrNameLst>
                                      </p:cBhvr>
                                      <p:to>
                                        <p:strVal val="visible"/>
                                      </p:to>
                                    </p:set>
                                    <p:anim calcmode="lin" valueType="num">
                                      <p:cBhvr additive="base">
                                        <p:cTn id="54" dur="500" fill="hold"/>
                                        <p:tgtEl>
                                          <p:spTgt spid="182"/>
                                        </p:tgtEl>
                                        <p:attrNameLst>
                                          <p:attrName>ppt_x</p:attrName>
                                        </p:attrNameLst>
                                      </p:cBhvr>
                                      <p:tavLst>
                                        <p:tav tm="0">
                                          <p:val>
                                            <p:strVal val="#ppt_x"/>
                                          </p:val>
                                        </p:tav>
                                        <p:tav tm="100000">
                                          <p:val>
                                            <p:strVal val="#ppt_x"/>
                                          </p:val>
                                        </p:tav>
                                      </p:tavLst>
                                    </p:anim>
                                    <p:anim calcmode="lin" valueType="num">
                                      <p:cBhvr additive="base">
                                        <p:cTn id="55" dur="500" fill="hold"/>
                                        <p:tgtEl>
                                          <p:spTgt spid="182"/>
                                        </p:tgtEl>
                                        <p:attrNameLst>
                                          <p:attrName>ppt_y</p:attrName>
                                        </p:attrNameLst>
                                      </p:cBhvr>
                                      <p:tavLst>
                                        <p:tav tm="0">
                                          <p:val>
                                            <p:strVal val="1+#ppt_h/2"/>
                                          </p:val>
                                        </p:tav>
                                        <p:tav tm="100000">
                                          <p:val>
                                            <p:strVal val="#ppt_y"/>
                                          </p:val>
                                        </p:tav>
                                      </p:tavLst>
                                    </p:anim>
                                  </p:childTnLst>
                                </p:cTn>
                              </p:par>
                              <p:par>
                                <p:cTn id="56" presetID="2" presetClass="entr" presetSubtype="4" accel="50000" decel="50000" fill="hold" nodeType="withEffect">
                                  <p:stCondLst>
                                    <p:cond delay="0"/>
                                  </p:stCondLst>
                                  <p:childTnLst>
                                    <p:set>
                                      <p:cBhvr>
                                        <p:cTn id="57" dur="1" fill="hold">
                                          <p:stCondLst>
                                            <p:cond delay="0"/>
                                          </p:stCondLst>
                                        </p:cTn>
                                        <p:tgtEl>
                                          <p:spTgt spid="185"/>
                                        </p:tgtEl>
                                        <p:attrNameLst>
                                          <p:attrName>style.visibility</p:attrName>
                                        </p:attrNameLst>
                                      </p:cBhvr>
                                      <p:to>
                                        <p:strVal val="visible"/>
                                      </p:to>
                                    </p:set>
                                    <p:anim calcmode="lin" valueType="num">
                                      <p:cBhvr additive="base">
                                        <p:cTn id="58" dur="500" fill="hold"/>
                                        <p:tgtEl>
                                          <p:spTgt spid="185"/>
                                        </p:tgtEl>
                                        <p:attrNameLst>
                                          <p:attrName>ppt_x</p:attrName>
                                        </p:attrNameLst>
                                      </p:cBhvr>
                                      <p:tavLst>
                                        <p:tav tm="0">
                                          <p:val>
                                            <p:strVal val="#ppt_x"/>
                                          </p:val>
                                        </p:tav>
                                        <p:tav tm="100000">
                                          <p:val>
                                            <p:strVal val="#ppt_x"/>
                                          </p:val>
                                        </p:tav>
                                      </p:tavLst>
                                    </p:anim>
                                    <p:anim calcmode="lin" valueType="num">
                                      <p:cBhvr additive="base">
                                        <p:cTn id="59" dur="500" fill="hold"/>
                                        <p:tgtEl>
                                          <p:spTgt spid="185"/>
                                        </p:tgtEl>
                                        <p:attrNameLst>
                                          <p:attrName>ppt_y</p:attrName>
                                        </p:attrNameLst>
                                      </p:cBhvr>
                                      <p:tavLst>
                                        <p:tav tm="0">
                                          <p:val>
                                            <p:strVal val="1+#ppt_h/2"/>
                                          </p:val>
                                        </p:tav>
                                        <p:tav tm="100000">
                                          <p:val>
                                            <p:strVal val="#ppt_y"/>
                                          </p:val>
                                        </p:tav>
                                      </p:tavLst>
                                    </p:anim>
                                  </p:childTnLst>
                                </p:cTn>
                              </p:par>
                              <p:par>
                                <p:cTn id="60" presetID="2" presetClass="entr" presetSubtype="4" accel="50000" decel="50000" fill="hold" nodeType="withEffect">
                                  <p:stCondLst>
                                    <p:cond delay="0"/>
                                  </p:stCondLst>
                                  <p:childTnLst>
                                    <p:set>
                                      <p:cBhvr>
                                        <p:cTn id="61" dur="1" fill="hold">
                                          <p:stCondLst>
                                            <p:cond delay="0"/>
                                          </p:stCondLst>
                                        </p:cTn>
                                        <p:tgtEl>
                                          <p:spTgt spid="188"/>
                                        </p:tgtEl>
                                        <p:attrNameLst>
                                          <p:attrName>style.visibility</p:attrName>
                                        </p:attrNameLst>
                                      </p:cBhvr>
                                      <p:to>
                                        <p:strVal val="visible"/>
                                      </p:to>
                                    </p:set>
                                    <p:anim calcmode="lin" valueType="num">
                                      <p:cBhvr additive="base">
                                        <p:cTn id="62" dur="500" fill="hold"/>
                                        <p:tgtEl>
                                          <p:spTgt spid="188"/>
                                        </p:tgtEl>
                                        <p:attrNameLst>
                                          <p:attrName>ppt_x</p:attrName>
                                        </p:attrNameLst>
                                      </p:cBhvr>
                                      <p:tavLst>
                                        <p:tav tm="0">
                                          <p:val>
                                            <p:strVal val="#ppt_x"/>
                                          </p:val>
                                        </p:tav>
                                        <p:tav tm="100000">
                                          <p:val>
                                            <p:strVal val="#ppt_x"/>
                                          </p:val>
                                        </p:tav>
                                      </p:tavLst>
                                    </p:anim>
                                    <p:anim calcmode="lin" valueType="num">
                                      <p:cBhvr additive="base">
                                        <p:cTn id="63" dur="500" fill="hold"/>
                                        <p:tgtEl>
                                          <p:spTgt spid="188"/>
                                        </p:tgtEl>
                                        <p:attrNameLst>
                                          <p:attrName>ppt_y</p:attrName>
                                        </p:attrNameLst>
                                      </p:cBhvr>
                                      <p:tavLst>
                                        <p:tav tm="0">
                                          <p:val>
                                            <p:strVal val="1+#ppt_h/2"/>
                                          </p:val>
                                        </p:tav>
                                        <p:tav tm="100000">
                                          <p:val>
                                            <p:strVal val="#ppt_y"/>
                                          </p:val>
                                        </p:tav>
                                      </p:tavLst>
                                    </p:anim>
                                  </p:childTnLst>
                                </p:cTn>
                              </p:par>
                            </p:childTnLst>
                          </p:cTn>
                        </p:par>
                        <p:par>
                          <p:cTn id="64" fill="hold">
                            <p:stCondLst>
                              <p:cond delay="3000"/>
                            </p:stCondLst>
                            <p:childTnLst>
                              <p:par>
                                <p:cTn id="65" presetID="13" presetClass="entr" presetSubtype="16" fill="hold" nodeType="afterEffect">
                                  <p:stCondLst>
                                    <p:cond delay="0"/>
                                  </p:stCondLst>
                                  <p:childTnLst>
                                    <p:set>
                                      <p:cBhvr>
                                        <p:cTn id="66" dur="1" fill="hold">
                                          <p:stCondLst>
                                            <p:cond delay="0"/>
                                          </p:stCondLst>
                                        </p:cTn>
                                        <p:tgtEl>
                                          <p:spTgt spid="201"/>
                                        </p:tgtEl>
                                        <p:attrNameLst>
                                          <p:attrName>style.visibility</p:attrName>
                                        </p:attrNameLst>
                                      </p:cBhvr>
                                      <p:to>
                                        <p:strVal val="visible"/>
                                      </p:to>
                                    </p:set>
                                    <p:animEffect transition="in" filter="plus(in)">
                                      <p:cBhvr>
                                        <p:cTn id="67" dur="500"/>
                                        <p:tgtEl>
                                          <p:spTgt spid="20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0"/>
                                        </p:tgtEl>
                                        <p:attrNameLst>
                                          <p:attrName>style.visibility</p:attrName>
                                        </p:attrNameLst>
                                      </p:cBhvr>
                                      <p:to>
                                        <p:strVal val="visible"/>
                                      </p:to>
                                    </p:set>
                                    <p:animEffect transition="in" filter="fade">
                                      <p:cBhvr>
                                        <p:cTn id="70"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6" name="矩形 5"/>
          <p:cNvSpPr/>
          <p:nvPr/>
        </p:nvSpPr>
        <p:spPr>
          <a:xfrm>
            <a:off x="491243" y="6246703"/>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sp>
        <p:nvSpPr>
          <p:cNvPr id="7" name="矩形 6"/>
          <p:cNvSpPr/>
          <p:nvPr/>
        </p:nvSpPr>
        <p:spPr>
          <a:xfrm rot="5400000">
            <a:off x="1781233" y="1903096"/>
            <a:ext cx="1467721" cy="3502762"/>
          </a:xfrm>
          <a:prstGeom prst="rect">
            <a:avLst/>
          </a:prstGeom>
          <a:solidFill>
            <a:srgbClr val="11C6FF">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8" name="矩形 7"/>
          <p:cNvSpPr/>
          <p:nvPr/>
        </p:nvSpPr>
        <p:spPr>
          <a:xfrm rot="5400000">
            <a:off x="1781231" y="333377"/>
            <a:ext cx="1467723" cy="3502762"/>
          </a:xfrm>
          <a:prstGeom prst="rect">
            <a:avLst/>
          </a:prstGeom>
          <a:solidFill>
            <a:srgbClr val="A8CA04">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9" name="矩形 8"/>
          <p:cNvSpPr/>
          <p:nvPr/>
        </p:nvSpPr>
        <p:spPr>
          <a:xfrm rot="5400000">
            <a:off x="5370253" y="1903098"/>
            <a:ext cx="1467723" cy="3502762"/>
          </a:xfrm>
          <a:prstGeom prst="rect">
            <a:avLst/>
          </a:prstGeom>
          <a:solidFill>
            <a:srgbClr val="F7BC00">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0" name="矩形 9"/>
          <p:cNvSpPr/>
          <p:nvPr/>
        </p:nvSpPr>
        <p:spPr>
          <a:xfrm rot="5400000">
            <a:off x="5370253" y="333377"/>
            <a:ext cx="1467723" cy="3502762"/>
          </a:xfrm>
          <a:prstGeom prst="rect">
            <a:avLst/>
          </a:prstGeom>
          <a:solidFill>
            <a:srgbClr val="CC99FF">
              <a:alpha val="49804"/>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1" name="矩形 10"/>
          <p:cNvSpPr/>
          <p:nvPr/>
        </p:nvSpPr>
        <p:spPr>
          <a:xfrm rot="5400000">
            <a:off x="8959274" y="333377"/>
            <a:ext cx="1467723" cy="3502762"/>
          </a:xfrm>
          <a:prstGeom prst="rect">
            <a:avLst/>
          </a:prstGeom>
          <a:solidFill>
            <a:srgbClr val="00B050">
              <a:alpha val="5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2" name="矩形 11"/>
          <p:cNvSpPr/>
          <p:nvPr/>
        </p:nvSpPr>
        <p:spPr>
          <a:xfrm rot="5400000">
            <a:off x="8959273" y="1903098"/>
            <a:ext cx="1467723" cy="3502762"/>
          </a:xfrm>
          <a:prstGeom prst="rect">
            <a:avLst/>
          </a:prstGeom>
          <a:solidFill>
            <a:srgbClr val="3399FF">
              <a:alpha val="49804"/>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3" name="TextBox 13"/>
          <p:cNvSpPr txBox="1">
            <a:spLocks noChangeArrowheads="1"/>
          </p:cNvSpPr>
          <p:nvPr/>
        </p:nvSpPr>
        <p:spPr bwMode="auto">
          <a:xfrm>
            <a:off x="626120" y="1723831"/>
            <a:ext cx="3809417" cy="1046440"/>
          </a:xfrm>
          <a:prstGeom prst="rect">
            <a:avLst/>
          </a:prstGeom>
          <a:noFill/>
          <a:ln>
            <a:noFill/>
          </a:ln>
          <a:effectLst>
            <a:reflection blurRad="6350" stA="20000" endPos="3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defPPr>
              <a:defRPr lang="zh-CN"/>
            </a:defPPr>
            <a:lvl1pPr algn="ctr">
              <a:defRPr>
                <a:solidFill>
                  <a:schemeClr val="lt1"/>
                </a:solidFill>
                <a:latin typeface="FrutigerNext LT Medium"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lvl="0">
              <a:defRPr/>
            </a:pPr>
            <a:r>
              <a:rPr lang="en-US" altLang="zh-CN" sz="3600" dirty="0" smtClean="0">
                <a:solidFill>
                  <a:schemeClr val="bg1"/>
                </a:solidFill>
                <a:ea typeface="微软雅黑" panose="020B0503020204020204" pitchFamily="34" charset="-122"/>
              </a:rPr>
              <a:t>105,85,000,000</a:t>
            </a:r>
            <a:endParaRPr lang="en-US" altLang="zh-CN" sz="3600" dirty="0" smtClean="0">
              <a:solidFill>
                <a:schemeClr val="bg1"/>
              </a:solidFill>
              <a:ea typeface="微软雅黑" panose="020B0503020204020204" pitchFamily="34" charset="-122"/>
            </a:endParaRPr>
          </a:p>
          <a:p>
            <a:pPr lvl="0">
              <a:defRPr/>
            </a:pPr>
            <a:r>
              <a:rPr lang="en-US" altLang="zh-CN" sz="1600" dirty="0" smtClean="0">
                <a:solidFill>
                  <a:schemeClr val="bg1"/>
                </a:solidFill>
                <a:latin typeface="FrutigerNext LT Light" pitchFamily="34" charset="0"/>
                <a:ea typeface="微软雅黑" panose="020B0503020204020204" pitchFamily="34" charset="-122"/>
              </a:rPr>
              <a:t>Revenue (RMB)</a:t>
            </a:r>
            <a:endParaRPr lang="en-US" altLang="zh-CN" sz="1600" dirty="0" smtClean="0">
              <a:solidFill>
                <a:schemeClr val="bg1"/>
              </a:solidFill>
              <a:latin typeface="FrutigerNext LT Light" pitchFamily="34" charset="0"/>
              <a:ea typeface="微软雅黑" panose="020B0503020204020204" pitchFamily="34" charset="-122"/>
            </a:endParaRPr>
          </a:p>
          <a:p>
            <a:pPr fontAlgn="ctr">
              <a:defRPr/>
            </a:pPr>
            <a:endParaRPr lang="en-US" altLang="zh-CN" sz="1600" dirty="0">
              <a:solidFill>
                <a:schemeClr val="bg1"/>
              </a:solidFill>
              <a:latin typeface="FrutigerNext LT Light" pitchFamily="34" charset="0"/>
              <a:ea typeface="微软雅黑" panose="020B0503020204020204" pitchFamily="34" charset="-122"/>
            </a:endParaRPr>
          </a:p>
        </p:txBody>
      </p:sp>
      <p:sp>
        <p:nvSpPr>
          <p:cNvPr id="14" name="TextBox 16"/>
          <p:cNvSpPr txBox="1"/>
          <p:nvPr/>
        </p:nvSpPr>
        <p:spPr>
          <a:xfrm>
            <a:off x="8339365" y="3291229"/>
            <a:ext cx="2738524" cy="800219"/>
          </a:xfrm>
          <a:prstGeom prst="rect">
            <a:avLst/>
          </a:prstGeom>
          <a:noFill/>
          <a:ln>
            <a:noFill/>
          </a:ln>
          <a:effectLst>
            <a:reflection blurRad="6350" stA="20000" endPos="3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defPPr>
              <a:defRPr lang="zh-CN"/>
            </a:defPPr>
            <a:lvl1pPr algn="ctr">
              <a:defRPr>
                <a:solidFill>
                  <a:schemeClr val="lt1"/>
                </a:solidFill>
                <a:latin typeface="FrutigerNext LT Medium"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altLang="zh-CN" sz="3600" dirty="0">
                <a:ea typeface="微软雅黑" panose="020B0503020204020204" pitchFamily="34" charset="-122"/>
              </a:rPr>
              <a:t>6</a:t>
            </a:r>
            <a:r>
              <a:rPr lang="en-US" altLang="zh-CN" sz="3600" dirty="0" smtClean="0">
                <a:ea typeface="微软雅黑" panose="020B0503020204020204" pitchFamily="34" charset="-122"/>
              </a:rPr>
              <a:t>0,000+</a:t>
            </a:r>
            <a:endParaRPr lang="en-US" altLang="zh-CN" sz="3600" dirty="0" smtClean="0">
              <a:ea typeface="微软雅黑" panose="020B0503020204020204" pitchFamily="34" charset="-122"/>
            </a:endParaRPr>
          </a:p>
          <a:p>
            <a:pPr>
              <a:defRPr/>
            </a:pPr>
            <a:r>
              <a:rPr lang="en-US" altLang="zh-CN" sz="1600" dirty="0" smtClean="0">
                <a:solidFill>
                  <a:schemeClr val="bg1"/>
                </a:solidFill>
                <a:latin typeface="FrutigerNext LT Light" pitchFamily="34" charset="0"/>
                <a:ea typeface="微软雅黑" panose="020B0503020204020204" pitchFamily="34" charset="-122"/>
              </a:rPr>
              <a:t>Employees</a:t>
            </a:r>
            <a:endParaRPr lang="en-US" altLang="zh-CN" sz="1600" dirty="0">
              <a:solidFill>
                <a:schemeClr val="bg1"/>
              </a:solidFill>
              <a:latin typeface="FrutigerNext LT Light" pitchFamily="34" charset="0"/>
              <a:ea typeface="微软雅黑" panose="020B0503020204020204" pitchFamily="34" charset="-122"/>
            </a:endParaRPr>
          </a:p>
        </p:txBody>
      </p:sp>
      <p:sp>
        <p:nvSpPr>
          <p:cNvPr id="15" name="TextBox 10"/>
          <p:cNvSpPr txBox="1">
            <a:spLocks noChangeArrowheads="1"/>
          </p:cNvSpPr>
          <p:nvPr/>
        </p:nvSpPr>
        <p:spPr bwMode="auto">
          <a:xfrm>
            <a:off x="4616446" y="3306426"/>
            <a:ext cx="2915010" cy="830996"/>
          </a:xfrm>
          <a:prstGeom prst="rect">
            <a:avLst/>
          </a:prstGeom>
          <a:noFill/>
          <a:ln>
            <a:noFill/>
          </a:ln>
          <a:effectLst>
            <a:reflection blurRad="6350" stA="20000" endPos="3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defPPr>
              <a:defRPr lang="zh-CN"/>
            </a:defPPr>
            <a:lvl1pPr algn="ctr">
              <a:defRPr>
                <a:solidFill>
                  <a:schemeClr val="lt1"/>
                </a:solidFill>
                <a:latin typeface="FrutigerNext LT Medium"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altLang="zh-CN" sz="3600" dirty="0">
                <a:solidFill>
                  <a:schemeClr val="bg1"/>
                </a:solidFill>
                <a:ea typeface="微软雅黑" panose="020B0503020204020204" pitchFamily="34" charset="-122"/>
              </a:rPr>
              <a:t>NO.7</a:t>
            </a:r>
            <a:endParaRPr lang="en-US" altLang="zh-CN" sz="3600" dirty="0">
              <a:solidFill>
                <a:schemeClr val="bg1"/>
              </a:solidFill>
              <a:ea typeface="微软雅黑" panose="020B0503020204020204" pitchFamily="34" charset="-122"/>
            </a:endParaRPr>
          </a:p>
          <a:p>
            <a:pPr fontAlgn="ctr">
              <a:defRPr/>
            </a:pPr>
            <a:endParaRPr lang="en-US" altLang="zh-CN" sz="1600" dirty="0" smtClean="0">
              <a:solidFill>
                <a:schemeClr val="bg1"/>
              </a:solidFill>
              <a:latin typeface="FrutigerNext LT Light" pitchFamily="34" charset="0"/>
              <a:ea typeface="微软雅黑" panose="020B0503020204020204" pitchFamily="34" charset="-122"/>
            </a:endParaRPr>
          </a:p>
        </p:txBody>
      </p:sp>
      <p:sp>
        <p:nvSpPr>
          <p:cNvPr id="16" name="TextBox 10"/>
          <p:cNvSpPr txBox="1">
            <a:spLocks noChangeArrowheads="1"/>
          </p:cNvSpPr>
          <p:nvPr/>
        </p:nvSpPr>
        <p:spPr bwMode="auto">
          <a:xfrm>
            <a:off x="4616446" y="1820879"/>
            <a:ext cx="2915010" cy="553998"/>
          </a:xfrm>
          <a:prstGeom prst="rect">
            <a:avLst/>
          </a:prstGeom>
          <a:noFill/>
          <a:ln>
            <a:noFill/>
          </a:ln>
          <a:effectLst>
            <a:reflection blurRad="6350" stA="20000" endPos="3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defPPr>
              <a:defRPr lang="zh-CN"/>
            </a:defPPr>
            <a:lvl1pPr algn="ctr">
              <a:defRPr>
                <a:solidFill>
                  <a:schemeClr val="lt1"/>
                </a:solidFill>
                <a:latin typeface="FrutigerNext LT Medium"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altLang="zh-CN" sz="3600" dirty="0" smtClean="0">
                <a:solidFill>
                  <a:schemeClr val="bg1"/>
                </a:solidFill>
                <a:ea typeface="微软雅黑" panose="020B0503020204020204" pitchFamily="34" charset="-122"/>
              </a:rPr>
              <a:t>152</a:t>
            </a:r>
            <a:endParaRPr lang="en-US" altLang="zh-CN" sz="3600" dirty="0">
              <a:solidFill>
                <a:schemeClr val="bg1"/>
              </a:solidFill>
              <a:ea typeface="微软雅黑" panose="020B0503020204020204" pitchFamily="34" charset="-122"/>
            </a:endParaRPr>
          </a:p>
        </p:txBody>
      </p:sp>
      <p:sp>
        <p:nvSpPr>
          <p:cNvPr id="17" name="TextBox 10"/>
          <p:cNvSpPr txBox="1">
            <a:spLocks noChangeArrowheads="1"/>
          </p:cNvSpPr>
          <p:nvPr/>
        </p:nvSpPr>
        <p:spPr bwMode="auto">
          <a:xfrm>
            <a:off x="8205466" y="1644280"/>
            <a:ext cx="2915010" cy="830996"/>
          </a:xfrm>
          <a:prstGeom prst="rect">
            <a:avLst/>
          </a:prstGeom>
          <a:noFill/>
          <a:ln>
            <a:noFill/>
          </a:ln>
          <a:effectLst>
            <a:reflection blurRad="6350" stA="20000" endPos="3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defPPr>
              <a:defRPr lang="zh-CN"/>
            </a:defPPr>
            <a:lvl1pPr algn="ctr">
              <a:defRPr>
                <a:solidFill>
                  <a:schemeClr val="lt1"/>
                </a:solidFill>
                <a:latin typeface="FrutigerNext LT Medium"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altLang="zh-CN" sz="3600" dirty="0" smtClean="0">
                <a:solidFill>
                  <a:schemeClr val="bg1"/>
                </a:solidFill>
                <a:ea typeface="微软雅黑" panose="020B0503020204020204" pitchFamily="34" charset="-122"/>
              </a:rPr>
              <a:t>41.3%</a:t>
            </a:r>
            <a:endParaRPr lang="en-US" altLang="zh-CN" sz="3600" dirty="0">
              <a:solidFill>
                <a:schemeClr val="bg1"/>
              </a:solidFill>
              <a:ea typeface="微软雅黑" panose="020B0503020204020204" pitchFamily="34" charset="-122"/>
            </a:endParaRPr>
          </a:p>
          <a:p>
            <a:pPr fontAlgn="ctr">
              <a:defRPr/>
            </a:pPr>
            <a:r>
              <a:rPr lang="en-US" altLang="zh-CN" sz="1600" dirty="0" smtClean="0">
                <a:solidFill>
                  <a:schemeClr val="bg1"/>
                </a:solidFill>
                <a:latin typeface="FrutigerNext LT Light" pitchFamily="34" charset="0"/>
                <a:ea typeface="微软雅黑" panose="020B0503020204020204" pitchFamily="34" charset="-122"/>
              </a:rPr>
              <a:t>CAGR</a:t>
            </a:r>
            <a:endParaRPr lang="en-US" altLang="zh-CN" sz="1600" dirty="0">
              <a:solidFill>
                <a:schemeClr val="bg1"/>
              </a:solidFill>
              <a:latin typeface="FrutigerNext LT Light" pitchFamily="34" charset="0"/>
              <a:ea typeface="微软雅黑" panose="020B0503020204020204" pitchFamily="34" charset="-122"/>
            </a:endParaRPr>
          </a:p>
        </p:txBody>
      </p:sp>
      <p:sp>
        <p:nvSpPr>
          <p:cNvPr id="18" name="矩形 17"/>
          <p:cNvSpPr/>
          <p:nvPr/>
        </p:nvSpPr>
        <p:spPr>
          <a:xfrm rot="5400000">
            <a:off x="1781233" y="3461991"/>
            <a:ext cx="1467723" cy="3502764"/>
          </a:xfrm>
          <a:prstGeom prst="rect">
            <a:avLst/>
          </a:prstGeom>
          <a:solidFill>
            <a:schemeClr val="accent4">
              <a:lumMod val="60000"/>
              <a:lumOff val="40000"/>
              <a:alpha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9" name="矩形 18"/>
          <p:cNvSpPr/>
          <p:nvPr/>
        </p:nvSpPr>
        <p:spPr>
          <a:xfrm rot="5400000">
            <a:off x="5370253" y="3461993"/>
            <a:ext cx="1467723" cy="3502762"/>
          </a:xfrm>
          <a:prstGeom prst="rect">
            <a:avLst/>
          </a:prstGeom>
          <a:solidFill>
            <a:schemeClr val="accent2">
              <a:alpha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0" name="矩形 19"/>
          <p:cNvSpPr/>
          <p:nvPr/>
        </p:nvSpPr>
        <p:spPr>
          <a:xfrm rot="5400000">
            <a:off x="8959274" y="3461992"/>
            <a:ext cx="1467722" cy="3502762"/>
          </a:xfrm>
          <a:prstGeom prst="rect">
            <a:avLst/>
          </a:prstGeom>
          <a:solidFill>
            <a:srgbClr val="FF0000">
              <a:alpha val="49804"/>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1" name="TextBox 12"/>
          <p:cNvSpPr txBox="1">
            <a:spLocks noChangeArrowheads="1"/>
          </p:cNvSpPr>
          <p:nvPr/>
        </p:nvSpPr>
        <p:spPr bwMode="auto">
          <a:xfrm>
            <a:off x="734767" y="3190408"/>
            <a:ext cx="3486109" cy="8309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defPPr>
              <a:defRPr lang="zh-CN"/>
            </a:defPPr>
            <a:lvl1pPr algn="ctr">
              <a:defRPr>
                <a:solidFill>
                  <a:schemeClr val="lt1"/>
                </a:solidFill>
                <a:latin typeface="FrutigerNext LT Medium"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altLang="zh-CN" sz="3600" dirty="0" smtClean="0">
                <a:solidFill>
                  <a:schemeClr val="bg1"/>
                </a:solidFill>
                <a:ea typeface="微软雅黑" panose="020B0503020204020204" pitchFamily="34" charset="-122"/>
              </a:rPr>
              <a:t>32+</a:t>
            </a:r>
            <a:endParaRPr lang="en-US" altLang="zh-CN" sz="3600" dirty="0">
              <a:solidFill>
                <a:schemeClr val="bg1"/>
              </a:solidFill>
              <a:ea typeface="微软雅黑" panose="020B0503020204020204" pitchFamily="34" charset="-122"/>
            </a:endParaRPr>
          </a:p>
          <a:p>
            <a:pPr>
              <a:defRPr/>
            </a:pPr>
            <a:r>
              <a:rPr lang="en-US" sz="1600" dirty="0">
                <a:ea typeface="微软雅黑" panose="020B0503020204020204" pitchFamily="34" charset="-122"/>
              </a:rPr>
              <a:t>Global Region</a:t>
            </a:r>
            <a:endParaRPr lang="en-US" sz="1600" dirty="0">
              <a:ea typeface="微软雅黑" panose="020B0503020204020204" pitchFamily="34" charset="-122"/>
            </a:endParaRPr>
          </a:p>
        </p:txBody>
      </p:sp>
      <p:sp>
        <p:nvSpPr>
          <p:cNvPr id="22" name="TextBox 16"/>
          <p:cNvSpPr txBox="1"/>
          <p:nvPr/>
        </p:nvSpPr>
        <p:spPr>
          <a:xfrm>
            <a:off x="8339365" y="4973234"/>
            <a:ext cx="2738524" cy="553998"/>
          </a:xfrm>
          <a:prstGeom prst="rect">
            <a:avLst/>
          </a:prstGeom>
          <a:noFill/>
          <a:ln>
            <a:noFill/>
          </a:ln>
          <a:effectLst>
            <a:reflection blurRad="6350" stA="20000" endPos="3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defPPr>
              <a:defRPr lang="zh-CN"/>
            </a:defPPr>
            <a:lvl1pPr algn="ctr">
              <a:defRPr>
                <a:solidFill>
                  <a:schemeClr val="lt1"/>
                </a:solidFill>
                <a:latin typeface="FrutigerNext LT Medium"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altLang="zh-CN" sz="3600" dirty="0" smtClean="0">
                <a:ea typeface="微软雅黑" panose="020B0503020204020204" pitchFamily="34" charset="-122"/>
              </a:rPr>
              <a:t>12</a:t>
            </a:r>
            <a:endParaRPr lang="en-US" altLang="zh-CN" sz="3600" dirty="0" smtClean="0">
              <a:ea typeface="微软雅黑" panose="020B0503020204020204" pitchFamily="34" charset="-122"/>
            </a:endParaRPr>
          </a:p>
        </p:txBody>
      </p:sp>
      <p:sp>
        <p:nvSpPr>
          <p:cNvPr id="23" name="TextBox 10"/>
          <p:cNvSpPr txBox="1">
            <a:spLocks noChangeArrowheads="1"/>
          </p:cNvSpPr>
          <p:nvPr/>
        </p:nvSpPr>
        <p:spPr bwMode="auto">
          <a:xfrm>
            <a:off x="4616446" y="4996497"/>
            <a:ext cx="2915010" cy="492443"/>
          </a:xfrm>
          <a:prstGeom prst="rect">
            <a:avLst/>
          </a:prstGeom>
          <a:noFill/>
          <a:ln>
            <a:noFill/>
          </a:ln>
          <a:effectLst>
            <a:reflection blurRad="6350" stA="20000" endPos="3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defPPr>
              <a:defRPr lang="zh-CN"/>
            </a:defPPr>
            <a:lvl1pPr algn="ctr">
              <a:defRPr>
                <a:solidFill>
                  <a:schemeClr val="lt1"/>
                </a:solidFill>
                <a:latin typeface="FrutigerNext LT Medium"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altLang="zh-CN" sz="1600" dirty="0" smtClean="0">
                <a:solidFill>
                  <a:schemeClr val="bg1"/>
                </a:solidFill>
                <a:ea typeface="微软雅黑" panose="020B0503020204020204" pitchFamily="34" charset="-122"/>
              </a:rPr>
              <a:t>10</a:t>
            </a:r>
            <a:r>
              <a:rPr lang="zh-CN" altLang="en-US" sz="1600" dirty="0" smtClean="0">
                <a:solidFill>
                  <a:schemeClr val="bg1"/>
                </a:solidFill>
                <a:ea typeface="微软雅黑" panose="020B0503020204020204" pitchFamily="34" charset="-122"/>
              </a:rPr>
              <a:t>，</a:t>
            </a:r>
            <a:r>
              <a:rPr lang="en-US" altLang="zh-CN" sz="1600" dirty="0" smtClean="0">
                <a:solidFill>
                  <a:schemeClr val="bg1"/>
                </a:solidFill>
                <a:ea typeface="微软雅黑" panose="020B0503020204020204" pitchFamily="34" charset="-122"/>
              </a:rPr>
              <a:t>000,000,000</a:t>
            </a:r>
            <a:endParaRPr lang="en-US" altLang="zh-CN" sz="1600" dirty="0">
              <a:solidFill>
                <a:schemeClr val="bg1"/>
              </a:solidFill>
              <a:ea typeface="微软雅黑" panose="020B0503020204020204" pitchFamily="34" charset="-122"/>
            </a:endParaRPr>
          </a:p>
          <a:p>
            <a:pPr>
              <a:defRPr/>
            </a:pPr>
            <a:r>
              <a:rPr lang="en-US" altLang="zh-CN" sz="1600" dirty="0" smtClean="0">
                <a:solidFill>
                  <a:schemeClr val="bg1"/>
                </a:solidFill>
                <a:ea typeface="微软雅黑" panose="020B0503020204020204" pitchFamily="34" charset="-122"/>
              </a:rPr>
              <a:t>Market </a:t>
            </a:r>
            <a:r>
              <a:rPr lang="en-US" altLang="zh-CN" sz="1600" dirty="0">
                <a:solidFill>
                  <a:schemeClr val="bg1"/>
                </a:solidFill>
                <a:ea typeface="微软雅黑" panose="020B0503020204020204" pitchFamily="34" charset="-122"/>
              </a:rPr>
              <a:t>Capitalization</a:t>
            </a:r>
            <a:endParaRPr lang="en-US" altLang="zh-CN" sz="1600" dirty="0">
              <a:solidFill>
                <a:schemeClr val="bg1"/>
              </a:solidFill>
              <a:latin typeface="FrutigerNext LT Light" pitchFamily="34" charset="0"/>
              <a:ea typeface="微软雅黑" panose="020B0503020204020204" pitchFamily="34" charset="-122"/>
            </a:endParaRPr>
          </a:p>
        </p:txBody>
      </p:sp>
      <p:sp>
        <p:nvSpPr>
          <p:cNvPr id="24" name="TextBox 12"/>
          <p:cNvSpPr txBox="1">
            <a:spLocks noChangeArrowheads="1"/>
          </p:cNvSpPr>
          <p:nvPr/>
        </p:nvSpPr>
        <p:spPr bwMode="auto">
          <a:xfrm>
            <a:off x="734767" y="4786955"/>
            <a:ext cx="3486109" cy="8309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defPPr>
              <a:defRPr lang="zh-CN"/>
            </a:defPPr>
            <a:lvl1pPr algn="ctr">
              <a:defRPr>
                <a:solidFill>
                  <a:schemeClr val="lt1"/>
                </a:solidFill>
                <a:latin typeface="FrutigerNext LT Medium" pitchFamily="34"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altLang="zh-CN" sz="3600" dirty="0" smtClean="0">
                <a:solidFill>
                  <a:schemeClr val="bg1"/>
                </a:solidFill>
                <a:ea typeface="微软雅黑" panose="020B0503020204020204" pitchFamily="34" charset="-122"/>
              </a:rPr>
              <a:t>NO.13</a:t>
            </a:r>
            <a:endParaRPr lang="en-US" altLang="zh-CN" sz="3600" dirty="0">
              <a:solidFill>
                <a:schemeClr val="bg1"/>
              </a:solidFill>
              <a:ea typeface="微软雅黑" panose="020B0503020204020204" pitchFamily="34" charset="-122"/>
            </a:endParaRPr>
          </a:p>
          <a:p>
            <a:pPr>
              <a:defRPr/>
            </a:pPr>
            <a:r>
              <a:rPr lang="en-US" sz="1600" dirty="0" smtClean="0">
                <a:ea typeface="微软雅黑" panose="020B0503020204020204" pitchFamily="34" charset="-122"/>
              </a:rPr>
              <a:t>Marketing Status (China)</a:t>
            </a:r>
            <a:endParaRPr lang="en-US" altLang="zh-CN" sz="1600" dirty="0">
              <a:ea typeface="微软雅黑" panose="020B0503020204020204" pitchFamily="34" charset="-122"/>
            </a:endParaRPr>
          </a:p>
        </p:txBody>
      </p:sp>
      <p:sp>
        <p:nvSpPr>
          <p:cNvPr id="25" name="Title 1"/>
          <p:cNvSpPr>
            <a:spLocks noGrp="1"/>
          </p:cNvSpPr>
          <p:nvPr>
            <p:ph type="title"/>
          </p:nvPr>
        </p:nvSpPr>
        <p:spPr>
          <a:xfrm>
            <a:off x="3525664" y="434608"/>
            <a:ext cx="5152926" cy="471365"/>
          </a:xfrm>
        </p:spPr>
        <p:txBody>
          <a:bodyPr>
            <a:noAutofit/>
          </a:bodyPr>
          <a:lstStyle/>
          <a:p>
            <a:pPr algn="ctr"/>
            <a:r>
              <a:rPr lang="zh-CN" altLang="en-US" sz="3000" dirty="0" smtClean="0">
                <a:solidFill>
                  <a:schemeClr val="bg1"/>
                </a:solidFill>
                <a:ea typeface="微软雅黑" panose="020B0503020204020204" pitchFamily="34" charset="-122"/>
              </a:rPr>
              <a:t>数字中软国际</a:t>
            </a:r>
            <a:endParaRPr lang="en-US" sz="3000" dirty="0">
              <a:solidFill>
                <a:schemeClr val="bg1"/>
              </a:solidFill>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6" name="矩形 5"/>
          <p:cNvSpPr/>
          <p:nvPr/>
        </p:nvSpPr>
        <p:spPr>
          <a:xfrm>
            <a:off x="509431" y="6265106"/>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graphicFrame>
        <p:nvGraphicFramePr>
          <p:cNvPr id="5" name="图表 4"/>
          <p:cNvGraphicFramePr/>
          <p:nvPr/>
        </p:nvGraphicFramePr>
        <p:xfrm>
          <a:off x="4971519" y="2344884"/>
          <a:ext cx="6616700" cy="4246033"/>
        </p:xfrm>
        <a:graphic>
          <a:graphicData uri="http://schemas.openxmlformats.org/drawingml/2006/chart">
            <c:chart xmlns:c="http://schemas.openxmlformats.org/drawingml/2006/chart" xmlns:r="http://schemas.openxmlformats.org/officeDocument/2006/relationships" r:id="rId1"/>
          </a:graphicData>
        </a:graphic>
      </p:graphicFrame>
      <p:grpSp>
        <p:nvGrpSpPr>
          <p:cNvPr id="7" name="Group 279"/>
          <p:cNvGrpSpPr/>
          <p:nvPr/>
        </p:nvGrpSpPr>
        <p:grpSpPr>
          <a:xfrm>
            <a:off x="10329501" y="2063894"/>
            <a:ext cx="709057" cy="686187"/>
            <a:chOff x="846989" y="1401020"/>
            <a:chExt cx="877416" cy="877416"/>
          </a:xfrm>
          <a:effectLst/>
        </p:grpSpPr>
        <p:sp>
          <p:nvSpPr>
            <p:cNvPr id="8" name="Teardrop 101"/>
            <p:cNvSpPr/>
            <p:nvPr/>
          </p:nvSpPr>
          <p:spPr>
            <a:xfrm rot="8100000">
              <a:off x="846989" y="1401020"/>
              <a:ext cx="877416" cy="877416"/>
            </a:xfrm>
            <a:prstGeom prst="teardrop">
              <a:avLst/>
            </a:prstGeom>
            <a:solidFill>
              <a:srgbClr val="44D0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5" dirty="0">
                <a:solidFill>
                  <a:schemeClr val="tx1">
                    <a:lumMod val="75000"/>
                    <a:lumOff val="25000"/>
                  </a:schemeClr>
                </a:solidFill>
                <a:ea typeface="微软雅黑" panose="020B0503020204020204" pitchFamily="34" charset="-122"/>
              </a:endParaRPr>
            </a:p>
          </p:txBody>
        </p:sp>
        <p:sp>
          <p:nvSpPr>
            <p:cNvPr id="9" name="Oval 104"/>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35" b="1" dirty="0">
                  <a:solidFill>
                    <a:schemeClr val="tx1">
                      <a:lumMod val="75000"/>
                      <a:lumOff val="25000"/>
                    </a:schemeClr>
                  </a:solidFill>
                  <a:ea typeface="微软雅黑" panose="020B0503020204020204" pitchFamily="34" charset="-122"/>
                </a:rPr>
                <a:t>8</a:t>
              </a:r>
              <a:endParaRPr lang="en-US" sz="1335" b="1" dirty="0">
                <a:solidFill>
                  <a:schemeClr val="tx1">
                    <a:lumMod val="75000"/>
                    <a:lumOff val="25000"/>
                  </a:schemeClr>
                </a:solidFill>
                <a:ea typeface="微软雅黑" panose="020B0503020204020204" pitchFamily="34" charset="-122"/>
              </a:endParaRPr>
            </a:p>
          </p:txBody>
        </p:sp>
      </p:grpSp>
      <p:grpSp>
        <p:nvGrpSpPr>
          <p:cNvPr id="10" name="Group 279"/>
          <p:cNvGrpSpPr/>
          <p:nvPr/>
        </p:nvGrpSpPr>
        <p:grpSpPr>
          <a:xfrm>
            <a:off x="9792665" y="2861404"/>
            <a:ext cx="709057" cy="686187"/>
            <a:chOff x="846989" y="1401020"/>
            <a:chExt cx="877416" cy="877416"/>
          </a:xfrm>
          <a:effectLst/>
        </p:grpSpPr>
        <p:sp>
          <p:nvSpPr>
            <p:cNvPr id="11" name="Teardrop 101"/>
            <p:cNvSpPr/>
            <p:nvPr/>
          </p:nvSpPr>
          <p:spPr>
            <a:xfrm rot="8100000">
              <a:off x="846989" y="1401020"/>
              <a:ext cx="877416" cy="877416"/>
            </a:xfrm>
            <a:prstGeom prst="teardrop">
              <a:avLst/>
            </a:prstGeom>
            <a:solidFill>
              <a:srgbClr val="44D0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5" dirty="0">
                <a:solidFill>
                  <a:schemeClr val="tx1">
                    <a:lumMod val="75000"/>
                    <a:lumOff val="25000"/>
                  </a:schemeClr>
                </a:solidFill>
                <a:ea typeface="微软雅黑" panose="020B0503020204020204" pitchFamily="34" charset="-122"/>
              </a:endParaRPr>
            </a:p>
          </p:txBody>
        </p:sp>
        <p:sp>
          <p:nvSpPr>
            <p:cNvPr id="12" name="Oval 104"/>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35" b="1" dirty="0" smtClean="0">
                  <a:solidFill>
                    <a:schemeClr val="tx1">
                      <a:lumMod val="75000"/>
                      <a:lumOff val="25000"/>
                    </a:schemeClr>
                  </a:solidFill>
                  <a:ea typeface="微软雅黑" panose="020B0503020204020204" pitchFamily="34" charset="-122"/>
                </a:rPr>
                <a:t>9</a:t>
              </a:r>
              <a:endParaRPr lang="en-US" sz="1335" b="1" dirty="0">
                <a:solidFill>
                  <a:schemeClr val="tx1">
                    <a:lumMod val="75000"/>
                    <a:lumOff val="25000"/>
                  </a:schemeClr>
                </a:solidFill>
                <a:ea typeface="微软雅黑" panose="020B0503020204020204" pitchFamily="34" charset="-122"/>
              </a:endParaRPr>
            </a:p>
          </p:txBody>
        </p:sp>
      </p:grpSp>
      <p:grpSp>
        <p:nvGrpSpPr>
          <p:cNvPr id="16" name="组合 15"/>
          <p:cNvGrpSpPr/>
          <p:nvPr/>
        </p:nvGrpSpPr>
        <p:grpSpPr>
          <a:xfrm>
            <a:off x="971281" y="1881001"/>
            <a:ext cx="5349524" cy="4287160"/>
            <a:chOff x="807324" y="1660484"/>
            <a:chExt cx="5349524" cy="4287160"/>
          </a:xfrm>
        </p:grpSpPr>
        <p:pic>
          <p:nvPicPr>
            <p:cNvPr id="17" name="Picture 4" descr="C:\Users\Administrator\Desktop\timg (2) 拷贝.png"/>
            <p:cNvPicPr>
              <a:picLocks noChangeAspect="1" noChangeArrowheads="1"/>
            </p:cNvPicPr>
            <p:nvPr/>
          </p:nvPicPr>
          <p:blipFill>
            <a:blip r:embed="rId3" cstate="email"/>
            <a:srcRect/>
            <a:stretch>
              <a:fillRect/>
            </a:stretch>
          </p:blipFill>
          <p:spPr bwMode="auto">
            <a:xfrm>
              <a:off x="4980964" y="3814758"/>
              <a:ext cx="1175884" cy="207684"/>
            </a:xfrm>
            <a:prstGeom prst="rect">
              <a:avLst/>
            </a:prstGeom>
            <a:noFill/>
          </p:spPr>
        </p:pic>
        <p:pic>
          <p:nvPicPr>
            <p:cNvPr id="18" name="Picture 5" descr="C:\Users\Administrator\Desktop\timg (1) 拷贝.png"/>
            <p:cNvPicPr>
              <a:picLocks noChangeAspect="1" noChangeArrowheads="1"/>
            </p:cNvPicPr>
            <p:nvPr/>
          </p:nvPicPr>
          <p:blipFill>
            <a:blip r:embed="rId4" cstate="email"/>
            <a:srcRect/>
            <a:stretch>
              <a:fillRect/>
            </a:stretch>
          </p:blipFill>
          <p:spPr bwMode="auto">
            <a:xfrm>
              <a:off x="4064782" y="4772915"/>
              <a:ext cx="1131543" cy="356800"/>
            </a:xfrm>
            <a:prstGeom prst="rect">
              <a:avLst/>
            </a:prstGeom>
            <a:noFill/>
          </p:spPr>
        </p:pic>
        <p:pic>
          <p:nvPicPr>
            <p:cNvPr id="19" name="Picture 8" descr="C:\Users\Administrator\Desktop\timg 拷贝.png"/>
            <p:cNvPicPr>
              <a:picLocks noChangeAspect="1" noChangeArrowheads="1"/>
            </p:cNvPicPr>
            <p:nvPr/>
          </p:nvPicPr>
          <p:blipFill>
            <a:blip r:embed="rId5" cstate="email"/>
            <a:srcRect/>
            <a:stretch>
              <a:fillRect/>
            </a:stretch>
          </p:blipFill>
          <p:spPr bwMode="auto">
            <a:xfrm>
              <a:off x="1187510" y="2357153"/>
              <a:ext cx="1267117" cy="170655"/>
            </a:xfrm>
            <a:prstGeom prst="rect">
              <a:avLst/>
            </a:prstGeom>
            <a:noFill/>
          </p:spPr>
        </p:pic>
        <p:pic>
          <p:nvPicPr>
            <p:cNvPr id="20" name="Picture 9" descr="C:\Users\Administrator\Desktop\timg (4) 拷贝.png"/>
            <p:cNvPicPr>
              <a:picLocks noChangeAspect="1" noChangeArrowheads="1"/>
            </p:cNvPicPr>
            <p:nvPr/>
          </p:nvPicPr>
          <p:blipFill>
            <a:blip r:embed="rId6" cstate="email"/>
            <a:srcRect/>
            <a:stretch>
              <a:fillRect/>
            </a:stretch>
          </p:blipFill>
          <p:spPr bwMode="auto">
            <a:xfrm>
              <a:off x="3111265" y="1660484"/>
              <a:ext cx="1130935" cy="272242"/>
            </a:xfrm>
            <a:prstGeom prst="rect">
              <a:avLst/>
            </a:prstGeom>
            <a:noFill/>
          </p:spPr>
        </p:pic>
        <p:pic>
          <p:nvPicPr>
            <p:cNvPr id="21" name="Picture 10" descr="C:\Users\Administrator\Desktop\timg (3) 拷贝.png"/>
            <p:cNvPicPr>
              <a:picLocks noChangeAspect="1" noChangeArrowheads="1"/>
            </p:cNvPicPr>
            <p:nvPr/>
          </p:nvPicPr>
          <p:blipFill>
            <a:blip r:embed="rId7" cstate="email"/>
            <a:srcRect/>
            <a:stretch>
              <a:fillRect/>
            </a:stretch>
          </p:blipFill>
          <p:spPr bwMode="auto">
            <a:xfrm>
              <a:off x="807324" y="3272324"/>
              <a:ext cx="1127350" cy="355600"/>
            </a:xfrm>
            <a:prstGeom prst="rect">
              <a:avLst/>
            </a:prstGeom>
            <a:noFill/>
          </p:spPr>
        </p:pic>
        <p:pic>
          <p:nvPicPr>
            <p:cNvPr id="22" name="Picture 11" descr="C:\Users\Administrator\Desktop\timg (2) 拷贝.png"/>
            <p:cNvPicPr>
              <a:picLocks noChangeAspect="1" noChangeArrowheads="1"/>
            </p:cNvPicPr>
            <p:nvPr/>
          </p:nvPicPr>
          <p:blipFill>
            <a:blip r:embed="rId8" cstate="email"/>
            <a:srcRect/>
            <a:stretch>
              <a:fillRect/>
            </a:stretch>
          </p:blipFill>
          <p:spPr bwMode="auto">
            <a:xfrm>
              <a:off x="4844697" y="2378972"/>
              <a:ext cx="981075" cy="280988"/>
            </a:xfrm>
            <a:prstGeom prst="rect">
              <a:avLst/>
            </a:prstGeom>
            <a:noFill/>
          </p:spPr>
        </p:pic>
        <p:sp>
          <p:nvSpPr>
            <p:cNvPr id="23" name="文本框 22"/>
            <p:cNvSpPr txBox="1"/>
            <p:nvPr/>
          </p:nvSpPr>
          <p:spPr>
            <a:xfrm>
              <a:off x="3363186" y="2904247"/>
              <a:ext cx="627095" cy="1446550"/>
            </a:xfrm>
            <a:prstGeom prst="rect">
              <a:avLst/>
            </a:prstGeom>
            <a:noFill/>
          </p:spPr>
          <p:txBody>
            <a:bodyPr wrap="none" rtlCol="0">
              <a:spAutoFit/>
            </a:bodyPr>
            <a:lstStyle/>
            <a:p>
              <a:r>
                <a:rPr lang="en-US" altLang="zh-CN" sz="8800" dirty="0" smtClean="0">
                  <a:solidFill>
                    <a:schemeClr val="bg1"/>
                  </a:solidFill>
                  <a:latin typeface="Impact" panose="020B0806030902050204" pitchFamily="34" charset="0"/>
                  <a:ea typeface="微软雅黑" panose="020B0503020204020204" pitchFamily="34" charset="-122"/>
                </a:rPr>
                <a:t>7</a:t>
              </a:r>
              <a:endParaRPr lang="zh-CN" altLang="en-US" sz="8800" dirty="0">
                <a:solidFill>
                  <a:schemeClr val="bg1"/>
                </a:solidFill>
                <a:latin typeface="Impact" panose="020B0806030902050204" pitchFamily="34" charset="0"/>
                <a:ea typeface="微软雅黑" panose="020B0503020204020204" pitchFamily="34" charset="-122"/>
              </a:endParaRPr>
            </a:p>
          </p:txBody>
        </p:sp>
        <p:grpSp>
          <p:nvGrpSpPr>
            <p:cNvPr id="24" name="组合 23"/>
            <p:cNvGrpSpPr/>
            <p:nvPr/>
          </p:nvGrpSpPr>
          <p:grpSpPr>
            <a:xfrm>
              <a:off x="1849552" y="2124367"/>
              <a:ext cx="3073313" cy="3823277"/>
              <a:chOff x="1223854" y="1369355"/>
              <a:chExt cx="3435227" cy="4273508"/>
            </a:xfrm>
            <a:solidFill>
              <a:srgbClr val="44D0D4"/>
            </a:solidFill>
          </p:grpSpPr>
          <p:grpSp>
            <p:nvGrpSpPr>
              <p:cNvPr id="26" name="组合 25"/>
              <p:cNvGrpSpPr/>
              <p:nvPr/>
            </p:nvGrpSpPr>
            <p:grpSpPr>
              <a:xfrm rot="21442319">
                <a:off x="1223854" y="3881080"/>
                <a:ext cx="1122806" cy="1761783"/>
                <a:chOff x="1335314" y="4786756"/>
                <a:chExt cx="1122806" cy="1761783"/>
              </a:xfrm>
              <a:grpFill/>
            </p:grpSpPr>
            <p:grpSp>
              <p:nvGrpSpPr>
                <p:cNvPr id="28" name="组合 27"/>
                <p:cNvGrpSpPr/>
                <p:nvPr/>
              </p:nvGrpSpPr>
              <p:grpSpPr>
                <a:xfrm rot="21435440">
                  <a:off x="1441603" y="4786756"/>
                  <a:ext cx="1016517" cy="1761783"/>
                  <a:chOff x="4376258" y="4808160"/>
                  <a:chExt cx="1016517" cy="1761783"/>
                </a:xfrm>
                <a:grpFill/>
              </p:grpSpPr>
              <p:sp>
                <p:nvSpPr>
                  <p:cNvPr id="30" name="任意多边形 29"/>
                  <p:cNvSpPr/>
                  <p:nvPr/>
                </p:nvSpPr>
                <p:spPr>
                  <a:xfrm rot="18857641">
                    <a:off x="3748178" y="5511022"/>
                    <a:ext cx="1687001" cy="430842"/>
                  </a:xfrm>
                  <a:custGeom>
                    <a:avLst/>
                    <a:gdLst>
                      <a:gd name="connsiteX0" fmla="*/ 1540473 w 1550160"/>
                      <a:gd name="connsiteY0" fmla="*/ 0 h 430842"/>
                      <a:gd name="connsiteX1" fmla="*/ 1550160 w 1550160"/>
                      <a:gd name="connsiteY1" fmla="*/ 430842 h 430842"/>
                      <a:gd name="connsiteX2" fmla="*/ 208312 w 1550160"/>
                      <a:gd name="connsiteY2" fmla="*/ 430842 h 430842"/>
                      <a:gd name="connsiteX3" fmla="*/ 0 w 1550160"/>
                      <a:gd name="connsiteY3" fmla="*/ 222530 h 430842"/>
                      <a:gd name="connsiteX4" fmla="*/ 0 w 1550160"/>
                      <a:gd name="connsiteY4" fmla="*/ 208312 h 430842"/>
                      <a:gd name="connsiteX5" fmla="*/ 208312 w 1550160"/>
                      <a:gd name="connsiteY5" fmla="*/ 0 h 43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0160" h="430842">
                        <a:moveTo>
                          <a:pt x="1540473" y="0"/>
                        </a:moveTo>
                        <a:lnTo>
                          <a:pt x="1550160" y="430842"/>
                        </a:lnTo>
                        <a:lnTo>
                          <a:pt x="208312" y="430842"/>
                        </a:lnTo>
                        <a:cubicBezTo>
                          <a:pt x="93264" y="430842"/>
                          <a:pt x="0" y="337578"/>
                          <a:pt x="0" y="222530"/>
                        </a:cubicBezTo>
                        <a:lnTo>
                          <a:pt x="0" y="208312"/>
                        </a:lnTo>
                        <a:cubicBezTo>
                          <a:pt x="0" y="93264"/>
                          <a:pt x="93264" y="0"/>
                          <a:pt x="2083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微软雅黑" panose="020B0503020204020204" pitchFamily="34" charset="-122"/>
                    </a:endParaRPr>
                  </a:p>
                </p:txBody>
              </p:sp>
              <p:sp>
                <p:nvSpPr>
                  <p:cNvPr id="31" name="矩形 30"/>
                  <p:cNvSpPr/>
                  <p:nvPr/>
                </p:nvSpPr>
                <p:spPr>
                  <a:xfrm rot="2615405">
                    <a:off x="5160547" y="4808160"/>
                    <a:ext cx="232228" cy="434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微软雅黑" panose="020B0503020204020204" pitchFamily="34" charset="-122"/>
                    </a:endParaRPr>
                  </a:p>
                </p:txBody>
              </p:sp>
            </p:grpSp>
            <p:cxnSp>
              <p:nvCxnSpPr>
                <p:cNvPr id="29" name="直接连接符 28"/>
                <p:cNvCxnSpPr/>
                <p:nvPr/>
              </p:nvCxnSpPr>
              <p:spPr>
                <a:xfrm flipH="1">
                  <a:off x="1335314" y="5370285"/>
                  <a:ext cx="725714" cy="783772"/>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7" name="同心圆 26"/>
              <p:cNvSpPr/>
              <p:nvPr/>
            </p:nvSpPr>
            <p:spPr>
              <a:xfrm>
                <a:off x="1785257" y="1369355"/>
                <a:ext cx="2873824" cy="2873824"/>
              </a:xfrm>
              <a:prstGeom prst="donut">
                <a:avLst>
                  <a:gd name="adj" fmla="val 473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a typeface="微软雅黑" panose="020B0503020204020204" pitchFamily="34" charset="-122"/>
                </a:endParaRPr>
              </a:p>
            </p:txBody>
          </p:sp>
        </p:grpSp>
        <p:pic>
          <p:nvPicPr>
            <p:cNvPr id="25" name="Picture 6" descr="C:\Users\Administrator\Desktop\timg 拷贝.png"/>
            <p:cNvPicPr>
              <a:picLocks noChangeAspect="1" noChangeArrowheads="1"/>
            </p:cNvPicPr>
            <p:nvPr/>
          </p:nvPicPr>
          <p:blipFill>
            <a:blip r:embed="rId9" cstate="email"/>
            <a:srcRect/>
            <a:stretch>
              <a:fillRect/>
            </a:stretch>
          </p:blipFill>
          <p:spPr bwMode="auto">
            <a:xfrm>
              <a:off x="3164923" y="2491595"/>
              <a:ext cx="1001117" cy="444027"/>
            </a:xfrm>
            <a:prstGeom prst="rect">
              <a:avLst/>
            </a:prstGeom>
            <a:noFill/>
          </p:spPr>
        </p:pic>
      </p:grpSp>
      <p:sp>
        <p:nvSpPr>
          <p:cNvPr id="32" name="Title 1"/>
          <p:cNvSpPr>
            <a:spLocks noGrp="1"/>
          </p:cNvSpPr>
          <p:nvPr>
            <p:ph type="title"/>
          </p:nvPr>
        </p:nvSpPr>
        <p:spPr>
          <a:xfrm>
            <a:off x="3525664" y="434608"/>
            <a:ext cx="5152926" cy="471365"/>
          </a:xfrm>
        </p:spPr>
        <p:txBody>
          <a:bodyPr>
            <a:noAutofit/>
          </a:bodyPr>
          <a:lstStyle/>
          <a:p>
            <a:pPr algn="ctr"/>
            <a:r>
              <a:rPr lang="zh-CN" altLang="en-US" sz="3000" dirty="0" smtClean="0">
                <a:solidFill>
                  <a:schemeClr val="bg1"/>
                </a:solidFill>
                <a:ea typeface="微软雅黑" panose="020B0503020204020204" pitchFamily="34" charset="-122"/>
              </a:rPr>
              <a:t>持续提升的业绩</a:t>
            </a:r>
            <a:endParaRPr lang="en-US" sz="3000" dirty="0">
              <a:solidFill>
                <a:schemeClr val="bg1"/>
              </a:solidFill>
              <a:ea typeface="微软雅黑" panose="020B0503020204020204" pitchFamily="34" charset="-122"/>
            </a:endParaRPr>
          </a:p>
        </p:txBody>
      </p:sp>
      <p:grpSp>
        <p:nvGrpSpPr>
          <p:cNvPr id="33" name="Group 279"/>
          <p:cNvGrpSpPr/>
          <p:nvPr/>
        </p:nvGrpSpPr>
        <p:grpSpPr>
          <a:xfrm>
            <a:off x="10804063" y="1303669"/>
            <a:ext cx="709057" cy="686187"/>
            <a:chOff x="846989" y="1401020"/>
            <a:chExt cx="877416" cy="877416"/>
          </a:xfrm>
          <a:effectLst/>
        </p:grpSpPr>
        <p:sp>
          <p:nvSpPr>
            <p:cNvPr id="34" name="Teardrop 101"/>
            <p:cNvSpPr/>
            <p:nvPr/>
          </p:nvSpPr>
          <p:spPr>
            <a:xfrm rot="8100000">
              <a:off x="846989" y="1401020"/>
              <a:ext cx="877416" cy="877416"/>
            </a:xfrm>
            <a:prstGeom prst="teardrop">
              <a:avLst/>
            </a:prstGeom>
            <a:solidFill>
              <a:srgbClr val="44D0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5" dirty="0">
                <a:solidFill>
                  <a:schemeClr val="tx1">
                    <a:lumMod val="75000"/>
                    <a:lumOff val="25000"/>
                  </a:schemeClr>
                </a:solidFill>
                <a:ea typeface="微软雅黑" panose="020B0503020204020204" pitchFamily="34" charset="-122"/>
              </a:endParaRPr>
            </a:p>
          </p:txBody>
        </p:sp>
        <p:sp>
          <p:nvSpPr>
            <p:cNvPr id="35" name="Oval 104"/>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335" b="1" dirty="0" smtClean="0">
                  <a:solidFill>
                    <a:schemeClr val="tx1">
                      <a:lumMod val="75000"/>
                      <a:lumOff val="25000"/>
                    </a:schemeClr>
                  </a:solidFill>
                  <a:ea typeface="微软雅黑" panose="020B0503020204020204" pitchFamily="34" charset="-122"/>
                </a:rPr>
                <a:t>7</a:t>
              </a:r>
              <a:endParaRPr lang="en-US" sz="1335" b="1" dirty="0">
                <a:solidFill>
                  <a:schemeClr val="tx1">
                    <a:lumMod val="75000"/>
                    <a:lumOff val="25000"/>
                  </a:schemeClr>
                </a:solidFill>
                <a:ea typeface="微软雅黑" panose="020B0503020204020204" pitchFamily="34" charset="-122"/>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C295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1815" y="435708"/>
            <a:ext cx="682872" cy="304091"/>
          </a:xfrm>
          <a:prstGeom prst="rect">
            <a:avLst/>
          </a:prstGeom>
        </p:spPr>
      </p:pic>
      <p:sp>
        <p:nvSpPr>
          <p:cNvPr id="21" name="矩形 20"/>
          <p:cNvSpPr/>
          <p:nvPr/>
        </p:nvSpPr>
        <p:spPr>
          <a:xfrm>
            <a:off x="485140" y="1894839"/>
            <a:ext cx="3403600" cy="341632"/>
          </a:xfrm>
          <a:prstGeom prst="rect">
            <a:avLst/>
          </a:prstGeom>
        </p:spPr>
        <p:txBody>
          <a:bodyPr wrap="square">
            <a:spAutoFit/>
          </a:bodyPr>
          <a:lstStyle/>
          <a:p>
            <a:pPr algn="ctr" defTabSz="913765">
              <a:lnSpc>
                <a:spcPct val="90000"/>
              </a:lnSpc>
              <a:spcBef>
                <a:spcPct val="20000"/>
              </a:spcBef>
              <a:buSzPct val="90000"/>
              <a:defRPr/>
            </a:pPr>
            <a:r>
              <a:rPr lang="zh-CN" altLang="en-US" b="1"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技术与专业服务集团（</a:t>
            </a:r>
            <a:r>
              <a:rPr lang="en-US" altLang="zh-CN" b="1"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TPG</a:t>
            </a:r>
            <a:r>
              <a:rPr lang="zh-CN" altLang="en-US" b="1"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a:t>
            </a:r>
            <a:endParaRPr lang="zh-CN" altLang="en-US" b="1"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p:txBody>
      </p:sp>
      <p:sp>
        <p:nvSpPr>
          <p:cNvPr id="22" name="矩形 21"/>
          <p:cNvSpPr/>
          <p:nvPr/>
        </p:nvSpPr>
        <p:spPr>
          <a:xfrm>
            <a:off x="332740" y="2254672"/>
            <a:ext cx="3403600" cy="258532"/>
          </a:xfrm>
          <a:prstGeom prst="rect">
            <a:avLst/>
          </a:prstGeom>
        </p:spPr>
        <p:txBody>
          <a:bodyPr wrap="square">
            <a:spAutoFit/>
          </a:bodyPr>
          <a:lstStyle/>
          <a:p>
            <a:pPr algn="ctr" defTabSz="913765">
              <a:lnSpc>
                <a:spcPct val="90000"/>
              </a:lnSpc>
              <a:spcBef>
                <a:spcPct val="20000"/>
              </a:spcBef>
              <a:buSzPct val="90000"/>
              <a:defRPr/>
            </a:pPr>
            <a:r>
              <a:rPr lang="zh-CN" altLang="en-US" sz="12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服务大客户、大行业</a:t>
            </a:r>
            <a:endParaRPr lang="zh-CN" altLang="en-US" sz="1200"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p:txBody>
      </p:sp>
      <p:sp>
        <p:nvSpPr>
          <p:cNvPr id="23" name="矩形 22"/>
          <p:cNvSpPr/>
          <p:nvPr/>
        </p:nvSpPr>
        <p:spPr>
          <a:xfrm>
            <a:off x="8413687" y="1922552"/>
            <a:ext cx="3403600" cy="341632"/>
          </a:xfrm>
          <a:prstGeom prst="rect">
            <a:avLst/>
          </a:prstGeom>
        </p:spPr>
        <p:txBody>
          <a:bodyPr wrap="square">
            <a:spAutoFit/>
          </a:bodyPr>
          <a:lstStyle/>
          <a:p>
            <a:pPr algn="ctr" defTabSz="913765">
              <a:lnSpc>
                <a:spcPct val="90000"/>
              </a:lnSpc>
              <a:spcBef>
                <a:spcPct val="20000"/>
              </a:spcBef>
              <a:buSzPct val="90000"/>
              <a:defRPr/>
            </a:pPr>
            <a:r>
              <a:rPr lang="zh-CN" altLang="en-US" b="1"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互联网 </a:t>
            </a:r>
            <a:r>
              <a:rPr lang="en-US" altLang="zh-CN" b="1"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ITS </a:t>
            </a:r>
            <a:r>
              <a:rPr lang="zh-CN" altLang="en-US" b="1"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集团（</a:t>
            </a:r>
            <a:r>
              <a:rPr lang="en-US" altLang="zh-CN" b="1"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IIG</a:t>
            </a:r>
            <a:r>
              <a:rPr lang="zh-CN" altLang="en-US" b="1"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a:t>
            </a:r>
            <a:endParaRPr lang="zh-CN" altLang="en-US" b="1"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p:txBody>
      </p:sp>
      <p:sp>
        <p:nvSpPr>
          <p:cNvPr id="24" name="矩形 23"/>
          <p:cNvSpPr/>
          <p:nvPr/>
        </p:nvSpPr>
        <p:spPr>
          <a:xfrm>
            <a:off x="8261287" y="2282385"/>
            <a:ext cx="3403600" cy="258532"/>
          </a:xfrm>
          <a:prstGeom prst="rect">
            <a:avLst/>
          </a:prstGeom>
        </p:spPr>
        <p:txBody>
          <a:bodyPr wrap="square">
            <a:spAutoFit/>
          </a:bodyPr>
          <a:lstStyle/>
          <a:p>
            <a:pPr algn="ctr" defTabSz="913765">
              <a:lnSpc>
                <a:spcPct val="90000"/>
              </a:lnSpc>
              <a:spcBef>
                <a:spcPct val="20000"/>
              </a:spcBef>
              <a:buSzPct val="90000"/>
              <a:defRPr/>
            </a:pPr>
            <a:r>
              <a:rPr lang="zh-CN" altLang="en-US" sz="12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通过</a:t>
            </a:r>
            <a:r>
              <a:rPr lang="en-US" altLang="zh-CN" sz="1200" kern="0" dirty="0" err="1"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JointForce</a:t>
            </a:r>
            <a:r>
              <a:rPr lang="zh-CN" altLang="en-US" sz="12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服务长尾客户</a:t>
            </a:r>
            <a:endParaRPr lang="zh-CN" altLang="en-US" sz="1200"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p:txBody>
      </p:sp>
      <p:sp>
        <p:nvSpPr>
          <p:cNvPr id="25" name="矩形 24"/>
          <p:cNvSpPr/>
          <p:nvPr/>
        </p:nvSpPr>
        <p:spPr>
          <a:xfrm>
            <a:off x="8248587" y="2612585"/>
            <a:ext cx="3606800" cy="258532"/>
          </a:xfrm>
          <a:prstGeom prst="rect">
            <a:avLst/>
          </a:prstGeom>
        </p:spPr>
        <p:txBody>
          <a:bodyPr wrap="square">
            <a:spAutoFit/>
          </a:bodyPr>
          <a:lstStyle/>
          <a:p>
            <a:pPr algn="ctr" defTabSz="913765">
              <a:lnSpc>
                <a:spcPct val="90000"/>
              </a:lnSpc>
              <a:spcBef>
                <a:spcPct val="20000"/>
              </a:spcBef>
              <a:buSzPct val="90000"/>
              <a:defRPr/>
            </a:pPr>
            <a:r>
              <a:rPr lang="zh-CN" altLang="en-US" sz="12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分散的政府和制造市场</a:t>
            </a:r>
            <a:endParaRPr lang="zh-CN" altLang="en-US" sz="1200"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p:txBody>
      </p:sp>
      <p:sp>
        <p:nvSpPr>
          <p:cNvPr id="26" name="矩形 25"/>
          <p:cNvSpPr/>
          <p:nvPr/>
        </p:nvSpPr>
        <p:spPr>
          <a:xfrm>
            <a:off x="485140" y="4402021"/>
            <a:ext cx="3606800" cy="523220"/>
          </a:xfrm>
          <a:prstGeom prst="rect">
            <a:avLst/>
          </a:prstGeom>
        </p:spPr>
        <p:txBody>
          <a:bodyPr wrap="square">
            <a:spAutoFit/>
          </a:bodyPr>
          <a:lstStyle/>
          <a:p>
            <a:pPr algn="ctr" defTabSz="913765">
              <a:lnSpc>
                <a:spcPct val="90000"/>
              </a:lnSpc>
              <a:spcBef>
                <a:spcPct val="20000"/>
              </a:spcBef>
              <a:buSzPct val="90000"/>
              <a:defRPr/>
            </a:pPr>
            <a:r>
              <a:rPr lang="zh-CN" altLang="en-US" sz="14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流程、质量敏感业务</a:t>
            </a:r>
            <a:endParaRPr lang="en-US" altLang="zh-CN" sz="14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a:p>
            <a:pPr algn="ctr" defTabSz="913765">
              <a:lnSpc>
                <a:spcPct val="90000"/>
              </a:lnSpc>
              <a:spcBef>
                <a:spcPct val="20000"/>
              </a:spcBef>
              <a:buSzPct val="90000"/>
              <a:defRPr/>
            </a:pPr>
            <a:r>
              <a:rPr lang="zh-CN" altLang="en-US" sz="14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需要特定的人力来完成现场的业务</a:t>
            </a:r>
            <a:endParaRPr lang="en-US" altLang="zh-CN" sz="14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p:txBody>
      </p:sp>
      <p:sp>
        <p:nvSpPr>
          <p:cNvPr id="27" name="矩形 26"/>
          <p:cNvSpPr/>
          <p:nvPr/>
        </p:nvSpPr>
        <p:spPr>
          <a:xfrm>
            <a:off x="7444569" y="4218519"/>
            <a:ext cx="4025900" cy="997196"/>
          </a:xfrm>
          <a:prstGeom prst="rect">
            <a:avLst/>
          </a:prstGeom>
        </p:spPr>
        <p:txBody>
          <a:bodyPr wrap="square">
            <a:spAutoFit/>
          </a:bodyPr>
          <a:lstStyle/>
          <a:p>
            <a:pPr algn="ctr" defTabSz="913765">
              <a:lnSpc>
                <a:spcPct val="90000"/>
              </a:lnSpc>
              <a:spcBef>
                <a:spcPct val="20000"/>
              </a:spcBef>
              <a:buSzPct val="90000"/>
              <a:defRPr/>
            </a:pPr>
            <a:r>
              <a:rPr lang="zh-CN" altLang="en-US" sz="14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价格敏感业务</a:t>
            </a:r>
            <a:endParaRPr lang="en-US" altLang="zh-CN" sz="14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a:p>
            <a:pPr algn="ctr" defTabSz="913765">
              <a:lnSpc>
                <a:spcPct val="90000"/>
              </a:lnSpc>
              <a:spcBef>
                <a:spcPct val="20000"/>
              </a:spcBef>
              <a:buSzPct val="90000"/>
              <a:defRPr/>
            </a:pPr>
            <a:r>
              <a:rPr lang="zh-CN" altLang="en-US" sz="14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使用</a:t>
            </a:r>
            <a:r>
              <a:rPr lang="en-US" altLang="zh-CN" sz="1400" kern="0" dirty="0" err="1"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JointForce</a:t>
            </a:r>
            <a:endParaRPr lang="en-US" altLang="zh-CN" sz="1400"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a:p>
            <a:pPr algn="ctr" defTabSz="913765">
              <a:lnSpc>
                <a:spcPct val="90000"/>
              </a:lnSpc>
              <a:spcBef>
                <a:spcPct val="20000"/>
              </a:spcBef>
              <a:buSzPct val="90000"/>
              <a:defRPr/>
            </a:pPr>
            <a:r>
              <a:rPr lang="zh-CN" altLang="en-US" sz="1400" kern="0" dirty="0">
                <a:solidFill>
                  <a:schemeClr val="bg1"/>
                </a:solidFill>
                <a:latin typeface="微软雅黑" panose="020B0503020204020204" pitchFamily="34" charset="-122"/>
                <a:ea typeface="微软雅黑" panose="020B0503020204020204" pitchFamily="34" charset="-122"/>
                <a:cs typeface="Helvetica"/>
              </a:rPr>
              <a:t>普惠的，覆盖信息化</a:t>
            </a:r>
            <a:r>
              <a:rPr lang="zh-CN" altLang="en-US" sz="1400" kern="0" dirty="0" smtClean="0">
                <a:solidFill>
                  <a:schemeClr val="bg1"/>
                </a:solidFill>
                <a:latin typeface="微软雅黑" panose="020B0503020204020204" pitchFamily="34" charset="-122"/>
                <a:ea typeface="微软雅黑" panose="020B0503020204020204" pitchFamily="34" charset="-122"/>
                <a:cs typeface="Helvetica"/>
              </a:rPr>
              <a:t>项目</a:t>
            </a:r>
            <a:endParaRPr lang="en-US" altLang="zh-CN" sz="1400" kern="0" dirty="0" smtClean="0">
              <a:solidFill>
                <a:schemeClr val="bg1"/>
              </a:solidFill>
              <a:latin typeface="微软雅黑" panose="020B0503020204020204" pitchFamily="34" charset="-122"/>
              <a:ea typeface="微软雅黑" panose="020B0503020204020204" pitchFamily="34" charset="-122"/>
              <a:cs typeface="Helvetica"/>
            </a:endParaRPr>
          </a:p>
          <a:p>
            <a:pPr algn="ctr" defTabSz="913765">
              <a:lnSpc>
                <a:spcPct val="90000"/>
              </a:lnSpc>
              <a:spcBef>
                <a:spcPct val="20000"/>
              </a:spcBef>
              <a:buSzPct val="90000"/>
              <a:defRPr/>
            </a:pPr>
            <a:r>
              <a:rPr lang="zh-CN" altLang="en-US" sz="1400" kern="0" dirty="0" smtClean="0">
                <a:solidFill>
                  <a:schemeClr val="bg1"/>
                </a:solidFill>
                <a:latin typeface="微软雅黑" panose="020B0503020204020204" pitchFamily="34" charset="-122"/>
                <a:ea typeface="微软雅黑" panose="020B0503020204020204" pitchFamily="34" charset="-122"/>
                <a:cs typeface="Helvetica"/>
              </a:rPr>
              <a:t>全</a:t>
            </a:r>
            <a:r>
              <a:rPr lang="zh-CN" altLang="en-US" sz="1400" kern="0" dirty="0">
                <a:solidFill>
                  <a:schemeClr val="bg1"/>
                </a:solidFill>
                <a:latin typeface="微软雅黑" panose="020B0503020204020204" pitchFamily="34" charset="-122"/>
                <a:ea typeface="微软雅黑" panose="020B0503020204020204" pitchFamily="34" charset="-122"/>
                <a:cs typeface="Helvetica"/>
              </a:rPr>
              <a:t>生命周期的管理服务</a:t>
            </a:r>
            <a:endParaRPr lang="zh-CN" altLang="en-US" sz="1400"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p:txBody>
      </p:sp>
      <p:sp>
        <p:nvSpPr>
          <p:cNvPr id="28" name="矩形 27"/>
          <p:cNvSpPr/>
          <p:nvPr/>
        </p:nvSpPr>
        <p:spPr>
          <a:xfrm>
            <a:off x="396240" y="2519639"/>
            <a:ext cx="3411378" cy="424732"/>
          </a:xfrm>
          <a:prstGeom prst="rect">
            <a:avLst/>
          </a:prstGeom>
        </p:spPr>
        <p:txBody>
          <a:bodyPr wrap="square">
            <a:spAutoFit/>
          </a:bodyPr>
          <a:lstStyle/>
          <a:p>
            <a:pPr algn="ctr" defTabSz="913765">
              <a:lnSpc>
                <a:spcPct val="90000"/>
              </a:lnSpc>
              <a:spcBef>
                <a:spcPct val="20000"/>
              </a:spcBef>
              <a:buSzPct val="90000"/>
              <a:defRPr/>
            </a:pPr>
            <a:r>
              <a:rPr lang="zh-CN" altLang="en-US" sz="12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云服务、大数据、软件开发、智能制造、蜂巢、移动互联网</a:t>
            </a:r>
            <a:endParaRPr lang="zh-CN" altLang="en-US" sz="1200"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p:txBody>
      </p:sp>
      <p:pic>
        <p:nvPicPr>
          <p:cNvPr id="29" name="图片 28"/>
          <p:cNvPicPr>
            <a:picLocks noChangeAspect="1"/>
          </p:cNvPicPr>
          <p:nvPr/>
        </p:nvPicPr>
        <p:blipFill>
          <a:blip r:embed="rId2" cstate="email"/>
          <a:stretch>
            <a:fillRect/>
          </a:stretch>
        </p:blipFill>
        <p:spPr>
          <a:xfrm>
            <a:off x="3919211" y="1363171"/>
            <a:ext cx="4362400" cy="2908267"/>
          </a:xfrm>
          <a:prstGeom prst="rect">
            <a:avLst/>
          </a:prstGeom>
        </p:spPr>
      </p:pic>
      <p:grpSp>
        <p:nvGrpSpPr>
          <p:cNvPr id="30" name="组合 29"/>
          <p:cNvGrpSpPr/>
          <p:nvPr/>
        </p:nvGrpSpPr>
        <p:grpSpPr>
          <a:xfrm>
            <a:off x="1954682" y="3004237"/>
            <a:ext cx="1652118" cy="997328"/>
            <a:chOff x="1722120" y="3585001"/>
            <a:chExt cx="1356360" cy="1063199"/>
          </a:xfrm>
        </p:grpSpPr>
        <p:cxnSp>
          <p:nvCxnSpPr>
            <p:cNvPr id="31" name="直接连接符 30"/>
            <p:cNvCxnSpPr/>
            <p:nvPr/>
          </p:nvCxnSpPr>
          <p:spPr>
            <a:xfrm flipH="1">
              <a:off x="1722120" y="4632960"/>
              <a:ext cx="13563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1752600" y="3585001"/>
              <a:ext cx="0" cy="10631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33" name="组合 32"/>
          <p:cNvGrpSpPr/>
          <p:nvPr/>
        </p:nvGrpSpPr>
        <p:grpSpPr>
          <a:xfrm>
            <a:off x="8666138" y="2988739"/>
            <a:ext cx="1356360" cy="1063199"/>
            <a:chOff x="1722120" y="3615481"/>
            <a:chExt cx="1356360" cy="1063199"/>
          </a:xfrm>
        </p:grpSpPr>
        <p:cxnSp>
          <p:nvCxnSpPr>
            <p:cNvPr id="34" name="直接连接符 33"/>
            <p:cNvCxnSpPr/>
            <p:nvPr/>
          </p:nvCxnSpPr>
          <p:spPr>
            <a:xfrm flipH="1">
              <a:off x="1722120" y="4632960"/>
              <a:ext cx="13563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3078480" y="3615481"/>
              <a:ext cx="0" cy="10631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36" name="Title 1"/>
          <p:cNvSpPr>
            <a:spLocks noGrp="1"/>
          </p:cNvSpPr>
          <p:nvPr>
            <p:ph type="title"/>
          </p:nvPr>
        </p:nvSpPr>
        <p:spPr>
          <a:xfrm>
            <a:off x="3525664" y="434608"/>
            <a:ext cx="5152926" cy="471365"/>
          </a:xfrm>
        </p:spPr>
        <p:txBody>
          <a:bodyPr>
            <a:noAutofit/>
          </a:bodyPr>
          <a:lstStyle/>
          <a:p>
            <a:pPr algn="ctr"/>
            <a:r>
              <a:rPr lang="zh-CN" altLang="en-US" sz="3000" dirty="0" smtClean="0">
                <a:solidFill>
                  <a:schemeClr val="bg1"/>
                </a:solidFill>
                <a:ea typeface="微软雅黑" panose="020B0503020204020204" pitchFamily="34" charset="-122"/>
              </a:rPr>
              <a:t>基石业务 </a:t>
            </a:r>
            <a:r>
              <a:rPr lang="en-US" altLang="zh-CN" sz="3000" dirty="0" smtClean="0">
                <a:solidFill>
                  <a:schemeClr val="bg1"/>
                </a:solidFill>
                <a:ea typeface="微软雅黑" panose="020B0503020204020204" pitchFamily="34" charset="-122"/>
              </a:rPr>
              <a:t>+ </a:t>
            </a:r>
            <a:r>
              <a:rPr lang="zh-CN" altLang="en-US" sz="3000" dirty="0" smtClean="0">
                <a:solidFill>
                  <a:schemeClr val="bg1"/>
                </a:solidFill>
                <a:ea typeface="微软雅黑" panose="020B0503020204020204" pitchFamily="34" charset="-122"/>
              </a:rPr>
              <a:t>数字业务</a:t>
            </a:r>
            <a:endParaRPr lang="en-US" sz="3000" dirty="0">
              <a:solidFill>
                <a:schemeClr val="bg1"/>
              </a:solidFill>
              <a:ea typeface="微软雅黑" panose="020B0503020204020204" pitchFamily="34" charset="-122"/>
            </a:endParaRPr>
          </a:p>
        </p:txBody>
      </p:sp>
      <p:sp>
        <p:nvSpPr>
          <p:cNvPr id="37" name="矩形 36"/>
          <p:cNvSpPr/>
          <p:nvPr/>
        </p:nvSpPr>
        <p:spPr>
          <a:xfrm>
            <a:off x="491243" y="6246703"/>
            <a:ext cx="3156663" cy="325811"/>
          </a:xfrm>
          <a:prstGeom prst="rect">
            <a:avLst/>
          </a:prstGeom>
        </p:spPr>
        <p:txBody>
          <a:bodyPr wrap="square">
            <a:spAutoFit/>
          </a:bodyPr>
          <a:lstStyle/>
          <a:p>
            <a:pPr>
              <a:lnSpc>
                <a:spcPts val="1800"/>
              </a:lnSpc>
            </a:pPr>
            <a:r>
              <a:rPr lang="en-US" altLang="zh-CN" sz="1200" dirty="0" smtClean="0">
                <a:solidFill>
                  <a:schemeClr val="bg1">
                    <a:lumMod val="85000"/>
                  </a:schemeClr>
                </a:solidFill>
                <a:latin typeface="Segoe Script" panose="020B0504020000000003" pitchFamily="66" charset="0"/>
                <a:ea typeface="微软雅黑" panose="020B0503020204020204" pitchFamily="34" charset="-122"/>
              </a:rPr>
              <a:t>Power by creative innovation</a:t>
            </a:r>
            <a:endParaRPr lang="zh-CN" altLang="en-US" sz="1200" dirty="0">
              <a:solidFill>
                <a:schemeClr val="bg1">
                  <a:lumMod val="85000"/>
                </a:schemeClr>
              </a:solidFill>
              <a:latin typeface="Segoe Script" panose="020B0504020000000003" pitchFamily="66" charset="0"/>
              <a:ea typeface="微软雅黑" panose="020B0503020204020204" pitchFamily="34" charset="-122"/>
            </a:endParaRPr>
          </a:p>
        </p:txBody>
      </p:sp>
      <p:sp>
        <p:nvSpPr>
          <p:cNvPr id="20" name="矩形 19"/>
          <p:cNvSpPr/>
          <p:nvPr/>
        </p:nvSpPr>
        <p:spPr>
          <a:xfrm>
            <a:off x="4394200" y="5094435"/>
            <a:ext cx="3403600" cy="341632"/>
          </a:xfrm>
          <a:prstGeom prst="rect">
            <a:avLst/>
          </a:prstGeom>
        </p:spPr>
        <p:txBody>
          <a:bodyPr wrap="square">
            <a:spAutoFit/>
          </a:bodyPr>
          <a:lstStyle/>
          <a:p>
            <a:pPr algn="ctr" defTabSz="913765">
              <a:lnSpc>
                <a:spcPct val="90000"/>
              </a:lnSpc>
              <a:spcBef>
                <a:spcPct val="20000"/>
              </a:spcBef>
              <a:buSzPct val="90000"/>
              <a:defRPr/>
            </a:pPr>
            <a:r>
              <a:rPr lang="zh-CN" altLang="en-US" b="1"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云智能业务集团（</a:t>
            </a:r>
            <a:r>
              <a:rPr lang="en-US" altLang="zh-CN" b="1"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CIG</a:t>
            </a:r>
            <a:r>
              <a:rPr lang="zh-CN" altLang="en-US" b="1"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a:t>
            </a:r>
            <a:endParaRPr lang="zh-CN" altLang="en-US" b="1"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p:txBody>
      </p:sp>
      <p:sp>
        <p:nvSpPr>
          <p:cNvPr id="2" name="上箭头 1"/>
          <p:cNvSpPr/>
          <p:nvPr/>
        </p:nvSpPr>
        <p:spPr>
          <a:xfrm>
            <a:off x="5977633" y="4257503"/>
            <a:ext cx="253834" cy="6703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4191416" y="5436067"/>
            <a:ext cx="4025900" cy="789447"/>
          </a:xfrm>
          <a:prstGeom prst="rect">
            <a:avLst/>
          </a:prstGeom>
        </p:spPr>
        <p:txBody>
          <a:bodyPr wrap="square">
            <a:spAutoFit/>
          </a:bodyPr>
          <a:lstStyle/>
          <a:p>
            <a:pPr algn="ctr" defTabSz="913765">
              <a:lnSpc>
                <a:spcPts val="1680"/>
              </a:lnSpc>
              <a:spcBef>
                <a:spcPct val="20000"/>
              </a:spcBef>
              <a:buSzPct val="90000"/>
              <a:defRPr/>
            </a:pPr>
            <a:r>
              <a:rPr lang="zh-CN" altLang="en-US" sz="1400"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全栈式云智能</a:t>
            </a:r>
            <a:r>
              <a:rPr lang="zh-CN" altLang="en-US" sz="14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服务</a:t>
            </a:r>
            <a:endParaRPr lang="en-US" altLang="zh-CN" sz="14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a:p>
            <a:pPr algn="ctr" defTabSz="913765">
              <a:lnSpc>
                <a:spcPts val="1680"/>
              </a:lnSpc>
              <a:spcBef>
                <a:spcPct val="20000"/>
              </a:spcBef>
              <a:buSzPct val="90000"/>
              <a:defRPr/>
            </a:pPr>
            <a:r>
              <a:rPr lang="zh-CN" altLang="en-US" sz="1400" kern="0" dirty="0" smtClean="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云集</a:t>
            </a:r>
            <a:r>
              <a:rPr lang="zh-CN" altLang="en-US" sz="1400"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rPr>
              <a:t>、云管平台、场景云云咨询规划、云迁移、云运维管理、云应用开发等</a:t>
            </a:r>
            <a:endParaRPr lang="zh-CN" altLang="en-US" sz="1400" kern="0" dirty="0">
              <a:solidFill>
                <a:schemeClr val="bg1"/>
              </a:solidFill>
              <a:latin typeface="微软雅黑" panose="020B0503020204020204" pitchFamily="34" charset="-122"/>
              <a:ea typeface="微软雅黑" panose="020B0503020204020204" pitchFamily="34" charset="-122"/>
              <a:cs typeface="Helvetica"/>
              <a:sym typeface="Palatino Linotype" panose="02040502050505030304"/>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ags/tag1.xml><?xml version="1.0" encoding="utf-8"?>
<p:tagLst xmlns:p="http://schemas.openxmlformats.org/presentationml/2006/main">
  <p:tag name="PA" val="v5.0.6"/>
  <p:tag name="PAMAINTYPE" val="4"/>
  <p:tag name="PATYPE" val="176"/>
  <p:tag name="PASUBTYPE" val="178"/>
  <p:tag name="RESOURCELIBID_SHAPE" val="478749"/>
  <p:tag name="RESOURCELIB_SHAPETYPE" val="4"/>
</p:tagLst>
</file>

<file path=ppt/tags/tag10.xml><?xml version="1.0" encoding="utf-8"?>
<p:tagLst xmlns:p="http://schemas.openxmlformats.org/presentationml/2006/main">
  <p:tag name="PA" val="v5.0.6"/>
</p:tagLst>
</file>

<file path=ppt/tags/tag100.xml><?xml version="1.0" encoding="utf-8"?>
<p:tagLst xmlns:p="http://schemas.openxmlformats.org/presentationml/2006/main">
  <p:tag name="PA" val="v5.0.6"/>
</p:tagLst>
</file>

<file path=ppt/tags/tag101.xml><?xml version="1.0" encoding="utf-8"?>
<p:tagLst xmlns:p="http://schemas.openxmlformats.org/presentationml/2006/main">
  <p:tag name="PA" val="v5.0.6"/>
</p:tagLst>
</file>

<file path=ppt/tags/tag102.xml><?xml version="1.0" encoding="utf-8"?>
<p:tagLst xmlns:p="http://schemas.openxmlformats.org/presentationml/2006/main">
  <p:tag name="PA" val="v5.0.6"/>
</p:tagLst>
</file>

<file path=ppt/tags/tag103.xml><?xml version="1.0" encoding="utf-8"?>
<p:tagLst xmlns:p="http://schemas.openxmlformats.org/presentationml/2006/main">
  <p:tag name="PA" val="v5.0.6"/>
</p:tagLst>
</file>

<file path=ppt/tags/tag104.xml><?xml version="1.0" encoding="utf-8"?>
<p:tagLst xmlns:p="http://schemas.openxmlformats.org/presentationml/2006/main">
  <p:tag name="PA" val="v5.0.6"/>
</p:tagLst>
</file>

<file path=ppt/tags/tag105.xml><?xml version="1.0" encoding="utf-8"?>
<p:tagLst xmlns:p="http://schemas.openxmlformats.org/presentationml/2006/main">
  <p:tag name="PA" val="v5.0.6"/>
  <p:tag name="PAMAINTYPE" val="4"/>
  <p:tag name="PATYPE" val="159"/>
  <p:tag name="PASUBTYPE" val="162"/>
  <p:tag name="RESOURCELIBID_SHAPE" val="456891"/>
  <p:tag name="RESOURCELIB_SHAPETYPE" val="4"/>
</p:tagLst>
</file>

<file path=ppt/tags/tag106.xml><?xml version="1.0" encoding="utf-8"?>
<p:tagLst xmlns:p="http://schemas.openxmlformats.org/presentationml/2006/main">
  <p:tag name="PA" val="v5.0.6"/>
</p:tagLst>
</file>

<file path=ppt/tags/tag107.xml><?xml version="1.0" encoding="utf-8"?>
<p:tagLst xmlns:p="http://schemas.openxmlformats.org/presentationml/2006/main">
  <p:tag name="PA" val="v5.0.6"/>
</p:tagLst>
</file>

<file path=ppt/tags/tag108.xml><?xml version="1.0" encoding="utf-8"?>
<p:tagLst xmlns:p="http://schemas.openxmlformats.org/presentationml/2006/main">
  <p:tag name="PA" val="v5.0.6"/>
</p:tagLst>
</file>

<file path=ppt/tags/tag109.xml><?xml version="1.0" encoding="utf-8"?>
<p:tagLst xmlns:p="http://schemas.openxmlformats.org/presentationml/2006/main">
  <p:tag name="PA" val="v5.0.6"/>
</p:tagLst>
</file>

<file path=ppt/tags/tag11.xml><?xml version="1.0" encoding="utf-8"?>
<p:tagLst xmlns:p="http://schemas.openxmlformats.org/presentationml/2006/main">
  <p:tag name="PA" val="v5.0.6"/>
</p:tagLst>
</file>

<file path=ppt/tags/tag110.xml><?xml version="1.0" encoding="utf-8"?>
<p:tagLst xmlns:p="http://schemas.openxmlformats.org/presentationml/2006/main">
  <p:tag name="PA" val="v5.0.6"/>
</p:tagLst>
</file>

<file path=ppt/tags/tag111.xml><?xml version="1.0" encoding="utf-8"?>
<p:tagLst xmlns:p="http://schemas.openxmlformats.org/presentationml/2006/main">
  <p:tag name="PA" val="v5.0.6"/>
</p:tagLst>
</file>

<file path=ppt/tags/tag112.xml><?xml version="1.0" encoding="utf-8"?>
<p:tagLst xmlns:p="http://schemas.openxmlformats.org/presentationml/2006/main">
  <p:tag name="PA" val="v5.0.6"/>
</p:tagLst>
</file>

<file path=ppt/tags/tag113.xml><?xml version="1.0" encoding="utf-8"?>
<p:tagLst xmlns:p="http://schemas.openxmlformats.org/presentationml/2006/main">
  <p:tag name="PA" val="v5.0.6"/>
</p:tagLst>
</file>

<file path=ppt/tags/tag114.xml><?xml version="1.0" encoding="utf-8"?>
<p:tagLst xmlns:p="http://schemas.openxmlformats.org/presentationml/2006/main">
  <p:tag name="PA" val="v5.0.6"/>
</p:tagLst>
</file>

<file path=ppt/tags/tag115.xml><?xml version="1.0" encoding="utf-8"?>
<p:tagLst xmlns:p="http://schemas.openxmlformats.org/presentationml/2006/main">
  <p:tag name="PA" val="v5.0.6"/>
</p:tagLst>
</file>

<file path=ppt/tags/tag116.xml><?xml version="1.0" encoding="utf-8"?>
<p:tagLst xmlns:p="http://schemas.openxmlformats.org/presentationml/2006/main">
  <p:tag name="PA" val="v5.0.6"/>
</p:tagLst>
</file>

<file path=ppt/tags/tag117.xml><?xml version="1.0" encoding="utf-8"?>
<p:tagLst xmlns:p="http://schemas.openxmlformats.org/presentationml/2006/main">
  <p:tag name="PA" val="v5.0.6"/>
</p:tagLst>
</file>

<file path=ppt/tags/tag118.xml><?xml version="1.0" encoding="utf-8"?>
<p:tagLst xmlns:p="http://schemas.openxmlformats.org/presentationml/2006/main">
  <p:tag name="PA" val="v5.0.6"/>
</p:tagLst>
</file>

<file path=ppt/tags/tag119.xml><?xml version="1.0" encoding="utf-8"?>
<p:tagLst xmlns:p="http://schemas.openxmlformats.org/presentationml/2006/main">
  <p:tag name="PA" val="v5.0.6"/>
</p:tagLst>
</file>

<file path=ppt/tags/tag12.xml><?xml version="1.0" encoding="utf-8"?>
<p:tagLst xmlns:p="http://schemas.openxmlformats.org/presentationml/2006/main">
  <p:tag name="PA" val="v5.0.6"/>
</p:tagLst>
</file>

<file path=ppt/tags/tag120.xml><?xml version="1.0" encoding="utf-8"?>
<p:tagLst xmlns:p="http://schemas.openxmlformats.org/presentationml/2006/main">
  <p:tag name="PA" val="v5.0.6"/>
</p:tagLst>
</file>

<file path=ppt/tags/tag121.xml><?xml version="1.0" encoding="utf-8"?>
<p:tagLst xmlns:p="http://schemas.openxmlformats.org/presentationml/2006/main">
  <p:tag name="PA" val="v5.0.6"/>
</p:tagLst>
</file>

<file path=ppt/tags/tag122.xml><?xml version="1.0" encoding="utf-8"?>
<p:tagLst xmlns:p="http://schemas.openxmlformats.org/presentationml/2006/main">
  <p:tag name="PA" val="v5.0.6"/>
</p:tagLst>
</file>

<file path=ppt/tags/tag123.xml><?xml version="1.0" encoding="utf-8"?>
<p:tagLst xmlns:p="http://schemas.openxmlformats.org/presentationml/2006/main">
  <p:tag name="PA" val="v5.0.6"/>
</p:tagLst>
</file>

<file path=ppt/tags/tag124.xml><?xml version="1.0" encoding="utf-8"?>
<p:tagLst xmlns:p="http://schemas.openxmlformats.org/presentationml/2006/main">
  <p:tag name="PA" val="v5.0.6"/>
</p:tagLst>
</file>

<file path=ppt/tags/tag125.xml><?xml version="1.0" encoding="utf-8"?>
<p:tagLst xmlns:p="http://schemas.openxmlformats.org/presentationml/2006/main">
  <p:tag name="PA" val="v5.0.6"/>
</p:tagLst>
</file>

<file path=ppt/tags/tag126.xml><?xml version="1.0" encoding="utf-8"?>
<p:tagLst xmlns:p="http://schemas.openxmlformats.org/presentationml/2006/main">
  <p:tag name="PA" val="v5.0.6"/>
</p:tagLst>
</file>

<file path=ppt/tags/tag127.xml><?xml version="1.0" encoding="utf-8"?>
<p:tagLst xmlns:p="http://schemas.openxmlformats.org/presentationml/2006/main">
  <p:tag name="PA" val="v5.0.6"/>
</p:tagLst>
</file>

<file path=ppt/tags/tag128.xml><?xml version="1.0" encoding="utf-8"?>
<p:tagLst xmlns:p="http://schemas.openxmlformats.org/presentationml/2006/main">
  <p:tag name="PA" val="v5.0.6"/>
</p:tagLst>
</file>

<file path=ppt/tags/tag129.xml><?xml version="1.0" encoding="utf-8"?>
<p:tagLst xmlns:p="http://schemas.openxmlformats.org/presentationml/2006/main">
  <p:tag name="PA" val="v5.0.6"/>
</p:tagLst>
</file>

<file path=ppt/tags/tag13.xml><?xml version="1.0" encoding="utf-8"?>
<p:tagLst xmlns:p="http://schemas.openxmlformats.org/presentationml/2006/main">
  <p:tag name="PA" val="v5.0.6"/>
</p:tagLst>
</file>

<file path=ppt/tags/tag130.xml><?xml version="1.0" encoding="utf-8"?>
<p:tagLst xmlns:p="http://schemas.openxmlformats.org/presentationml/2006/main">
  <p:tag name="PA" val="v5.0.6"/>
</p:tagLst>
</file>

<file path=ppt/tags/tag131.xml><?xml version="1.0" encoding="utf-8"?>
<p:tagLst xmlns:p="http://schemas.openxmlformats.org/presentationml/2006/main">
  <p:tag name="PA" val="v5.0.6"/>
</p:tagLst>
</file>

<file path=ppt/tags/tag132.xml><?xml version="1.0" encoding="utf-8"?>
<p:tagLst xmlns:p="http://schemas.openxmlformats.org/presentationml/2006/main">
  <p:tag name="PA" val="v5.0.6"/>
</p:tagLst>
</file>

<file path=ppt/tags/tag133.xml><?xml version="1.0" encoding="utf-8"?>
<p:tagLst xmlns:p="http://schemas.openxmlformats.org/presentationml/2006/main">
  <p:tag name="PA" val="v5.0.6"/>
</p:tagLst>
</file>

<file path=ppt/tags/tag134.xml><?xml version="1.0" encoding="utf-8"?>
<p:tagLst xmlns:p="http://schemas.openxmlformats.org/presentationml/2006/main">
  <p:tag name="PA" val="v5.0.6"/>
</p:tagLst>
</file>

<file path=ppt/tags/tag135.xml><?xml version="1.0" encoding="utf-8"?>
<p:tagLst xmlns:p="http://schemas.openxmlformats.org/presentationml/2006/main">
  <p:tag name="PA" val="v5.0.6"/>
</p:tagLst>
</file>

<file path=ppt/tags/tag136.xml><?xml version="1.0" encoding="utf-8"?>
<p:tagLst xmlns:p="http://schemas.openxmlformats.org/presentationml/2006/main">
  <p:tag name="PA" val="v5.0.6"/>
</p:tagLst>
</file>

<file path=ppt/tags/tag137.xml><?xml version="1.0" encoding="utf-8"?>
<p:tagLst xmlns:p="http://schemas.openxmlformats.org/presentationml/2006/main">
  <p:tag name="PA" val="v5.0.6"/>
</p:tagLst>
</file>

<file path=ppt/tags/tag138.xml><?xml version="1.0" encoding="utf-8"?>
<p:tagLst xmlns:p="http://schemas.openxmlformats.org/presentationml/2006/main">
  <p:tag name="PA" val="v5.0.6"/>
</p:tagLst>
</file>

<file path=ppt/tags/tag139.xml><?xml version="1.0" encoding="utf-8"?>
<p:tagLst xmlns:p="http://schemas.openxmlformats.org/presentationml/2006/main">
  <p:tag name="PA" val="v5.0.6"/>
</p:tagLst>
</file>

<file path=ppt/tags/tag14.xml><?xml version="1.0" encoding="utf-8"?>
<p:tagLst xmlns:p="http://schemas.openxmlformats.org/presentationml/2006/main">
  <p:tag name="PA" val="v5.0.6"/>
</p:tagLst>
</file>

<file path=ppt/tags/tag140.xml><?xml version="1.0" encoding="utf-8"?>
<p:tagLst xmlns:p="http://schemas.openxmlformats.org/presentationml/2006/main">
  <p:tag name="PA" val="v5.0.6"/>
</p:tagLst>
</file>

<file path=ppt/tags/tag141.xml><?xml version="1.0" encoding="utf-8"?>
<p:tagLst xmlns:p="http://schemas.openxmlformats.org/presentationml/2006/main">
  <p:tag name="PA" val="v5.0.6"/>
</p:tagLst>
</file>

<file path=ppt/tags/tag142.xml><?xml version="1.0" encoding="utf-8"?>
<p:tagLst xmlns:p="http://schemas.openxmlformats.org/presentationml/2006/main">
  <p:tag name="PA" val="v5.0.6"/>
</p:tagLst>
</file>

<file path=ppt/tags/tag143.xml><?xml version="1.0" encoding="utf-8"?>
<p:tagLst xmlns:p="http://schemas.openxmlformats.org/presentationml/2006/main">
  <p:tag name="PA" val="v5.0.6"/>
</p:tagLst>
</file>

<file path=ppt/tags/tag144.xml><?xml version="1.0" encoding="utf-8"?>
<p:tagLst xmlns:p="http://schemas.openxmlformats.org/presentationml/2006/main">
  <p:tag name="PA" val="v5.0.6"/>
</p:tagLst>
</file>

<file path=ppt/tags/tag145.xml><?xml version="1.0" encoding="utf-8"?>
<p:tagLst xmlns:p="http://schemas.openxmlformats.org/presentationml/2006/main">
  <p:tag name="PA" val="v5.0.6"/>
</p:tagLst>
</file>

<file path=ppt/tags/tag15.xml><?xml version="1.0" encoding="utf-8"?>
<p:tagLst xmlns:p="http://schemas.openxmlformats.org/presentationml/2006/main">
  <p:tag name="PA" val="v5.0.6"/>
</p:tagLst>
</file>

<file path=ppt/tags/tag16.xml><?xml version="1.0" encoding="utf-8"?>
<p:tagLst xmlns:p="http://schemas.openxmlformats.org/presentationml/2006/main">
  <p:tag name="PA" val="v5.0.6"/>
</p:tagLst>
</file>

<file path=ppt/tags/tag17.xml><?xml version="1.0" encoding="utf-8"?>
<p:tagLst xmlns:p="http://schemas.openxmlformats.org/presentationml/2006/main">
  <p:tag name="PA" val="v5.0.6"/>
</p:tagLst>
</file>

<file path=ppt/tags/tag18.xml><?xml version="1.0" encoding="utf-8"?>
<p:tagLst xmlns:p="http://schemas.openxmlformats.org/presentationml/2006/main">
  <p:tag name="PA" val="v5.0.6"/>
</p:tagLst>
</file>

<file path=ppt/tags/tag19.xml><?xml version="1.0" encoding="utf-8"?>
<p:tagLst xmlns:p="http://schemas.openxmlformats.org/presentationml/2006/main">
  <p:tag name="PA" val="v5.0.6"/>
</p:tagLst>
</file>

<file path=ppt/tags/tag2.xml><?xml version="1.0" encoding="utf-8"?>
<p:tagLst xmlns:p="http://schemas.openxmlformats.org/presentationml/2006/main">
  <p:tag name="PA" val="v5.0.6"/>
</p:tagLst>
</file>

<file path=ppt/tags/tag20.xml><?xml version="1.0" encoding="utf-8"?>
<p:tagLst xmlns:p="http://schemas.openxmlformats.org/presentationml/2006/main">
  <p:tag name="PA" val="v5.0.6"/>
</p:tagLst>
</file>

<file path=ppt/tags/tag21.xml><?xml version="1.0" encoding="utf-8"?>
<p:tagLst xmlns:p="http://schemas.openxmlformats.org/presentationml/2006/main">
  <p:tag name="PA" val="v5.0.6"/>
</p:tagLst>
</file>

<file path=ppt/tags/tag22.xml><?xml version="1.0" encoding="utf-8"?>
<p:tagLst xmlns:p="http://schemas.openxmlformats.org/presentationml/2006/main">
  <p:tag name="PA" val="v5.0.6"/>
</p:tagLst>
</file>

<file path=ppt/tags/tag23.xml><?xml version="1.0" encoding="utf-8"?>
<p:tagLst xmlns:p="http://schemas.openxmlformats.org/presentationml/2006/main">
  <p:tag name="PA" val="v5.0.6"/>
</p:tagLst>
</file>

<file path=ppt/tags/tag24.xml><?xml version="1.0" encoding="utf-8"?>
<p:tagLst xmlns:p="http://schemas.openxmlformats.org/presentationml/2006/main">
  <p:tag name="PA" val="v5.0.6"/>
</p:tagLst>
</file>

<file path=ppt/tags/tag25.xml><?xml version="1.0" encoding="utf-8"?>
<p:tagLst xmlns:p="http://schemas.openxmlformats.org/presentationml/2006/main">
  <p:tag name="PA" val="v5.0.6"/>
</p:tagLst>
</file>

<file path=ppt/tags/tag26.xml><?xml version="1.0" encoding="utf-8"?>
<p:tagLst xmlns:p="http://schemas.openxmlformats.org/presentationml/2006/main">
  <p:tag name="PA" val="v5.0.6"/>
</p:tagLst>
</file>

<file path=ppt/tags/tag27.xml><?xml version="1.0" encoding="utf-8"?>
<p:tagLst xmlns:p="http://schemas.openxmlformats.org/presentationml/2006/main">
  <p:tag name="PA" val="v5.0.6"/>
</p:tagLst>
</file>

<file path=ppt/tags/tag28.xml><?xml version="1.0" encoding="utf-8"?>
<p:tagLst xmlns:p="http://schemas.openxmlformats.org/presentationml/2006/main">
  <p:tag name="PA" val="v5.0.6"/>
</p:tagLst>
</file>

<file path=ppt/tags/tag29.xml><?xml version="1.0" encoding="utf-8"?>
<p:tagLst xmlns:p="http://schemas.openxmlformats.org/presentationml/2006/main">
  <p:tag name="PA" val="v5.0.6"/>
</p:tagLst>
</file>

<file path=ppt/tags/tag3.xml><?xml version="1.0" encoding="utf-8"?>
<p:tagLst xmlns:p="http://schemas.openxmlformats.org/presentationml/2006/main">
  <p:tag name="PA" val="v5.0.6"/>
</p:tagLst>
</file>

<file path=ppt/tags/tag30.xml><?xml version="1.0" encoding="utf-8"?>
<p:tagLst xmlns:p="http://schemas.openxmlformats.org/presentationml/2006/main">
  <p:tag name="PA" val="v5.0.6"/>
</p:tagLst>
</file>

<file path=ppt/tags/tag31.xml><?xml version="1.0" encoding="utf-8"?>
<p:tagLst xmlns:p="http://schemas.openxmlformats.org/presentationml/2006/main">
  <p:tag name="PA" val="v5.0.6"/>
</p:tagLst>
</file>

<file path=ppt/tags/tag32.xml><?xml version="1.0" encoding="utf-8"?>
<p:tagLst xmlns:p="http://schemas.openxmlformats.org/presentationml/2006/main">
  <p:tag name="PA" val="v5.0.6"/>
</p:tagLst>
</file>

<file path=ppt/tags/tag33.xml><?xml version="1.0" encoding="utf-8"?>
<p:tagLst xmlns:p="http://schemas.openxmlformats.org/presentationml/2006/main">
  <p:tag name="PA" val="v5.0.6"/>
</p:tagLst>
</file>

<file path=ppt/tags/tag34.xml><?xml version="1.0" encoding="utf-8"?>
<p:tagLst xmlns:p="http://schemas.openxmlformats.org/presentationml/2006/main">
  <p:tag name="PA" val="v5.0.6"/>
</p:tagLst>
</file>

<file path=ppt/tags/tag35.xml><?xml version="1.0" encoding="utf-8"?>
<p:tagLst xmlns:p="http://schemas.openxmlformats.org/presentationml/2006/main">
  <p:tag name="PA" val="v5.0.6"/>
</p:tagLst>
</file>

<file path=ppt/tags/tag36.xml><?xml version="1.0" encoding="utf-8"?>
<p:tagLst xmlns:p="http://schemas.openxmlformats.org/presentationml/2006/main">
  <p:tag name="PA" val="v5.0.6"/>
</p:tagLst>
</file>

<file path=ppt/tags/tag37.xml><?xml version="1.0" encoding="utf-8"?>
<p:tagLst xmlns:p="http://schemas.openxmlformats.org/presentationml/2006/main">
  <p:tag name="PA" val="v5.0.6"/>
  <p:tag name="PAMAINTYPE" val="4"/>
  <p:tag name="PATYPE" val="159"/>
  <p:tag name="PASUBTYPE" val="162"/>
  <p:tag name="RESOURCELIBID_SHAPE" val="456891"/>
  <p:tag name="RESOURCELIB_SHAPETYPE" val="4"/>
</p:tagLst>
</file>

<file path=ppt/tags/tag38.xml><?xml version="1.0" encoding="utf-8"?>
<p:tagLst xmlns:p="http://schemas.openxmlformats.org/presentationml/2006/main">
  <p:tag name="PA" val="v5.0.6"/>
</p:tagLst>
</file>

<file path=ppt/tags/tag39.xml><?xml version="1.0" encoding="utf-8"?>
<p:tagLst xmlns:p="http://schemas.openxmlformats.org/presentationml/2006/main">
  <p:tag name="PA" val="v5.0.6"/>
</p:tagLst>
</file>

<file path=ppt/tags/tag4.xml><?xml version="1.0" encoding="utf-8"?>
<p:tagLst xmlns:p="http://schemas.openxmlformats.org/presentationml/2006/main">
  <p:tag name="PA" val="v5.0.6"/>
</p:tagLst>
</file>

<file path=ppt/tags/tag40.xml><?xml version="1.0" encoding="utf-8"?>
<p:tagLst xmlns:p="http://schemas.openxmlformats.org/presentationml/2006/main">
  <p:tag name="PA" val="v5.0.6"/>
</p:tagLst>
</file>

<file path=ppt/tags/tag41.xml><?xml version="1.0" encoding="utf-8"?>
<p:tagLst xmlns:p="http://schemas.openxmlformats.org/presentationml/2006/main">
  <p:tag name="PA" val="v5.0.6"/>
</p:tagLst>
</file>

<file path=ppt/tags/tag42.xml><?xml version="1.0" encoding="utf-8"?>
<p:tagLst xmlns:p="http://schemas.openxmlformats.org/presentationml/2006/main">
  <p:tag name="PA" val="v5.0.6"/>
</p:tagLst>
</file>

<file path=ppt/tags/tag43.xml><?xml version="1.0" encoding="utf-8"?>
<p:tagLst xmlns:p="http://schemas.openxmlformats.org/presentationml/2006/main">
  <p:tag name="PA" val="v5.0.6"/>
</p:tagLst>
</file>

<file path=ppt/tags/tag44.xml><?xml version="1.0" encoding="utf-8"?>
<p:tagLst xmlns:p="http://schemas.openxmlformats.org/presentationml/2006/main">
  <p:tag name="PA" val="v5.0.6"/>
</p:tagLst>
</file>

<file path=ppt/tags/tag45.xml><?xml version="1.0" encoding="utf-8"?>
<p:tagLst xmlns:p="http://schemas.openxmlformats.org/presentationml/2006/main">
  <p:tag name="PA" val="v5.0.6"/>
</p:tagLst>
</file>

<file path=ppt/tags/tag46.xml><?xml version="1.0" encoding="utf-8"?>
<p:tagLst xmlns:p="http://schemas.openxmlformats.org/presentationml/2006/main">
  <p:tag name="PA" val="v5.0.6"/>
</p:tagLst>
</file>

<file path=ppt/tags/tag47.xml><?xml version="1.0" encoding="utf-8"?>
<p:tagLst xmlns:p="http://schemas.openxmlformats.org/presentationml/2006/main">
  <p:tag name="PA" val="v5.0.6"/>
</p:tagLst>
</file>

<file path=ppt/tags/tag48.xml><?xml version="1.0" encoding="utf-8"?>
<p:tagLst xmlns:p="http://schemas.openxmlformats.org/presentationml/2006/main">
  <p:tag name="PA" val="v5.0.6"/>
</p:tagLst>
</file>

<file path=ppt/tags/tag49.xml><?xml version="1.0" encoding="utf-8"?>
<p:tagLst xmlns:p="http://schemas.openxmlformats.org/presentationml/2006/main">
  <p:tag name="PA" val="v5.0.6"/>
</p:tagLst>
</file>

<file path=ppt/tags/tag5.xml><?xml version="1.0" encoding="utf-8"?>
<p:tagLst xmlns:p="http://schemas.openxmlformats.org/presentationml/2006/main">
  <p:tag name="PA" val="v5.0.6"/>
</p:tagLst>
</file>

<file path=ppt/tags/tag50.xml><?xml version="1.0" encoding="utf-8"?>
<p:tagLst xmlns:p="http://schemas.openxmlformats.org/presentationml/2006/main">
  <p:tag name="PA" val="v5.0.6"/>
</p:tagLst>
</file>

<file path=ppt/tags/tag51.xml><?xml version="1.0" encoding="utf-8"?>
<p:tagLst xmlns:p="http://schemas.openxmlformats.org/presentationml/2006/main">
  <p:tag name="PA" val="v5.0.6"/>
</p:tagLst>
</file>

<file path=ppt/tags/tag52.xml><?xml version="1.0" encoding="utf-8"?>
<p:tagLst xmlns:p="http://schemas.openxmlformats.org/presentationml/2006/main">
  <p:tag name="PA" val="v5.0.6"/>
</p:tagLst>
</file>

<file path=ppt/tags/tag53.xml><?xml version="1.0" encoding="utf-8"?>
<p:tagLst xmlns:p="http://schemas.openxmlformats.org/presentationml/2006/main">
  <p:tag name="PA" val="v5.0.6"/>
</p:tagLst>
</file>

<file path=ppt/tags/tag54.xml><?xml version="1.0" encoding="utf-8"?>
<p:tagLst xmlns:p="http://schemas.openxmlformats.org/presentationml/2006/main">
  <p:tag name="PA" val="v5.0.6"/>
</p:tagLst>
</file>

<file path=ppt/tags/tag55.xml><?xml version="1.0" encoding="utf-8"?>
<p:tagLst xmlns:p="http://schemas.openxmlformats.org/presentationml/2006/main">
  <p:tag name="PA" val="v5.0.6"/>
</p:tagLst>
</file>

<file path=ppt/tags/tag56.xml><?xml version="1.0" encoding="utf-8"?>
<p:tagLst xmlns:p="http://schemas.openxmlformats.org/presentationml/2006/main">
  <p:tag name="PA" val="v5.0.6"/>
</p:tagLst>
</file>

<file path=ppt/tags/tag57.xml><?xml version="1.0" encoding="utf-8"?>
<p:tagLst xmlns:p="http://schemas.openxmlformats.org/presentationml/2006/main">
  <p:tag name="PA" val="v5.0.6"/>
</p:tagLst>
</file>

<file path=ppt/tags/tag58.xml><?xml version="1.0" encoding="utf-8"?>
<p:tagLst xmlns:p="http://schemas.openxmlformats.org/presentationml/2006/main">
  <p:tag name="PA" val="v5.0.6"/>
</p:tagLst>
</file>

<file path=ppt/tags/tag59.xml><?xml version="1.0" encoding="utf-8"?>
<p:tagLst xmlns:p="http://schemas.openxmlformats.org/presentationml/2006/main">
  <p:tag name="PA" val="v5.0.6"/>
</p:tagLst>
</file>

<file path=ppt/tags/tag6.xml><?xml version="1.0" encoding="utf-8"?>
<p:tagLst xmlns:p="http://schemas.openxmlformats.org/presentationml/2006/main">
  <p:tag name="PA" val="v5.0.6"/>
</p:tagLst>
</file>

<file path=ppt/tags/tag60.xml><?xml version="1.0" encoding="utf-8"?>
<p:tagLst xmlns:p="http://schemas.openxmlformats.org/presentationml/2006/main">
  <p:tag name="PA" val="v5.0.6"/>
</p:tagLst>
</file>

<file path=ppt/tags/tag61.xml><?xml version="1.0" encoding="utf-8"?>
<p:tagLst xmlns:p="http://schemas.openxmlformats.org/presentationml/2006/main">
  <p:tag name="PA" val="v5.0.6"/>
</p:tagLst>
</file>

<file path=ppt/tags/tag62.xml><?xml version="1.0" encoding="utf-8"?>
<p:tagLst xmlns:p="http://schemas.openxmlformats.org/presentationml/2006/main">
  <p:tag name="PA" val="v5.0.6"/>
</p:tagLst>
</file>

<file path=ppt/tags/tag63.xml><?xml version="1.0" encoding="utf-8"?>
<p:tagLst xmlns:p="http://schemas.openxmlformats.org/presentationml/2006/main">
  <p:tag name="PA" val="v5.0.6"/>
</p:tagLst>
</file>

<file path=ppt/tags/tag64.xml><?xml version="1.0" encoding="utf-8"?>
<p:tagLst xmlns:p="http://schemas.openxmlformats.org/presentationml/2006/main">
  <p:tag name="PA" val="v5.0.6"/>
</p:tagLst>
</file>

<file path=ppt/tags/tag65.xml><?xml version="1.0" encoding="utf-8"?>
<p:tagLst xmlns:p="http://schemas.openxmlformats.org/presentationml/2006/main">
  <p:tag name="PA" val="v5.0.6"/>
</p:tagLst>
</file>

<file path=ppt/tags/tag66.xml><?xml version="1.0" encoding="utf-8"?>
<p:tagLst xmlns:p="http://schemas.openxmlformats.org/presentationml/2006/main">
  <p:tag name="PA" val="v5.0.6"/>
</p:tagLst>
</file>

<file path=ppt/tags/tag67.xml><?xml version="1.0" encoding="utf-8"?>
<p:tagLst xmlns:p="http://schemas.openxmlformats.org/presentationml/2006/main">
  <p:tag name="PA" val="v5.0.6"/>
</p:tagLst>
</file>

<file path=ppt/tags/tag68.xml><?xml version="1.0" encoding="utf-8"?>
<p:tagLst xmlns:p="http://schemas.openxmlformats.org/presentationml/2006/main">
  <p:tag name="PA" val="v5.0.6"/>
</p:tagLst>
</file>

<file path=ppt/tags/tag69.xml><?xml version="1.0" encoding="utf-8"?>
<p:tagLst xmlns:p="http://schemas.openxmlformats.org/presentationml/2006/main">
  <p:tag name="PA" val="v5.0.6"/>
</p:tagLst>
</file>

<file path=ppt/tags/tag7.xml><?xml version="1.0" encoding="utf-8"?>
<p:tagLst xmlns:p="http://schemas.openxmlformats.org/presentationml/2006/main">
  <p:tag name="PA" val="v5.0.6"/>
</p:tagLst>
</file>

<file path=ppt/tags/tag70.xml><?xml version="1.0" encoding="utf-8"?>
<p:tagLst xmlns:p="http://schemas.openxmlformats.org/presentationml/2006/main">
  <p:tag name="PA" val="v5.0.6"/>
</p:tagLst>
</file>

<file path=ppt/tags/tag71.xml><?xml version="1.0" encoding="utf-8"?>
<p:tagLst xmlns:p="http://schemas.openxmlformats.org/presentationml/2006/main">
  <p:tag name="PA" val="v5.0.6"/>
</p:tagLst>
</file>

<file path=ppt/tags/tag72.xml><?xml version="1.0" encoding="utf-8"?>
<p:tagLst xmlns:p="http://schemas.openxmlformats.org/presentationml/2006/main">
  <p:tag name="PA" val="v5.0.6"/>
</p:tagLst>
</file>

<file path=ppt/tags/tag73.xml><?xml version="1.0" encoding="utf-8"?>
<p:tagLst xmlns:p="http://schemas.openxmlformats.org/presentationml/2006/main">
  <p:tag name="PA" val="v5.0.6"/>
</p:tagLst>
</file>

<file path=ppt/tags/tag74.xml><?xml version="1.0" encoding="utf-8"?>
<p:tagLst xmlns:p="http://schemas.openxmlformats.org/presentationml/2006/main">
  <p:tag name="PA" val="v5.0.6"/>
</p:tagLst>
</file>

<file path=ppt/tags/tag75.xml><?xml version="1.0" encoding="utf-8"?>
<p:tagLst xmlns:p="http://schemas.openxmlformats.org/presentationml/2006/main">
  <p:tag name="PA" val="v5.0.6"/>
</p:tagLst>
</file>

<file path=ppt/tags/tag76.xml><?xml version="1.0" encoding="utf-8"?>
<p:tagLst xmlns:p="http://schemas.openxmlformats.org/presentationml/2006/main">
  <p:tag name="PA" val="v5.0.6"/>
</p:tagLst>
</file>

<file path=ppt/tags/tag77.xml><?xml version="1.0" encoding="utf-8"?>
<p:tagLst xmlns:p="http://schemas.openxmlformats.org/presentationml/2006/main">
  <p:tag name="PA" val="v5.0.6"/>
</p:tagLst>
</file>

<file path=ppt/tags/tag78.xml><?xml version="1.0" encoding="utf-8"?>
<p:tagLst xmlns:p="http://schemas.openxmlformats.org/presentationml/2006/main">
  <p:tag name="PA" val="v5.0.6"/>
  <p:tag name="PAMAINTYPE" val="4"/>
  <p:tag name="PATYPE" val="159"/>
  <p:tag name="PASUBTYPE" val="162"/>
  <p:tag name="RESOURCELIBID_SHAPE" val="456715"/>
  <p:tag name="RESOURCELIB_SHAPETYPE" val="4"/>
</p:tagLst>
</file>

<file path=ppt/tags/tag79.xml><?xml version="1.0" encoding="utf-8"?>
<p:tagLst xmlns:p="http://schemas.openxmlformats.org/presentationml/2006/main">
  <p:tag name="PA" val="v5.0.6"/>
</p:tagLst>
</file>

<file path=ppt/tags/tag8.xml><?xml version="1.0" encoding="utf-8"?>
<p:tagLst xmlns:p="http://schemas.openxmlformats.org/presentationml/2006/main">
  <p:tag name="PA" val="v5.0.6"/>
</p:tagLst>
</file>

<file path=ppt/tags/tag80.xml><?xml version="1.0" encoding="utf-8"?>
<p:tagLst xmlns:p="http://schemas.openxmlformats.org/presentationml/2006/main">
  <p:tag name="PA" val="v5.0.6"/>
</p:tagLst>
</file>

<file path=ppt/tags/tag81.xml><?xml version="1.0" encoding="utf-8"?>
<p:tagLst xmlns:p="http://schemas.openxmlformats.org/presentationml/2006/main">
  <p:tag name="PA" val="v5.0.6"/>
</p:tagLst>
</file>

<file path=ppt/tags/tag82.xml><?xml version="1.0" encoding="utf-8"?>
<p:tagLst xmlns:p="http://schemas.openxmlformats.org/presentationml/2006/main">
  <p:tag name="PA" val="v5.0.6"/>
</p:tagLst>
</file>

<file path=ppt/tags/tag83.xml><?xml version="1.0" encoding="utf-8"?>
<p:tagLst xmlns:p="http://schemas.openxmlformats.org/presentationml/2006/main">
  <p:tag name="PA" val="v5.0.6"/>
</p:tagLst>
</file>

<file path=ppt/tags/tag84.xml><?xml version="1.0" encoding="utf-8"?>
<p:tagLst xmlns:p="http://schemas.openxmlformats.org/presentationml/2006/main">
  <p:tag name="PA" val="v5.0.6"/>
</p:tagLst>
</file>

<file path=ppt/tags/tag85.xml><?xml version="1.0" encoding="utf-8"?>
<p:tagLst xmlns:p="http://schemas.openxmlformats.org/presentationml/2006/main">
  <p:tag name="PA" val="v5.0.6"/>
</p:tagLst>
</file>

<file path=ppt/tags/tag86.xml><?xml version="1.0" encoding="utf-8"?>
<p:tagLst xmlns:p="http://schemas.openxmlformats.org/presentationml/2006/main">
  <p:tag name="PA" val="v5.0.6"/>
</p:tagLst>
</file>

<file path=ppt/tags/tag87.xml><?xml version="1.0" encoding="utf-8"?>
<p:tagLst xmlns:p="http://schemas.openxmlformats.org/presentationml/2006/main">
  <p:tag name="PA" val="v5.0.6"/>
</p:tagLst>
</file>

<file path=ppt/tags/tag88.xml><?xml version="1.0" encoding="utf-8"?>
<p:tagLst xmlns:p="http://schemas.openxmlformats.org/presentationml/2006/main">
  <p:tag name="PA" val="v5.0.6"/>
</p:tagLst>
</file>

<file path=ppt/tags/tag89.xml><?xml version="1.0" encoding="utf-8"?>
<p:tagLst xmlns:p="http://schemas.openxmlformats.org/presentationml/2006/main">
  <p:tag name="PA" val="v5.0.6"/>
</p:tagLst>
</file>

<file path=ppt/tags/tag9.xml><?xml version="1.0" encoding="utf-8"?>
<p:tagLst xmlns:p="http://schemas.openxmlformats.org/presentationml/2006/main">
  <p:tag name="PA" val="v5.0.6"/>
</p:tagLst>
</file>

<file path=ppt/tags/tag90.xml><?xml version="1.0" encoding="utf-8"?>
<p:tagLst xmlns:p="http://schemas.openxmlformats.org/presentationml/2006/main">
  <p:tag name="PA" val="v5.0.6"/>
</p:tagLst>
</file>

<file path=ppt/tags/tag91.xml><?xml version="1.0" encoding="utf-8"?>
<p:tagLst xmlns:p="http://schemas.openxmlformats.org/presentationml/2006/main">
  <p:tag name="PA" val="v5.0.6"/>
</p:tagLst>
</file>

<file path=ppt/tags/tag92.xml><?xml version="1.0" encoding="utf-8"?>
<p:tagLst xmlns:p="http://schemas.openxmlformats.org/presentationml/2006/main">
  <p:tag name="PA" val="v5.0.6"/>
</p:tagLst>
</file>

<file path=ppt/tags/tag93.xml><?xml version="1.0" encoding="utf-8"?>
<p:tagLst xmlns:p="http://schemas.openxmlformats.org/presentationml/2006/main">
  <p:tag name="PA" val="v5.0.6"/>
</p:tagLst>
</file>

<file path=ppt/tags/tag94.xml><?xml version="1.0" encoding="utf-8"?>
<p:tagLst xmlns:p="http://schemas.openxmlformats.org/presentationml/2006/main">
  <p:tag name="PA" val="v5.0.6"/>
</p:tagLst>
</file>

<file path=ppt/tags/tag95.xml><?xml version="1.0" encoding="utf-8"?>
<p:tagLst xmlns:p="http://schemas.openxmlformats.org/presentationml/2006/main">
  <p:tag name="PA" val="v5.0.6"/>
</p:tagLst>
</file>

<file path=ppt/tags/tag96.xml><?xml version="1.0" encoding="utf-8"?>
<p:tagLst xmlns:p="http://schemas.openxmlformats.org/presentationml/2006/main">
  <p:tag name="PA" val="v5.0.6"/>
</p:tagLst>
</file>

<file path=ppt/tags/tag97.xml><?xml version="1.0" encoding="utf-8"?>
<p:tagLst xmlns:p="http://schemas.openxmlformats.org/presentationml/2006/main">
  <p:tag name="PA" val="v5.0.6"/>
</p:tagLst>
</file>

<file path=ppt/tags/tag98.xml><?xml version="1.0" encoding="utf-8"?>
<p:tagLst xmlns:p="http://schemas.openxmlformats.org/presentationml/2006/main">
  <p:tag name="PA" val="v5.0.6"/>
</p:tagLst>
</file>

<file path=ppt/tags/tag99.xml><?xml version="1.0" encoding="utf-8"?>
<p:tagLst xmlns:p="http://schemas.openxmlformats.org/presentationml/2006/main">
  <p:tag name="PA" val="v5.0.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4028</Words>
  <Application>WPS 演示</Application>
  <PresentationFormat>宽屏</PresentationFormat>
  <Paragraphs>895</Paragraphs>
  <Slides>36</Slides>
  <Notes>34</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36</vt:i4>
      </vt:variant>
    </vt:vector>
  </HeadingPairs>
  <TitlesOfParts>
    <vt:vector size="62" baseType="lpstr">
      <vt:lpstr>Arial</vt:lpstr>
      <vt:lpstr>宋体</vt:lpstr>
      <vt:lpstr>Wingdings</vt:lpstr>
      <vt:lpstr>华文行楷</vt:lpstr>
      <vt:lpstr>Segoe Script</vt:lpstr>
      <vt:lpstr>微软雅黑</vt:lpstr>
      <vt:lpstr>Calibri</vt:lpstr>
      <vt:lpstr>方正姚体</vt:lpstr>
      <vt:lpstr>微软雅黑 Light</vt:lpstr>
      <vt:lpstr>黑体</vt:lpstr>
      <vt:lpstr>Arial</vt:lpstr>
      <vt:lpstr>FrutigerNext LT Medium</vt:lpstr>
      <vt:lpstr>FrutigerNext LT Light</vt:lpstr>
      <vt:lpstr>Segoe Print</vt:lpstr>
      <vt:lpstr>华文细黑</vt:lpstr>
      <vt:lpstr>Impact</vt:lpstr>
      <vt:lpstr>Helvetica</vt:lpstr>
      <vt:lpstr>Palatino Linotype</vt:lpstr>
      <vt:lpstr>Calibri Light</vt:lpstr>
      <vt:lpstr>Arial Unicode MS</vt:lpstr>
      <vt:lpstr>Times New Roman</vt:lpstr>
      <vt:lpstr>FontAwesome</vt:lpstr>
      <vt:lpstr>时尚中黑简体</vt:lpstr>
      <vt:lpstr>Open Sans Light</vt:lpstr>
      <vt:lpstr>PMingLiU</vt:lpstr>
      <vt:lpstr>Office 主题</vt:lpstr>
      <vt:lpstr>PowerPoint 演示文稿</vt:lpstr>
      <vt:lpstr>PowerPoint 演示文稿</vt:lpstr>
      <vt:lpstr>PowerPoint 演示文稿</vt:lpstr>
      <vt:lpstr>PowerPoint 演示文稿</vt:lpstr>
      <vt:lpstr>PowerPoint 演示文稿</vt:lpstr>
      <vt:lpstr>立足中国   布局全球</vt:lpstr>
      <vt:lpstr>数字中软国际</vt:lpstr>
      <vt:lpstr>持续提升的业绩</vt:lpstr>
      <vt:lpstr>基石业务 + 数字业务</vt:lpstr>
      <vt:lpstr>基石业务 + 数字业务 固本开新的战略布局</vt:lpstr>
      <vt:lpstr>深耕行业  聚焦服务</vt:lpstr>
      <vt:lpstr>领先的行业排名</vt:lpstr>
      <vt:lpstr>解放号 （共享程序员经济）</vt:lpstr>
      <vt:lpstr>共建云上软件园</vt:lpstr>
      <vt:lpstr>企业荣誉 实力见证</vt:lpstr>
      <vt:lpstr>PowerPoint 演示文稿</vt:lpstr>
      <vt:lpstr>积极向上的核心价值观</vt:lpstr>
      <vt:lpstr>群英汇聚  与优秀者同行</vt:lpstr>
      <vt:lpstr>身边的学习型组织</vt:lpstr>
      <vt:lpstr>PowerPoint 演示文稿</vt:lpstr>
      <vt:lpstr>丰富多彩的闲暇生活</vt:lpstr>
      <vt:lpstr>健康舒适绿色的办公环境</vt:lpstr>
      <vt:lpstr>完善的福利保障</vt:lpstr>
      <vt:lpstr>PowerPoint 演示文稿</vt:lpstr>
      <vt:lpstr>PowerPoint 演示文稿</vt:lpstr>
      <vt:lpstr>PowerPoint 演示文稿</vt:lpstr>
      <vt:lpstr>PowerPoint 演示文稿</vt:lpstr>
      <vt:lpstr>应届生成长历程</vt:lpstr>
      <vt:lpstr>个人综合能力全面提升</vt:lpstr>
      <vt:lpstr>PowerPoint 演示文稿</vt:lpstr>
      <vt:lpstr>中软国际校友榜</vt:lpstr>
      <vt:lpstr>PowerPoint 演示文稿</vt:lpstr>
      <vt:lpstr>岗位就绪  职等你来</vt:lpstr>
      <vt:lpstr>岗位要求</vt:lpstr>
      <vt:lpstr>招聘流程</vt:lpstr>
      <vt:lpstr>PowerPoint 演示文稿</vt:lpstr>
    </vt:vector>
  </TitlesOfParts>
  <Company>Personal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 alvin</dc:creator>
  <cp:lastModifiedBy>大澍</cp:lastModifiedBy>
  <cp:revision>202</cp:revision>
  <dcterms:created xsi:type="dcterms:W3CDTF">2019-09-11T01:45:00Z</dcterms:created>
  <dcterms:modified xsi:type="dcterms:W3CDTF">2020-03-09T01:49:50Z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2052-11.1.0.9440</vt:lpwstr>
  </property>
</Properties>
</file>