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3"/>
  </p:sldMasterIdLst>
  <p:notesMasterIdLst>
    <p:notesMasterId r:id="rId25"/>
  </p:notesMasterIdLst>
  <p:handoutMasterIdLst>
    <p:handoutMasterId r:id="rId26"/>
  </p:handoutMasterIdLst>
  <p:sldIdLst>
    <p:sldId id="268" r:id="rId4"/>
    <p:sldId id="537" r:id="rId5"/>
    <p:sldId id="656" r:id="rId6"/>
    <p:sldId id="540" r:id="rId7"/>
    <p:sldId id="657" r:id="rId8"/>
    <p:sldId id="547" r:id="rId9"/>
    <p:sldId id="548" r:id="rId10"/>
    <p:sldId id="577" r:id="rId11"/>
    <p:sldId id="610" r:id="rId12"/>
    <p:sldId id="611" r:id="rId13"/>
    <p:sldId id="545" r:id="rId14"/>
    <p:sldId id="578" r:id="rId15"/>
    <p:sldId id="541" r:id="rId16"/>
    <p:sldId id="542" r:id="rId17"/>
    <p:sldId id="579" r:id="rId18"/>
    <p:sldId id="549" r:id="rId19"/>
    <p:sldId id="550" r:id="rId20"/>
    <p:sldId id="557" r:id="rId21"/>
    <p:sldId id="603" r:id="rId22"/>
    <p:sldId id="583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8"/>
    <a:srgbClr val="FF5050"/>
    <a:srgbClr val="00C9BE"/>
    <a:srgbClr val="A80000"/>
    <a:srgbClr val="D6A300"/>
    <a:srgbClr val="B40000"/>
    <a:srgbClr val="00FF00"/>
    <a:srgbClr val="ED2F41"/>
    <a:srgbClr val="E8977E"/>
    <a:srgbClr val="49A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9" autoAdjust="0"/>
    <p:restoredTop sz="86550" autoAdjust="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>
        <p:guide orient="horz" pos="212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A16B-B089-4EFE-834B-69B7F141B5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F6DE3-D762-49F8-8BAD-58226EC4FB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" y="163630"/>
            <a:ext cx="126125" cy="519544"/>
          </a:xfrm>
          <a:prstGeom prst="rect">
            <a:avLst/>
          </a:prstGeom>
          <a:solidFill>
            <a:srgbClr val="00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C9BE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6700" y="163631"/>
            <a:ext cx="10515600" cy="82697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底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资源 9@2x"/>
          <p:cNvPicPr>
            <a:picLocks noChangeAspect="1"/>
          </p:cNvPicPr>
          <p:nvPr userDrawn="1"/>
        </p:nvPicPr>
        <p:blipFill>
          <a:blip r:embed="rId2" cstate="print"/>
          <a:srcRect t="11588" b="24371"/>
          <a:stretch>
            <a:fillRect/>
          </a:stretch>
        </p:blipFill>
        <p:spPr>
          <a:xfrm flipH="1">
            <a:off x="2987692" y="0"/>
            <a:ext cx="9060180" cy="687451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163630"/>
            <a:ext cx="126125" cy="519544"/>
          </a:xfrm>
          <a:prstGeom prst="rect">
            <a:avLst/>
          </a:prstGeom>
          <a:solidFill>
            <a:srgbClr val="00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C9BE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6700" y="163631"/>
            <a:ext cx="10515600" cy="519543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6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1031240"/>
            <a:ext cx="2756535" cy="570865"/>
          </a:xfrm>
          <a:prstGeom prst="rect">
            <a:avLst/>
          </a:prstGeom>
          <a:effectLst>
            <a:reflection blurRad="12700" stA="15000" endA="300" endPos="70000" dist="635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899795" y="6153785"/>
            <a:ext cx="414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1400">
                <a:ln>
                  <a:noFill/>
                </a:ln>
                <a:solidFill>
                  <a:schemeClr val="bg1"/>
                </a:solidFill>
              </a:rPr>
              <a:t>教育信息化领航者</a:t>
            </a:r>
            <a:endParaRPr lang="zh-CN" sz="14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0893" y="2293022"/>
            <a:ext cx="5356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b="1" smtClean="0">
                <a:solidFill>
                  <a:schemeClr val="bg1"/>
                </a:solidFill>
              </a:rPr>
              <a:t>课程负责人操作指引</a:t>
            </a:r>
            <a:endParaRPr lang="zh-CN" altLang="en-US" sz="4000" b="1" smtClean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3298" y="4439928"/>
            <a:ext cx="1818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    </a:t>
            </a:r>
            <a:r>
              <a:rPr lang="en-US" altLang="zh-CN" sz="2000" b="1" smtClean="0">
                <a:solidFill>
                  <a:schemeClr val="bg1"/>
                </a:solidFill>
              </a:rPr>
              <a:t>2021</a:t>
            </a:r>
            <a:r>
              <a:rPr lang="zh-CN" altLang="en-US" sz="2000" b="1" smtClean="0">
                <a:solidFill>
                  <a:schemeClr val="bg1"/>
                </a:solidFill>
              </a:rPr>
              <a:t>年</a:t>
            </a:r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r>
              <a:rPr lang="zh-CN" altLang="en-US" sz="2000" b="1" smtClean="0">
                <a:solidFill>
                  <a:schemeClr val="bg1"/>
                </a:solidFill>
              </a:rPr>
              <a:t>月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2663190"/>
            <a:ext cx="5838825" cy="3533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2296160"/>
            <a:ext cx="5772150" cy="4267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0455" y="1123315"/>
            <a:ext cx="72224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选择开始</a:t>
            </a:r>
            <a:r>
              <a:rPr lang="en-US" altLang="zh-CN"/>
              <a:t>“</a:t>
            </a:r>
            <a:r>
              <a:rPr lang="zh-CN" altLang="en-US"/>
              <a:t>开始上传</a:t>
            </a:r>
            <a:r>
              <a:rPr lang="en-US" altLang="zh-CN"/>
              <a:t>”</a:t>
            </a:r>
            <a:r>
              <a:rPr lang="zh-CN" altLang="en-US"/>
              <a:t>按钮，选择对应导入的模板；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上传模板之后注意选择</a:t>
            </a:r>
            <a:r>
              <a:rPr lang="en-US" altLang="zh-CN"/>
              <a:t>“</a:t>
            </a:r>
            <a:r>
              <a:rPr lang="zh-CN" altLang="en-US"/>
              <a:t>是否提交</a:t>
            </a:r>
            <a:r>
              <a:rPr lang="en-US" altLang="zh-CN"/>
              <a:t>”</a:t>
            </a:r>
            <a:r>
              <a:rPr lang="zh-CN" altLang="en-US"/>
              <a:t>，选择</a:t>
            </a:r>
            <a:r>
              <a:rPr lang="en-US" altLang="zh-CN"/>
              <a:t>“</a:t>
            </a:r>
            <a:r>
              <a:rPr lang="zh-CN" altLang="en-US"/>
              <a:t>是</a:t>
            </a:r>
            <a:r>
              <a:rPr lang="en-US" altLang="zh-CN"/>
              <a:t>”</a:t>
            </a:r>
            <a:r>
              <a:rPr lang="zh-CN" altLang="en-US"/>
              <a:t>，数据导入系统后会被提交，有审批流程的将进入审批状态，数据无法修改；选择</a:t>
            </a:r>
            <a:r>
              <a:rPr lang="en-US" altLang="zh-CN"/>
              <a:t>“</a:t>
            </a:r>
            <a:r>
              <a:rPr lang="zh-CN" altLang="en-US"/>
              <a:t>否</a:t>
            </a:r>
            <a:r>
              <a:rPr lang="en-US" altLang="zh-CN"/>
              <a:t>”</a:t>
            </a:r>
            <a:r>
              <a:rPr lang="zh-CN" altLang="en-US"/>
              <a:t>，数据导入系统后是未提交状态，数据可以进行修改。</a:t>
            </a: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4988560" y="4374515"/>
            <a:ext cx="1072515" cy="36703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3"/>
          <p:cNvSpPr/>
          <p:nvPr/>
        </p:nvSpPr>
        <p:spPr>
          <a:xfrm>
            <a:off x="2353310" y="2501583"/>
            <a:ext cx="2671445" cy="1605280"/>
          </a:xfrm>
          <a:prstGeom prst="rect">
            <a:avLst/>
          </a:prstGeom>
          <a:ln w="12700">
            <a:miter lim="400000"/>
          </a:ln>
        </p:spPr>
        <p:txBody>
          <a:bodyPr wrap="square" lIns="64293" tIns="64293" rIns="64293" bIns="64293" anchor="ctr">
            <a:spAutoFit/>
          </a:bodyPr>
          <a:lstStyle>
            <a:lvl1pPr algn="l">
              <a:defRPr sz="17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rPr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9600" b="1">
              <a:solidFill>
                <a:srgbClr val="00C9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5490" y="2857825"/>
            <a:ext cx="5977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4000" b="1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 sz="4000" b="1" smtClean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35710" y="1455420"/>
            <a:ext cx="3764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目标标准</a:t>
            </a:r>
            <a:r>
              <a:rPr lang="en-US" altLang="zh-CN"/>
              <a:t>”</a:t>
            </a:r>
            <a:r>
              <a:rPr lang="zh-CN" altLang="en-US"/>
              <a:t>，进入目标</a:t>
            </a:r>
            <a:r>
              <a:rPr lang="zh-CN" altLang="en-US"/>
              <a:t>设置页面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35710" y="810260"/>
            <a:ext cx="248031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4.1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制定课程目标</a:t>
            </a:r>
            <a:endParaRPr lang="zh-CN" altLang="en-US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2004695"/>
            <a:ext cx="9626600" cy="43713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93090" y="74834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6625" y="1365250"/>
            <a:ext cx="9885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进入目标标准</a:t>
            </a:r>
            <a:r>
              <a:rPr lang="zh-CN" altLang="en-US"/>
              <a:t>页面后，需要注意年度的选择。比如：设置</a:t>
            </a:r>
            <a:r>
              <a:rPr lang="en-US" altLang="zh-CN"/>
              <a:t>2019</a:t>
            </a:r>
            <a:r>
              <a:rPr lang="zh-CN" altLang="en-US"/>
              <a:t>年度</a:t>
            </a:r>
            <a:r>
              <a:rPr lang="zh-CN" altLang="en-US"/>
              <a:t>课程目标，需要选择</a:t>
            </a:r>
            <a:r>
              <a:rPr lang="en-US" altLang="zh-CN"/>
              <a:t>2019</a:t>
            </a:r>
            <a:r>
              <a:rPr lang="zh-CN" altLang="en-US"/>
              <a:t>年。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1866900"/>
            <a:ext cx="10113645" cy="4305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8940" y="79089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填写目标内容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6615" y="1251585"/>
            <a:ext cx="1039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输入专业目标名称；</a:t>
            </a: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选择专业所在院系，选择专业；</a:t>
            </a:r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目标关联从四个目标内选择一个；</a:t>
            </a:r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最后进行保存。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24885" y="70485"/>
            <a:ext cx="75247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目标名称规范要求：课程名称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目标，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举例：</a:t>
            </a:r>
            <a:r>
              <a:rPr>
                <a:sym typeface="+mn-ea"/>
              </a:rPr>
              <a:t>钻石分级2021年目标</a:t>
            </a:r>
            <a:endParaRPr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注意：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2019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年、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2020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年的目标保存过后不可修改，不可删除切记一定要核对好信息后再做保存！！！</a:t>
            </a:r>
            <a:endParaRPr lang="zh-CN" altLang="en-US">
              <a:solidFill>
                <a:srgbClr val="FF0000"/>
              </a:solidFill>
            </a:endParaRPr>
          </a:p>
          <a:p>
            <a:endParaRPr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896745"/>
            <a:ext cx="9724390" cy="44735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5970" y="902335"/>
            <a:ext cx="2145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诊断分析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8880" y="1551940"/>
            <a:ext cx="958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在个人主页</a:t>
            </a:r>
            <a:r>
              <a:rPr lang="zh-CN" altLang="en-US"/>
              <a:t>点击诊断分析，进入诊断分析模块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2186940"/>
            <a:ext cx="9784080" cy="4102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72515" y="1115060"/>
            <a:ext cx="94405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目标概览：可以看到所有人制定的目标，所有课程负责人制定的课程目标的详细情况及完成情况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2192020"/>
            <a:ext cx="9190990" cy="4191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07695" y="848360"/>
            <a:ext cx="98336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对目标进行诊断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分析：</a:t>
            </a:r>
            <a:endParaRPr lang="zh-CN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我的目标，选择课程目标，切换需要分析的年度，点击分析按钮。</a:t>
            </a:r>
            <a:endParaRPr lang="zh-CN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05" y="1739265"/>
            <a:ext cx="8778240" cy="41224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97255" y="751840"/>
            <a:ext cx="9253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点击编辑按钮，对定性的指标进行文档上传或文字描述、填写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自我诊断意见、改进措施、改进成效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748790"/>
            <a:ext cx="8763000" cy="41986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71880" y="742315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示例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1304925"/>
            <a:ext cx="10233660" cy="4800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首页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35940" y="879475"/>
            <a:ext cx="10709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所有功能模块都在个人主页与应用中心内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730" y="1588770"/>
            <a:ext cx="9273540" cy="48945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95" y="163631"/>
            <a:ext cx="10515600" cy="826970"/>
          </a:xfrm>
        </p:spPr>
        <p:txBody>
          <a:bodyPr/>
          <a:p>
            <a:r>
              <a:rPr lang="zh-CN" altLang="en-US"/>
              <a:t>小知识点分享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0100" y="990600"/>
            <a:ext cx="467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校情数据智能分析平台</a:t>
            </a:r>
            <a:r>
              <a:rPr lang="en-US" altLang="zh-CN"/>
              <a:t>”</a:t>
            </a:r>
            <a:r>
              <a:rPr lang="zh-CN" altLang="en-US"/>
              <a:t>可返回个人主页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1634490"/>
            <a:ext cx="10119360" cy="44996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2180" y="4472305"/>
            <a:ext cx="3342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1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教育信息化领航者</a:t>
            </a:r>
            <a:endParaRPr lang="zh-CN" sz="140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784433" y="1530575"/>
            <a:ext cx="4512945" cy="13322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825500">
              <a:defRPr sz="10000">
                <a:solidFill>
                  <a:srgbClr val="FFFFFF"/>
                </a:solidFill>
              </a:defRPr>
            </a:lvl1pPr>
          </a:lstStyle>
          <a:p>
            <a:r>
              <a:rPr sz="80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sz="8000" b="1">
              <a:solidFill>
                <a:srgbClr val="00C9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751320" y="3549015"/>
            <a:ext cx="5441950" cy="0"/>
          </a:xfrm>
          <a:prstGeom prst="line">
            <a:avLst/>
          </a:prstGeom>
          <a:ln w="25400">
            <a:solidFill>
              <a:srgbClr val="12C9B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751320" y="413512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www.campsg.cn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1320" y="3927475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WEB 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1320" y="466725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TEL 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51320" y="494792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021-54278188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1320" y="552069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ADD 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pic>
        <p:nvPicPr>
          <p:cNvPr id="13" name="图片 12" descr="资源 1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3663950"/>
            <a:ext cx="2527935" cy="5391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27825" y="5827395"/>
            <a:ext cx="561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上海市徐汇区虹梅路1905号远中科研楼501室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南京市江宁区长亭街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号俊杰大厦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1802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首页</a:t>
            </a:r>
            <a:r>
              <a:rPr lang="zh-CN" altLang="en-US">
                <a:sym typeface="+mn-ea"/>
              </a:rPr>
              <a:t>介绍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61365" y="750570"/>
            <a:ext cx="100209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首先我们进入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“应用中心”将会用到的功能模块设置为常用状态，这样就可以在个人主页中直接进行跳转而不是频繁进入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“应用中心”之后在进行跳转。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如图所示，将目标标准、诊断分析、数据填报、规划制度设置为常用模块。</a:t>
            </a:r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注：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鼠标触碰模块名称，右上角点击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“+”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</a:rPr>
              <a:t>添加位常用应用。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2319020"/>
            <a:ext cx="8778240" cy="43199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3"/>
          <p:cNvSpPr/>
          <p:nvPr/>
        </p:nvSpPr>
        <p:spPr>
          <a:xfrm>
            <a:off x="2353310" y="2501583"/>
            <a:ext cx="2671445" cy="1605280"/>
          </a:xfrm>
          <a:prstGeom prst="rect">
            <a:avLst/>
          </a:prstGeom>
          <a:ln w="12700">
            <a:miter lim="400000"/>
          </a:ln>
        </p:spPr>
        <p:txBody>
          <a:bodyPr wrap="square" lIns="64293" tIns="64293" rIns="64293" bIns="64293" anchor="ctr">
            <a:spAutoFit/>
          </a:bodyPr>
          <a:lstStyle>
            <a:lvl1pPr algn="l">
              <a:defRPr sz="17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rPr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9600" b="1">
              <a:solidFill>
                <a:srgbClr val="00C9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5490" y="2857825"/>
            <a:ext cx="5977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4000" b="1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 sz="4000" b="1" smtClean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首页</a:t>
            </a:r>
            <a:r>
              <a:rPr lang="zh-CN" altLang="en-US">
                <a:sym typeface="+mn-ea"/>
              </a:rPr>
              <a:t>介绍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61365" y="750570"/>
            <a:ext cx="100209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首先我们进入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“应用中心”将会用到的功能模块设置为常用状态，这样就可以在个人主页中直接进行跳转而不是频繁进入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“应用中心”之后在进行跳转。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如图所示，将目标标准、诊断分析、数据填报、规划制度设置为常用模块。</a:t>
            </a:r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注：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鼠标触碰模块名称，右上角点击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“+”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</a:rPr>
              <a:t>添加位常用应用。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2319020"/>
            <a:ext cx="8778240" cy="43199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52120" y="877570"/>
            <a:ext cx="107524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在左上方选择需要</a:t>
            </a:r>
            <a:r>
              <a:rPr lang="zh-CN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填报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课程、年份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，然后再选择需要填报的指标，之后点击右侧新增按钮或是导入按钮。</a:t>
            </a:r>
            <a:endParaRPr lang="zh-CN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0" y="1992630"/>
            <a:ext cx="10226040" cy="39014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00" y="163631"/>
            <a:ext cx="10515600" cy="826970"/>
          </a:xfrm>
        </p:spPr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5000" y="793115"/>
            <a:ext cx="97790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数据填报方式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新增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数据量少的情况下，可进行手动新增。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809115"/>
            <a:ext cx="8366760" cy="47250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96010" y="885190"/>
            <a:ext cx="10241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数据填报保存、提交按钮说明：点击提交按钮后，无法进行修改；点击保存按钮后，可进行数据修改</a:t>
            </a:r>
            <a:endParaRPr lang="zh-CN" altLang="en-US"/>
          </a:p>
          <a:p>
            <a:pPr algn="l"/>
            <a:r>
              <a:rPr lang="zh-CN" altLang="en-US"/>
              <a:t>但数据并不会生效，</a:t>
            </a:r>
            <a:r>
              <a:rPr lang="zh-CN" altLang="en-US">
                <a:sym typeface="+mn-ea"/>
              </a:rPr>
              <a:t>确认无误之后可进行提交。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680" y="1671955"/>
            <a:ext cx="8549640" cy="46755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5000" y="793115"/>
            <a:ext cx="97790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数据填报方式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导入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数据量大的情况，可下载模板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，在模板中完成数据填写，再将模板导入系统。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60" y="1998980"/>
            <a:ext cx="6624320" cy="4055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0" y="1998980"/>
            <a:ext cx="7534275" cy="36385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空白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演示</Application>
  <PresentationFormat>宽屏</PresentationFormat>
  <Paragraphs>116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Lantinghei SC Extralight</vt:lpstr>
      <vt:lpstr>Segoe Print</vt:lpstr>
      <vt:lpstr>Helvetica Neue UltraLight</vt:lpstr>
      <vt:lpstr>Calibri</vt:lpstr>
      <vt:lpstr>Times New Roman</vt:lpstr>
      <vt:lpstr>Arial Unicode MS</vt:lpstr>
      <vt:lpstr>等线</vt:lpstr>
      <vt:lpstr>Office 主题</vt:lpstr>
      <vt:lpstr>空白页</vt:lpstr>
      <vt:lpstr>PowerPoint 演示文稿</vt:lpstr>
      <vt:lpstr>首页介绍</vt:lpstr>
      <vt:lpstr>首页介绍</vt:lpstr>
      <vt:lpstr>PowerPoint 演示文稿</vt:lpstr>
      <vt:lpstr>首页介绍</vt:lpstr>
      <vt:lpstr>数据填报模块</vt:lpstr>
      <vt:lpstr>数据填报模块 </vt:lpstr>
      <vt:lpstr>数据填报模块</vt:lpstr>
      <vt:lpstr>数据填报模块</vt:lpstr>
      <vt:lpstr>数据填报模块</vt:lpstr>
      <vt:lpstr>PowerPoint 演示文稿</vt:lpstr>
      <vt:lpstr>目标标准和诊断分析</vt:lpstr>
      <vt:lpstr>目标标准和诊断分析</vt:lpstr>
      <vt:lpstr>目标标准和诊断分析 </vt:lpstr>
      <vt:lpstr>目标标准和诊断分析</vt:lpstr>
      <vt:lpstr>目标标准和诊断分析</vt:lpstr>
      <vt:lpstr>目标标准和诊断分析</vt:lpstr>
      <vt:lpstr>目标标准和诊断分析</vt:lpstr>
      <vt:lpstr>目标标准和诊断分析</vt:lpstr>
      <vt:lpstr>小知识点分享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73500</cp:lastModifiedBy>
  <cp:revision>293</cp:revision>
  <dcterms:created xsi:type="dcterms:W3CDTF">2018-03-01T02:03:00Z</dcterms:created>
  <dcterms:modified xsi:type="dcterms:W3CDTF">2021-03-22T06:32:05Z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RubyTemplateID">
    <vt:lpwstr>2</vt:lpwstr>
  </property>
  <property fmtid="{D5CDD505-2E9C-101B-9397-08002B2CF9AE}" pid="4" name="ICV">
    <vt:lpwstr>6B5D9DECF6124E9785D8B9088537E3AB</vt:lpwstr>
  </property>
</Properties>
</file>