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media/image11.svg" ContentType="image/svg+xml"/>
  <Override PartName="/ppt/media/image13.svg" ContentType="image/svg+xml"/>
  <Override PartName="/ppt/media/image15.svg" ContentType="image/svg+xml"/>
  <Override PartName="/ppt/media/image17.svg" ContentType="image/svg+xml"/>
  <Override PartName="/ppt/media/image19.svg" ContentType="image/svg+xml"/>
  <Override PartName="/ppt/media/image21.svg" ContentType="image/svg+xml"/>
  <Override PartName="/ppt/media/image23.svg" ContentType="image/svg+xml"/>
  <Override PartName="/ppt/media/image25.svg" ContentType="image/svg+xml"/>
  <Override PartName="/ppt/media/image27.svg" ContentType="image/svg+xml"/>
  <Override PartName="/ppt/media/image29.svg" ContentType="image/svg+xml"/>
  <Override PartName="/ppt/media/image32.svg" ContentType="image/svg+xml"/>
  <Override PartName="/ppt/media/image34.svg" ContentType="image/svg+xml"/>
  <Override PartName="/ppt/media/image36.svg" ContentType="image/svg+xml"/>
  <Override PartName="/ppt/media/image38.svg" ContentType="image/svg+xml"/>
  <Override PartName="/ppt/media/image40.svg" ContentType="image/svg+xml"/>
  <Override PartName="/ppt/media/image43.svg" ContentType="image/svg+xml"/>
  <Override PartName="/ppt/media/image45.svg" ContentType="image/svg+xml"/>
  <Override PartName="/ppt/media/image5.svg" ContentType="image/svg+xml"/>
  <Override PartName="/ppt/media/image51.svg" ContentType="image/svg+xml"/>
  <Override PartName="/ppt/media/image53.svg" ContentType="image/svg+xml"/>
  <Override PartName="/ppt/media/image56.svg" ContentType="image/svg+xml"/>
  <Override PartName="/ppt/media/image58.svg" ContentType="image/svg+xml"/>
  <Override PartName="/ppt/media/image60.svg" ContentType="image/svg+xml"/>
  <Override PartName="/ppt/media/image62.svg" ContentType="image/svg+xml"/>
  <Override PartName="/ppt/media/image7.svg" ContentType="image/svg+xml"/>
  <Override PartName="/ppt/media/image9.svg" ContentType="image/svg+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autoCompressPictures="0">
  <p:sldMasterIdLst>
    <p:sldMasterId id="2147483648" r:id="rId1"/>
    <p:sldMasterId id="2147483660" r:id="rId3"/>
  </p:sldMasterIdLst>
  <p:notesMasterIdLst>
    <p:notesMasterId r:id="rId5"/>
  </p:notesMasterIdLst>
  <p:sldIdLst>
    <p:sldId id="256" r:id="rId4"/>
    <p:sldId id="257" r:id="rId6"/>
    <p:sldId id="258" r:id="rId7"/>
    <p:sldId id="259" r:id="rId8"/>
    <p:sldId id="260" r:id="rId9"/>
    <p:sldId id="261" r:id="rId10"/>
    <p:sldId id="262" r:id="rId11"/>
    <p:sldId id="264" r:id="rId12"/>
    <p:sldId id="263" r:id="rId13"/>
    <p:sldId id="265" r:id="rId14"/>
    <p:sldId id="266" r:id="rId15"/>
    <p:sldId id="267" r:id="rId16"/>
    <p:sldId id="268" r:id="rId17"/>
    <p:sldId id="269" r:id="rId18"/>
    <p:sldId id="270" r:id="rId19"/>
    <p:sldId id="271" r:id="rId20"/>
    <p:sldId id="272" r:id="rId21"/>
    <p:sldId id="273" r:id="rId22"/>
  </p:sldIdLst>
  <p:sldSz cx="12192000" cy="6858000"/>
  <p:notesSz cx="6858000" cy="9144000"/>
  <p:defaultTextStyle>
    <a:defPPr marR="0" lvl="0" algn="l" rtl="0">
      <a:lnSpc>
        <a:spcPct val="100000"/>
      </a:lnSpc>
      <a:spcBef>
        <a:spcPts val="0"/>
      </a:spcBef>
      <a:spcAft>
        <a:spcPts val="0"/>
      </a:spcAft>
    </a:defPPr>
    <a:lvl1pPr marL="0"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L="457200"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L="914400"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L="1371600"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L="1828800"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L="2286000"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L="2743200"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L="3200400"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L="3657600"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defaultTextStyle>
  <p:extLst>
    <p:ext uri="{EFAFB233-063F-42B5-8137-9DF3F51BA10A}">
      <p15:sldGuideLst xmlns:p15="http://schemas.microsoft.com/office/powerpoint/2012/main">
        <p15:guide id="1" orient="horz" pos="1504" userDrawn="1">
          <p15:clr>
            <a:srgbClr val="747775"/>
          </p15:clr>
        </p15:guide>
        <p15:guide id="2" pos="2960" userDrawn="1">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p:normalViewPr>
    <p:restoredLeft sz="15620"/>
    <p:restoredTop sz="94660"/>
  </p:normalViewPr>
  <p:slideViewPr>
    <p:cSldViewPr snapToGrid="0" showGuides="1">
      <p:cViewPr varScale="1">
        <p:scale>
          <a:sx n="100" d="100"/>
          <a:sy n="100" d="100"/>
        </p:scale>
        <p:origin x="0" y="0"/>
      </p:cViewPr>
      <p:guideLst>
        <p:guide orient="horz" pos="1504"/>
        <p:guide pos="2960"/>
      </p:guideLst>
    </p:cSldViewPr>
  </p:slide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5.xml"/><Relationship Id="rId8" Type="http://schemas.openxmlformats.org/officeDocument/2006/relationships/slide" Target="slides/slide4.xml"/><Relationship Id="rId7" Type="http://schemas.openxmlformats.org/officeDocument/2006/relationships/slide" Target="slides/slide3.xml"/><Relationship Id="rId6" Type="http://schemas.openxmlformats.org/officeDocument/2006/relationships/slide" Target="slides/slide2.xml"/><Relationship Id="rId5" Type="http://schemas.openxmlformats.org/officeDocument/2006/relationships/notesMaster" Target="notesMasters/notesMaster1.xml"/><Relationship Id="rId4" Type="http://schemas.openxmlformats.org/officeDocument/2006/relationships/slide" Target="slides/slide1.xml"/><Relationship Id="rId3" Type="http://schemas.openxmlformats.org/officeDocument/2006/relationships/slideMaster" Target="slideMasters/slideMaster2.xml"/><Relationship Id="rId25" Type="http://schemas.openxmlformats.org/officeDocument/2006/relationships/tableStyles" Target="tableStyles.xml"/><Relationship Id="rId24" Type="http://schemas.openxmlformats.org/officeDocument/2006/relationships/viewProps" Target="viewProps.xml"/><Relationship Id="rId23" Type="http://schemas.openxmlformats.org/officeDocument/2006/relationships/presProps" Target="presProps.xml"/><Relationship Id="rId22" Type="http://schemas.openxmlformats.org/officeDocument/2006/relationships/slide" Target="slides/slide18.xml"/><Relationship Id="rId21" Type="http://schemas.openxmlformats.org/officeDocument/2006/relationships/slide" Target="slides/slide17.xml"/><Relationship Id="rId20" Type="http://schemas.openxmlformats.org/officeDocument/2006/relationships/slide" Target="slides/slide16.xml"/><Relationship Id="rId2" Type="http://schemas.openxmlformats.org/officeDocument/2006/relationships/theme" Target="theme/theme1.xml"/><Relationship Id="rId19" Type="http://schemas.openxmlformats.org/officeDocument/2006/relationships/slide" Target="slides/slide15.xml"/><Relationship Id="rId18" Type="http://schemas.openxmlformats.org/officeDocument/2006/relationships/slide" Target="slides/slide14.xml"/><Relationship Id="rId17" Type="http://schemas.openxmlformats.org/officeDocument/2006/relationships/slide" Target="slides/slide13.xml"/><Relationship Id="rId16" Type="http://schemas.openxmlformats.org/officeDocument/2006/relationships/slide" Target="slides/slide12.xml"/><Relationship Id="rId15" Type="http://schemas.openxmlformats.org/officeDocument/2006/relationships/slide" Target="slides/slide11.xml"/><Relationship Id="rId14" Type="http://schemas.openxmlformats.org/officeDocument/2006/relationships/slide" Target="slides/slide10.xml"/><Relationship Id="rId13" Type="http://schemas.openxmlformats.org/officeDocument/2006/relationships/slide" Target="slides/slide9.xml"/><Relationship Id="rId12" Type="http://schemas.openxmlformats.org/officeDocument/2006/relationships/slide" Target="slides/slide8.xml"/><Relationship Id="rId11" Type="http://schemas.openxmlformats.org/officeDocument/2006/relationships/slide" Target="slides/slide7.xml"/><Relationship Id="rId10" Type="http://schemas.openxmlformats.org/officeDocument/2006/relationships/slide" Target="slides/slide6.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fld>
            <a:endParaRPr lang="cs-CZ"/>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indent="0" algn="l">
              <a:lnSpc>
                <a:spcPct val="100000"/>
              </a:lnSpc>
            </a:pPr>
            <a:r>
              <a:rPr lang="en-US" sz="1400" b="0" i="0" u="none" strike="noStrike">
                <a:solidFill>
                  <a:srgbClr val="000000"/>
                </a:solidFill>
              </a:rPr>
              <a:t>各位领导、各位同事，大家好！欢迎参加本次淮北职业技术学院国有资产规范化管理培训。本次培训旨在帮助大家深入理解和掌握学院最新的国有资产管理办法，提升资产管理水平，确保学院资产的安全、完整和高效利用。希望通过今天的学习，我们能共同为学院的发展贡献力量。</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indent="0" algn="l">
              <a:lnSpc>
                <a:spcPct val="100000"/>
              </a:lnSpc>
            </a:pPr>
            <a:r>
              <a:rPr lang="en-US" sz="1400" b="0" i="0" u="none" strike="noStrike">
                <a:solidFill>
                  <a:srgbClr val="000000"/>
                </a:solidFill>
              </a:rPr>
              <a:t>第四部分，我们来谈谈资产配置。资产配置要遵循科学合理、勤俭节约、优化结构和调剂优先的原则。简单说，就是按需配置，不浪费，先内部调剂。具体流程分为五步：部门申报、财务处审核、院领导批复、采购执行，最后是验收和入账。每一步都有严格的规定。</a:t>
            </a:r>
            <a:r>
              <a:rPr lang="zh-CN" altLang="en-US" sz="1400" b="0" i="0" u="none" strike="noStrike">
                <a:solidFill>
                  <a:srgbClr val="000000"/>
                </a:solidFill>
              </a:rPr>
              <a:t>验收入账后国资科会定期进行资产卡片条形码的打印和分发，部门资产管理员领取之后可以自行粘贴，或者分发给使用人粘贴，请注意监督资产条形码粘贴工作。</a:t>
            </a:r>
            <a:endParaRPr lang="zh-CN" alt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indent="0" algn="l">
              <a:lnSpc>
                <a:spcPct val="100000"/>
              </a:lnSpc>
            </a:pPr>
            <a:r>
              <a:rPr lang="en-US" sz="1400" b="0" i="0" u="none" strike="noStrike">
                <a:solidFill>
                  <a:srgbClr val="000000"/>
                </a:solidFill>
              </a:rPr>
              <a:t>资产采购完成后，下一步就是验收。所有新增资产都必须填写《国有资产验收单》。这张表格的填写非常关键，它是资产入账的依据。大家要特别注意几个必填项：规格型号必须和实物一致，生产厂家要写全称，出厂编号要准确，使用人和具体位置也要明确。最后，需要多方人员共同验收签字。</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indent="0" algn="l">
              <a:lnSpc>
                <a:spcPct val="100000"/>
              </a:lnSpc>
            </a:pPr>
            <a:r>
              <a:rPr lang="en-US" sz="1400" b="0" i="0" u="none" strike="noStrike">
                <a:solidFill>
                  <a:srgbClr val="000000"/>
                </a:solidFill>
              </a:rPr>
              <a:t>现在我们进入本次培训的重点内容之一：资产处置。首先要明确什么情况下可以处置资产，比如技术落后、无法维修、超过使用年限等。但请大家注意一个重要原则：没坏的、还能用的资产，即使到了年限也不能随意报废。同时，处置权限有严格划分，大家可以看这个表格，根据资产类型和价值，分为学院审批和上报财政局审批两种情况。</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indent="0" algn="l">
              <a:lnSpc>
                <a:spcPct val="100000"/>
              </a:lnSpc>
            </a:pPr>
            <a:r>
              <a:rPr lang="en-US" sz="1400" b="0" i="0" u="none" strike="noStrike">
                <a:solidFill>
                  <a:srgbClr val="000000"/>
                </a:solidFill>
              </a:rPr>
              <a:t>资产处置有多种方式，包括无偿调拨、捐赠、转让、报废等。无论采用哪种方式，都必须遵循一个完整的程序。这个程序从部门提交申请开始，经过财务处审核、学院或上级审批、必要的评估或鉴定、公开处置、收入上缴，最后到财务处进行账务核销。每一步都环环相扣，缺一不可。</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indent="0" algn="l">
              <a:lnSpc>
                <a:spcPct val="100000"/>
              </a:lnSpc>
            </a:pPr>
            <a:r>
              <a:rPr lang="en-US" sz="1400" b="0" i="0" u="none" strike="noStrike">
                <a:solidFill>
                  <a:srgbClr val="000000"/>
                </a:solidFill>
              </a:rPr>
              <a:t>现在我们来看本次培训的重中之重——《国有资产处置申报审批表》的填写。这张表格是启动处置流程的关键，直接关系到后续审批是否顺利。</a:t>
            </a:r>
            <a:endParaRPr lang="en-US" sz="1400" b="0" i="0" u="none" strike="noStrike">
              <a:solidFill>
                <a:srgbClr val="000000"/>
              </a:solidFill>
            </a:endParaRPr>
          </a:p>
          <a:p>
            <a:pPr indent="0" algn="l">
              <a:lnSpc>
                <a:spcPct val="100000"/>
              </a:lnSpc>
            </a:pPr>
            <a:r>
              <a:rPr lang="en-US" sz="1400" b="0" i="0" u="none" strike="noStrike">
                <a:solidFill>
                  <a:srgbClr val="000000"/>
                </a:solidFill>
              </a:rPr>
              <a:t>首先是左侧展示的文件样式，大家可以看到，我们在填写时要保证字迹清晰、信息完整。</a:t>
            </a:r>
            <a:endParaRPr lang="en-US" sz="1400" b="0" i="0" u="none" strike="noStrike">
              <a:solidFill>
                <a:srgbClr val="000000"/>
              </a:solidFill>
            </a:endParaRPr>
          </a:p>
          <a:p>
            <a:pPr indent="0" algn="l">
              <a:lnSpc>
                <a:spcPct val="100000"/>
              </a:lnSpc>
            </a:pPr>
            <a:r>
              <a:rPr lang="en-US" sz="1400" b="0" i="0" u="none" strike="noStrike">
                <a:solidFill>
                  <a:srgbClr val="000000"/>
                </a:solidFill>
              </a:rPr>
              <a:t>内容上主要分为两个部分：第一部分是“申报信息”，大家要准确填写资产使用部门全称、申报日期、本部门资产管理员以及经办人的联系方式，方便审批过程中的沟通。</a:t>
            </a:r>
            <a:endParaRPr lang="en-US" sz="1400" b="0" i="0" u="none" strike="noStrike">
              <a:solidFill>
                <a:srgbClr val="000000"/>
              </a:solidFill>
            </a:endParaRPr>
          </a:p>
          <a:p>
            <a:pPr indent="0" algn="l">
              <a:lnSpc>
                <a:spcPct val="100000"/>
              </a:lnSpc>
            </a:pPr>
            <a:r>
              <a:rPr lang="en-US" sz="1400" b="0" i="0" u="none" strike="noStrike">
                <a:solidFill>
                  <a:srgbClr val="000000"/>
                </a:solidFill>
              </a:rPr>
              <a:t>第二部分是“资产明细”，这是表格的核心。其中“资产编号”必须严格对应资产管理系统中的编号，不能有任何错误。最关键的是“处置原因”的填写，这是审批的重要依据：如果是报废，要说明使用年限已满或经技术鉴定无维修价值；如果是报损，要详细说明是因为火灾、被盗还是其他原因造成，并附上相关证明材料；如果是转让或调拨，则需说明资产目前处于闲置状态，处置目的是为了提高整体资产的使用效益。请大家务必重视每一项信息的填写准确性。</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indent="0" algn="l">
              <a:lnSpc>
                <a:spcPct val="100000"/>
              </a:lnSpc>
            </a:pPr>
            <a:r>
              <a:rPr lang="en-US" sz="1400" b="0" i="0" u="none" strike="noStrike">
                <a:solidFill>
                  <a:srgbClr val="000000"/>
                </a:solidFill>
              </a:rPr>
              <a:t>表格的第三部分是审批流程，这部分需要多个部门和领导签字。请大家注意，签字顺序不能错，必须从使用部门开始，依次到国资科、部门分管领导、财务处，最后到财务分管领导。填写时还要注意字迹清晰、信息完整，并附上必要的证明材料，完成后及时提交给财务处。</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indent="0" algn="l">
              <a:lnSpc>
                <a:spcPct val="100000"/>
              </a:lnSpc>
            </a:pPr>
            <a:r>
              <a:rPr lang="en-US" sz="1400" b="0" i="0" u="none" strike="noStrike">
                <a:solidFill>
                  <a:srgbClr val="000000"/>
                </a:solidFill>
              </a:rPr>
              <a:t>最后一部分，我们来谈谈监督与责任。学院会定期或不定期地对各部门的资产管理情况进行检查，检查范围涵盖了从配置到处置的全过程。目的就是确保我们的资产管理工作合法、合规、透明。</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indent="0" algn="l">
              <a:lnSpc>
                <a:spcPct val="100000"/>
              </a:lnSpc>
            </a:pPr>
            <a:r>
              <a:rPr lang="en-US" sz="1400" b="0" i="0" u="none" strike="noStrike">
                <a:solidFill>
                  <a:srgbClr val="000000"/>
                </a:solidFill>
              </a:rPr>
              <a:t>对于违规行为，学院将严肃处理。比如擅自处置资产、低价处置、截留收入等行为，都将受到责任追究。情节严重的，不仅会受到纪律处分，甚至可能触犯法律，被追究刑事责任。希望大家务必严格遵守各项规定。</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indent="0" algn="l">
              <a:lnSpc>
                <a:spcPct val="100000"/>
              </a:lnSpc>
            </a:pPr>
            <a:r>
              <a:rPr lang="en-US" sz="1400" b="0" i="0" u="none" strike="noStrike">
                <a:solidFill>
                  <a:srgbClr val="000000"/>
                </a:solidFill>
              </a:rPr>
              <a:t>各位同事，国有资产管理是一项长期而细致的工作。希望通过本次培训，能够在全院形成“人人关心资产、人人爱护资产、人人管理资产”的良好氛围。我的讲解到此结束，谢谢大家！接下来是问答环节，欢迎大家提问。</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indent="0" algn="l">
              <a:lnSpc>
                <a:spcPct val="100000"/>
              </a:lnSpc>
            </a:pPr>
            <a:r>
              <a:rPr lang="en-US" sz="1400" b="0" i="0" u="none" strike="noStrike">
                <a:solidFill>
                  <a:srgbClr val="000000"/>
                </a:solidFill>
              </a:rPr>
              <a:t>本次培训将分为七个部分。首先，我们将了解培训的背景和目标。接着，会概述学院的资产管理体系。然后，我们将依次深入学习资产使用、配置和处置这三大核心环节的管理规范和操作流程。其中，资产处置和关键表格的填写将是本次培训的重点。最后，我们将学习监督检查与责任追究的相关规定。</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indent="0" algn="l">
              <a:lnSpc>
                <a:spcPct val="100000"/>
              </a:lnSpc>
            </a:pPr>
            <a:r>
              <a:rPr lang="en-US" sz="1400" b="0" i="0" u="none" strike="noStrike">
                <a:solidFill>
                  <a:srgbClr val="000000"/>
                </a:solidFill>
              </a:rPr>
              <a:t>首先，我们来了解一下本次培训的背景。近年来，国家对国有资产管理的要求越来越高，出台了《行政事业性国有资产管理条例》。为了贯彻落实国家精神，学院也于去年8月修订并发布了新的“三个办法”。加强国有资产管理，不仅是法律要求，更是保障我们学院各项工作顺利开展、提高资产使用效益的内在需要。</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indent="0" algn="l">
              <a:lnSpc>
                <a:spcPct val="100000"/>
              </a:lnSpc>
            </a:pPr>
            <a:r>
              <a:rPr lang="en-US" sz="1400" b="0" i="0" u="none" strike="noStrike">
                <a:solidFill>
                  <a:srgbClr val="000000"/>
                </a:solidFill>
              </a:rPr>
              <a:t>本次培训的目标非常明确，主要有三点：第一，提升大家的资产管理意识，让每个人都认识到资产管理的重要性，树立“人人都是资产管理者”的理念。第二，帮助大家掌握资产配置、使用、处置的全流程操作，特别是关键表格的填写，以规避操作风险。第三，明确各部门在资产管理中的职责，厘清责任边界，形成跨部门工作合力，共同做好资产管理工作。</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indent="0" algn="l">
              <a:lnSpc>
                <a:spcPct val="100000"/>
              </a:lnSpc>
            </a:pPr>
            <a:r>
              <a:rPr lang="en-US" sz="1400" b="0" i="0" u="none" strike="noStrike">
                <a:solidFill>
                  <a:srgbClr val="000000"/>
                </a:solidFill>
              </a:rPr>
              <a:t>接下来我们了解一下学院国有资产管理的四大核心原则。这四个原则是我们开展一切资产管理工作的根本遵循，分别是：确保资产安全完整的底线原则，追求使用效益最大化的效益原则，所有操作都必须合规合法的原则，以及统一管理与分级负责相结合的原则。</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indent="0" algn="l">
              <a:lnSpc>
                <a:spcPct val="100000"/>
              </a:lnSpc>
            </a:pPr>
            <a:r>
              <a:rPr lang="en-US" sz="1400" b="0" i="0" u="none" strike="noStrike">
                <a:solidFill>
                  <a:srgbClr val="000000"/>
                </a:solidFill>
              </a:rPr>
              <a:t>为了确保资产管理工作顺利开展，学院明确了各相关部门的职责。简单来说，财务处是资产管理的总负责部门，负责制度制定、全流程管理和账务处理。各资产使用部门是资产的直接管理者，负责日常维护和提出申请。而监察审计处则扮演着监督者的角色，负责对整个过程进行监督检查和责任追究。</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indent="0" algn="l">
              <a:lnSpc>
                <a:spcPct val="100000"/>
              </a:lnSpc>
            </a:pPr>
            <a:r>
              <a:rPr lang="en-US" sz="1400" b="0" i="0" u="none" strike="noStrike">
                <a:solidFill>
                  <a:srgbClr val="000000"/>
                </a:solidFill>
              </a:rPr>
              <a:t>现在我们进入第三部分，资产使用管理。首先是资产自用的规范。核心就是“责任到人”，每个资产都要有明确的使用人和管理人。特别要注意的是，人员变动时，必须办理资产交接，这是硬性规定。同时，各部门要做好日常维护，并配合学院每年的资产盘点工作。</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indent="0" algn="l">
              <a:lnSpc>
                <a:spcPct val="100000"/>
              </a:lnSpc>
            </a:pPr>
            <a:r>
              <a:rPr lang="en-US" sz="1400" b="0" i="0" u="none" strike="noStrike">
                <a:solidFill>
                  <a:srgbClr val="000000"/>
                </a:solidFill>
              </a:rPr>
              <a:t>接下来是一个非常实用的操作：资产内部调拨。当资产需要在部门间转移时，必须填写《固定资产转移单》。填写时要注意，资产编号必须准确无误，这是识别资产的关键。然后需要调出和调入部门双方负责人签字盖章，最后交到财务处备案。这个流程的目的是确保我们的资产系统信息能够及时更新，保证账实相符。</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indent="0" algn="l">
              <a:lnSpc>
                <a:spcPct val="100000"/>
              </a:lnSpc>
            </a:pPr>
            <a:r>
              <a:rPr lang="en-US" sz="1400" b="0" i="0" u="none" strike="noStrike">
                <a:solidFill>
                  <a:srgbClr val="000000"/>
                </a:solidFill>
              </a:rPr>
              <a:t>关于资产的出租和出借，这是盘活存量资产的一种方式，但审批程序非常严格。大家可以看这个表格，根据资产原值和期限的不同，审批权限分为学院审批和上报市财政局审批两种情况。特别要注意，房产出租有额外规定，必须通过公共资源交易平台。所有出租出借收入都必须上缴财政，不能自行处理。</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matchingName="标题幻灯片">
  <p:cSld name="TITLE">
    <p:spTree>
      <p:nvGrpSpPr>
        <p:cNvPr id="11" name="Shape 11"/>
        <p:cNvGrpSpPr/>
        <p:nvPr/>
      </p:nvGrpSpPr>
      <p:grpSpPr>
        <a:xfrm>
          <a:off x="0" y="0"/>
          <a:ext cx="0" cy="0"/>
          <a:chOff x="0" y="0"/>
          <a:chExt cx="0" cy="0"/>
        </a:xfrm>
      </p:grpSpPr>
      <p:sp>
        <p:nvSpPr>
          <p:cNvPr id="12" name="Shape 30"/>
          <p:cNvSpPr txBox="1"/>
          <p:nvPr>
            <p:ph type="ctrTitle"/>
          </p:nvPr>
        </p:nvSpPr>
        <p:spPr>
          <a:xfrm>
            <a:off x="1143000" y="841772"/>
            <a:ext cx="6858000" cy="1790700"/>
          </a:xfrm>
          <a:prstGeom prst="rect">
            <a:avLst/>
          </a:prstGeom>
          <a:noFill/>
          <a:ln>
            <a:noFill/>
          </a:ln>
        </p:spPr>
        <p:txBody>
          <a:bodyPr spcFirstLastPara="1" wrap="square" lIns="68575" tIns="34275" rIns="68575" bIns="34275" anchor="b" anchorCtr="0">
            <a:normAutofit/>
          </a:bodyPr>
          <a:lstStyle>
            <a:lvl1pPr lvl="0" algn="ctr">
              <a:lnSpc>
                <a:spcPct val="90000"/>
              </a:lnSpc>
              <a:spcBef>
                <a:spcPts val="0"/>
              </a:spcBef>
              <a:spcAft>
                <a:spcPts val="0"/>
              </a:spcAft>
              <a:buClr>
                <a:schemeClr val="dk1"/>
              </a:buClr>
              <a:buSzPts val="4500"/>
              <a:buFont typeface="Arial" panose="020B0604020202020204"/>
              <a:buNone/>
              <a:defRPr sz="45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13" name="Shape 31"/>
          <p:cNvSpPr txBox="1"/>
          <p:nvPr>
            <p:ph type="subTitle" idx="1"/>
          </p:nvPr>
        </p:nvSpPr>
        <p:spPr>
          <a:xfrm>
            <a:off x="1143000" y="2701528"/>
            <a:ext cx="6858000" cy="1241821"/>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dk1"/>
              </a:buClr>
              <a:buSzPts val="1800"/>
              <a:buNone/>
              <a:defRPr sz="1800"/>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p:txBody>
      </p:sp>
      <p:sp>
        <p:nvSpPr>
          <p:cNvPr id="14" name="Shape 32"/>
          <p:cNvSpPr txBox="1"/>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15" name="Shape 33"/>
          <p:cNvSpPr txBox="1"/>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16" name="Shape 34"/>
          <p:cNvSpPr txBox="1"/>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fld>
            <a:endParaRPr lang="zh-CN"/>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matchingName="标题和竖排文字">
  <p:cSld name="VERTICAL_TEXT">
    <p:spTree>
      <p:nvGrpSpPr>
        <p:cNvPr id="68" name="Shape 68"/>
        <p:cNvGrpSpPr/>
        <p:nvPr/>
      </p:nvGrpSpPr>
      <p:grpSpPr>
        <a:xfrm>
          <a:off x="0" y="0"/>
          <a:ext cx="0" cy="0"/>
          <a:chOff x="0" y="0"/>
          <a:chExt cx="0" cy="0"/>
        </a:xfrm>
      </p:grpSpPr>
      <p:sp>
        <p:nvSpPr>
          <p:cNvPr id="69" name="Shape 49"/>
          <p:cNvSpPr txBox="1"/>
          <p:nvPr>
            <p:ph type="title"/>
          </p:nvPr>
        </p:nvSpPr>
        <p:spPr>
          <a:xfrm>
            <a:off x="628650" y="273844"/>
            <a:ext cx="7886700" cy="994172"/>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70" name="Shape 50"/>
          <p:cNvSpPr txBox="1"/>
          <p:nvPr>
            <p:ph type="body" idx="1"/>
          </p:nvPr>
        </p:nvSpPr>
        <p:spPr>
          <a:xfrm rot="5400000">
            <a:off x="2940248" y="-942379"/>
            <a:ext cx="3263504" cy="78867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p:txBody>
      </p:sp>
      <p:sp>
        <p:nvSpPr>
          <p:cNvPr id="71" name="Shape 51"/>
          <p:cNvSpPr txBox="1"/>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72" name="Shape 52"/>
          <p:cNvSpPr txBox="1"/>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73" name="Shape 53"/>
          <p:cNvSpPr txBox="1"/>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fld>
            <a:endParaRPr lang="zh-C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matchingName="竖排标题与文本">
  <p:cSld name="VERTICAL_TITLE_AND_VERTICAL_TEXT">
    <p:spTree>
      <p:nvGrpSpPr>
        <p:cNvPr id="74" name="Shape 74"/>
        <p:cNvGrpSpPr/>
        <p:nvPr/>
      </p:nvGrpSpPr>
      <p:grpSpPr>
        <a:xfrm>
          <a:off x="0" y="0"/>
          <a:ext cx="0" cy="0"/>
          <a:chOff x="0" y="0"/>
          <a:chExt cx="0" cy="0"/>
        </a:xfrm>
      </p:grpSpPr>
      <p:sp>
        <p:nvSpPr>
          <p:cNvPr id="75" name="Shape 15"/>
          <p:cNvSpPr txBox="1"/>
          <p:nvPr>
            <p:ph type="title"/>
          </p:nvPr>
        </p:nvSpPr>
        <p:spPr>
          <a:xfrm rot="5400000">
            <a:off x="5350073" y="1467445"/>
            <a:ext cx="4358879" cy="1971675"/>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76" name="Shape 16"/>
          <p:cNvSpPr txBox="1"/>
          <p:nvPr>
            <p:ph type="body" idx="1"/>
          </p:nvPr>
        </p:nvSpPr>
        <p:spPr>
          <a:xfrm rot="5400000">
            <a:off x="1349573" y="-447080"/>
            <a:ext cx="4358879" cy="5800725"/>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p:txBody>
      </p:sp>
      <p:sp>
        <p:nvSpPr>
          <p:cNvPr id="77" name="Shape 17"/>
          <p:cNvSpPr txBox="1"/>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78" name="Shape 18"/>
          <p:cNvSpPr txBox="1"/>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79" name="Shape 19"/>
          <p:cNvSpPr txBox="1"/>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fld>
            <a:endParaRPr lang="zh-CN"/>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matchingName="标题和内容">
  <p:cSld name="OBJECT">
    <p:spTree>
      <p:nvGrpSpPr>
        <p:cNvPr id="17" name="Shape 17"/>
        <p:cNvGrpSpPr/>
        <p:nvPr/>
      </p:nvGrpSpPr>
      <p:grpSpPr>
        <a:xfrm>
          <a:off x="0" y="0"/>
          <a:ext cx="0" cy="0"/>
          <a:chOff x="0" y="0"/>
          <a:chExt cx="0" cy="0"/>
        </a:xfrm>
      </p:grpSpPr>
      <p:sp>
        <p:nvSpPr>
          <p:cNvPr id="18" name="Shape 54"/>
          <p:cNvSpPr txBox="1"/>
          <p:nvPr>
            <p:ph type="title"/>
          </p:nvPr>
        </p:nvSpPr>
        <p:spPr>
          <a:xfrm>
            <a:off x="628650" y="273844"/>
            <a:ext cx="7886700" cy="994172"/>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19" name="Shape 55"/>
          <p:cNvSpPr txBox="1"/>
          <p:nvPr>
            <p:ph type="body" idx="1"/>
          </p:nvPr>
        </p:nvSpPr>
        <p:spPr>
          <a:xfrm>
            <a:off x="628650" y="1369219"/>
            <a:ext cx="7886700" cy="3263504"/>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p:txBody>
      </p:sp>
      <p:sp>
        <p:nvSpPr>
          <p:cNvPr id="20" name="Shape 56"/>
          <p:cNvSpPr txBox="1"/>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21" name="Shape 57"/>
          <p:cNvSpPr txBox="1"/>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22" name="Shape 58"/>
          <p:cNvSpPr txBox="1"/>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fld>
            <a:endParaRPr lang="zh-CN"/>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matchingName="节标题">
  <p:cSld name="SECTION_HEADER">
    <p:spTree>
      <p:nvGrpSpPr>
        <p:cNvPr id="23" name="Shape 23"/>
        <p:cNvGrpSpPr/>
        <p:nvPr/>
      </p:nvGrpSpPr>
      <p:grpSpPr>
        <a:xfrm>
          <a:off x="0" y="0"/>
          <a:ext cx="0" cy="0"/>
          <a:chOff x="0" y="0"/>
          <a:chExt cx="0" cy="0"/>
        </a:xfrm>
      </p:grpSpPr>
      <p:sp>
        <p:nvSpPr>
          <p:cNvPr id="24" name="Shape 59"/>
          <p:cNvSpPr txBox="1"/>
          <p:nvPr>
            <p:ph type="title"/>
          </p:nvPr>
        </p:nvSpPr>
        <p:spPr>
          <a:xfrm>
            <a:off x="623888" y="1282304"/>
            <a:ext cx="7886700" cy="2139553"/>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1"/>
              </a:buClr>
              <a:buSzPts val="4500"/>
              <a:buFont typeface="Arial" panose="020B0604020202020204"/>
              <a:buNone/>
              <a:defRPr sz="45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25" name="Shape 60"/>
          <p:cNvSpPr txBox="1"/>
          <p:nvPr>
            <p:ph type="body" idx="1"/>
          </p:nvPr>
        </p:nvSpPr>
        <p:spPr>
          <a:xfrm>
            <a:off x="623888" y="3442097"/>
            <a:ext cx="7886700" cy="112514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rgbClr val="888888"/>
              </a:buClr>
              <a:buSzPts val="1800"/>
              <a:buNone/>
              <a:defRPr sz="1800">
                <a:solidFill>
                  <a:srgbClr val="888888"/>
                </a:solidFill>
              </a:defRPr>
            </a:lvl1pPr>
            <a:lvl2pPr marL="914400" lvl="1" indent="-228600" algn="l">
              <a:lnSpc>
                <a:spcPct val="90000"/>
              </a:lnSpc>
              <a:spcBef>
                <a:spcPts val="400"/>
              </a:spcBef>
              <a:spcAft>
                <a:spcPts val="0"/>
              </a:spcAft>
              <a:buClr>
                <a:srgbClr val="888888"/>
              </a:buClr>
              <a:buSzPts val="1500"/>
              <a:buNone/>
              <a:defRPr sz="1500">
                <a:solidFill>
                  <a:srgbClr val="888888"/>
                </a:solidFill>
              </a:defRPr>
            </a:lvl2pPr>
            <a:lvl3pPr marL="1371600" lvl="2" indent="-228600" algn="l">
              <a:lnSpc>
                <a:spcPct val="90000"/>
              </a:lnSpc>
              <a:spcBef>
                <a:spcPts val="400"/>
              </a:spcBef>
              <a:spcAft>
                <a:spcPts val="0"/>
              </a:spcAft>
              <a:buClr>
                <a:srgbClr val="888888"/>
              </a:buClr>
              <a:buSzPts val="1400"/>
              <a:buNone/>
              <a:defRPr sz="1400">
                <a:solidFill>
                  <a:srgbClr val="888888"/>
                </a:solidFill>
              </a:defRPr>
            </a:lvl3pPr>
            <a:lvl4pPr marL="1828800" lvl="3" indent="-228600" algn="l">
              <a:lnSpc>
                <a:spcPct val="90000"/>
              </a:lnSpc>
              <a:spcBef>
                <a:spcPts val="400"/>
              </a:spcBef>
              <a:spcAft>
                <a:spcPts val="0"/>
              </a:spcAft>
              <a:buClr>
                <a:srgbClr val="888888"/>
              </a:buClr>
              <a:buSzPts val="1200"/>
              <a:buNone/>
              <a:defRPr sz="1200">
                <a:solidFill>
                  <a:srgbClr val="888888"/>
                </a:solidFill>
              </a:defRPr>
            </a:lvl4pPr>
            <a:lvl5pPr marL="2286000" lvl="4" indent="-228600" algn="l">
              <a:lnSpc>
                <a:spcPct val="90000"/>
              </a:lnSpc>
              <a:spcBef>
                <a:spcPts val="400"/>
              </a:spcBef>
              <a:spcAft>
                <a:spcPts val="0"/>
              </a:spcAft>
              <a:buClr>
                <a:srgbClr val="888888"/>
              </a:buClr>
              <a:buSzPts val="1200"/>
              <a:buNone/>
              <a:defRPr sz="1200">
                <a:solidFill>
                  <a:srgbClr val="888888"/>
                </a:solidFill>
              </a:defRPr>
            </a:lvl5pPr>
            <a:lvl6pPr marL="2743200" lvl="5" indent="-228600" algn="l">
              <a:lnSpc>
                <a:spcPct val="90000"/>
              </a:lnSpc>
              <a:spcBef>
                <a:spcPts val="400"/>
              </a:spcBef>
              <a:spcAft>
                <a:spcPts val="0"/>
              </a:spcAft>
              <a:buClr>
                <a:srgbClr val="888888"/>
              </a:buClr>
              <a:buSzPts val="1200"/>
              <a:buNone/>
              <a:defRPr sz="1200">
                <a:solidFill>
                  <a:srgbClr val="888888"/>
                </a:solidFill>
              </a:defRPr>
            </a:lvl6pPr>
            <a:lvl7pPr marL="3200400" lvl="6" indent="-228600" algn="l">
              <a:lnSpc>
                <a:spcPct val="90000"/>
              </a:lnSpc>
              <a:spcBef>
                <a:spcPts val="400"/>
              </a:spcBef>
              <a:spcAft>
                <a:spcPts val="0"/>
              </a:spcAft>
              <a:buClr>
                <a:srgbClr val="888888"/>
              </a:buClr>
              <a:buSzPts val="1200"/>
              <a:buNone/>
              <a:defRPr sz="1200">
                <a:solidFill>
                  <a:srgbClr val="888888"/>
                </a:solidFill>
              </a:defRPr>
            </a:lvl7pPr>
            <a:lvl8pPr marL="3657600" lvl="7" indent="-228600" algn="l">
              <a:lnSpc>
                <a:spcPct val="90000"/>
              </a:lnSpc>
              <a:spcBef>
                <a:spcPts val="400"/>
              </a:spcBef>
              <a:spcAft>
                <a:spcPts val="0"/>
              </a:spcAft>
              <a:buClr>
                <a:srgbClr val="888888"/>
              </a:buClr>
              <a:buSzPts val="1200"/>
              <a:buNone/>
              <a:defRPr sz="1200">
                <a:solidFill>
                  <a:srgbClr val="888888"/>
                </a:solidFill>
              </a:defRPr>
            </a:lvl8pPr>
            <a:lvl9pPr marL="4114800" lvl="8" indent="-228600" algn="l">
              <a:lnSpc>
                <a:spcPct val="90000"/>
              </a:lnSpc>
              <a:spcBef>
                <a:spcPts val="400"/>
              </a:spcBef>
              <a:spcAft>
                <a:spcPts val="0"/>
              </a:spcAft>
              <a:buClr>
                <a:srgbClr val="888888"/>
              </a:buClr>
              <a:buSzPts val="1200"/>
              <a:buNone/>
              <a:defRPr sz="1200">
                <a:solidFill>
                  <a:srgbClr val="888888"/>
                </a:solidFill>
              </a:defRPr>
            </a:lvl9pPr>
          </a:lstStyle>
          <a:p/>
        </p:txBody>
      </p:sp>
      <p:sp>
        <p:nvSpPr>
          <p:cNvPr id="26" name="Shape 61"/>
          <p:cNvSpPr txBox="1"/>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27" name="Shape 62"/>
          <p:cNvSpPr txBox="1"/>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28" name="Shape 63"/>
          <p:cNvSpPr txBox="1"/>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fld>
            <a:endParaRPr lang="zh-CN"/>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matchingName="两栏内容">
  <p:cSld name="TWO_OBJECTS">
    <p:spTree>
      <p:nvGrpSpPr>
        <p:cNvPr id="29" name="Shape 29"/>
        <p:cNvGrpSpPr/>
        <p:nvPr/>
      </p:nvGrpSpPr>
      <p:grpSpPr>
        <a:xfrm>
          <a:off x="0" y="0"/>
          <a:ext cx="0" cy="0"/>
          <a:chOff x="0" y="0"/>
          <a:chExt cx="0" cy="0"/>
        </a:xfrm>
      </p:grpSpPr>
      <p:sp>
        <p:nvSpPr>
          <p:cNvPr id="30" name="Shape 9"/>
          <p:cNvSpPr txBox="1"/>
          <p:nvPr>
            <p:ph type="title"/>
          </p:nvPr>
        </p:nvSpPr>
        <p:spPr>
          <a:xfrm>
            <a:off x="628650" y="273844"/>
            <a:ext cx="7886700" cy="994172"/>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31" name="Shape 10"/>
          <p:cNvSpPr txBox="1"/>
          <p:nvPr>
            <p:ph type="body" idx="1"/>
          </p:nvPr>
        </p:nvSpPr>
        <p:spPr>
          <a:xfrm>
            <a:off x="628650" y="1369219"/>
            <a:ext cx="3886200" cy="3263504"/>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p:txBody>
      </p:sp>
      <p:sp>
        <p:nvSpPr>
          <p:cNvPr id="32" name="Shape 11"/>
          <p:cNvSpPr txBox="1"/>
          <p:nvPr>
            <p:ph type="body" idx="2"/>
          </p:nvPr>
        </p:nvSpPr>
        <p:spPr>
          <a:xfrm>
            <a:off x="4629150" y="1369219"/>
            <a:ext cx="3886200" cy="3263504"/>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p:txBody>
      </p:sp>
      <p:sp>
        <p:nvSpPr>
          <p:cNvPr id="33" name="Shape 12"/>
          <p:cNvSpPr txBox="1"/>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34" name="Shape 13"/>
          <p:cNvSpPr txBox="1"/>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35" name="Shape 14"/>
          <p:cNvSpPr txBox="1"/>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fld>
            <a:endParaRPr lang="zh-CN"/>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matchingName="比较">
  <p:cSld name="TWO_OBJECTS_WITH_TEXT">
    <p:spTree>
      <p:nvGrpSpPr>
        <p:cNvPr id="36" name="Shape 36"/>
        <p:cNvGrpSpPr/>
        <p:nvPr/>
      </p:nvGrpSpPr>
      <p:grpSpPr>
        <a:xfrm>
          <a:off x="0" y="0"/>
          <a:ext cx="0" cy="0"/>
          <a:chOff x="0" y="0"/>
          <a:chExt cx="0" cy="0"/>
        </a:xfrm>
      </p:grpSpPr>
      <p:sp>
        <p:nvSpPr>
          <p:cNvPr id="37" name="Shape 35"/>
          <p:cNvSpPr txBox="1"/>
          <p:nvPr>
            <p:ph type="title"/>
          </p:nvPr>
        </p:nvSpPr>
        <p:spPr>
          <a:xfrm>
            <a:off x="629841" y="273844"/>
            <a:ext cx="7886700" cy="994172"/>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38" name="Shape 36"/>
          <p:cNvSpPr txBox="1"/>
          <p:nvPr>
            <p:ph type="body" idx="1"/>
          </p:nvPr>
        </p:nvSpPr>
        <p:spPr>
          <a:xfrm>
            <a:off x="629841" y="1260872"/>
            <a:ext cx="3868340" cy="617934"/>
          </a:xfrm>
          <a:prstGeom prst="rect">
            <a:avLst/>
          </a:prstGeom>
          <a:noFill/>
          <a:ln>
            <a:noFill/>
          </a:ln>
        </p:spPr>
        <p:txBody>
          <a:bodyPr spcFirstLastPara="1" wrap="square" lIns="68575" tIns="34275" rIns="68575" bIns="34275" anchor="b" anchorCtr="0">
            <a:normAutofit/>
          </a:bodyPr>
          <a:lstStyle>
            <a:lvl1pPr marL="457200" lvl="0" indent="-228600" algn="l">
              <a:lnSpc>
                <a:spcPct val="90000"/>
              </a:lnSpc>
              <a:spcBef>
                <a:spcPts val="800"/>
              </a:spcBef>
              <a:spcAft>
                <a:spcPts val="0"/>
              </a:spcAft>
              <a:buClr>
                <a:schemeClr val="dk1"/>
              </a:buClr>
              <a:buSzPts val="1800"/>
              <a:buNone/>
              <a:defRPr sz="1800" b="1"/>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p:txBody>
      </p:sp>
      <p:sp>
        <p:nvSpPr>
          <p:cNvPr id="39" name="Shape 37"/>
          <p:cNvSpPr txBox="1"/>
          <p:nvPr>
            <p:ph type="body" idx="2"/>
          </p:nvPr>
        </p:nvSpPr>
        <p:spPr>
          <a:xfrm>
            <a:off x="629841" y="1878806"/>
            <a:ext cx="3868340" cy="2763441"/>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p:txBody>
      </p:sp>
      <p:sp>
        <p:nvSpPr>
          <p:cNvPr id="40" name="Shape 38"/>
          <p:cNvSpPr txBox="1"/>
          <p:nvPr>
            <p:ph type="body" idx="3"/>
          </p:nvPr>
        </p:nvSpPr>
        <p:spPr>
          <a:xfrm>
            <a:off x="4629150" y="1260872"/>
            <a:ext cx="3887391" cy="617934"/>
          </a:xfrm>
          <a:prstGeom prst="rect">
            <a:avLst/>
          </a:prstGeom>
          <a:noFill/>
          <a:ln>
            <a:noFill/>
          </a:ln>
        </p:spPr>
        <p:txBody>
          <a:bodyPr spcFirstLastPara="1" wrap="square" lIns="68575" tIns="34275" rIns="68575" bIns="34275" anchor="b" anchorCtr="0">
            <a:normAutofit/>
          </a:bodyPr>
          <a:lstStyle>
            <a:lvl1pPr marL="457200" lvl="0" indent="-228600" algn="l">
              <a:lnSpc>
                <a:spcPct val="90000"/>
              </a:lnSpc>
              <a:spcBef>
                <a:spcPts val="800"/>
              </a:spcBef>
              <a:spcAft>
                <a:spcPts val="0"/>
              </a:spcAft>
              <a:buClr>
                <a:schemeClr val="dk1"/>
              </a:buClr>
              <a:buSzPts val="1800"/>
              <a:buNone/>
              <a:defRPr sz="1800" b="1"/>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p:txBody>
      </p:sp>
      <p:sp>
        <p:nvSpPr>
          <p:cNvPr id="41" name="Shape 39"/>
          <p:cNvSpPr txBox="1"/>
          <p:nvPr>
            <p:ph type="body" idx="4"/>
          </p:nvPr>
        </p:nvSpPr>
        <p:spPr>
          <a:xfrm>
            <a:off x="4629150" y="1878806"/>
            <a:ext cx="3887391" cy="2763441"/>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p:txBody>
      </p:sp>
      <p:sp>
        <p:nvSpPr>
          <p:cNvPr id="42" name="Shape 40"/>
          <p:cNvSpPr txBox="1"/>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43" name="Shape 41"/>
          <p:cNvSpPr txBox="1"/>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44" name="Shape 42"/>
          <p:cNvSpPr txBox="1"/>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fld>
            <a:endParaRPr lang="zh-CN"/>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matchingName="仅标题">
  <p:cSld name="TITLE_ONLY">
    <p:spTree>
      <p:nvGrpSpPr>
        <p:cNvPr id="45" name="Shape 45"/>
        <p:cNvGrpSpPr/>
        <p:nvPr/>
      </p:nvGrpSpPr>
      <p:grpSpPr>
        <a:xfrm>
          <a:off x="0" y="0"/>
          <a:ext cx="0" cy="0"/>
          <a:chOff x="0" y="0"/>
          <a:chExt cx="0" cy="0"/>
        </a:xfrm>
      </p:grpSpPr>
      <p:sp>
        <p:nvSpPr>
          <p:cNvPr id="46" name="Shape 20"/>
          <p:cNvSpPr txBox="1"/>
          <p:nvPr>
            <p:ph type="title"/>
          </p:nvPr>
        </p:nvSpPr>
        <p:spPr>
          <a:xfrm>
            <a:off x="628650" y="273844"/>
            <a:ext cx="7886700" cy="994172"/>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47" name="Shape 21"/>
          <p:cNvSpPr txBox="1"/>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48" name="Shape 22"/>
          <p:cNvSpPr txBox="1"/>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49" name="Shape 23"/>
          <p:cNvSpPr txBox="1"/>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fld>
            <a:endParaRPr lang="zh-C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matchingName="空白">
  <p:cSld name="BLANK">
    <p:spTree>
      <p:nvGrpSpPr>
        <p:cNvPr id="50" name="Shape 50"/>
        <p:cNvGrpSpPr/>
        <p:nvPr/>
      </p:nvGrpSpPr>
      <p:grpSpPr>
        <a:xfrm>
          <a:off x="0" y="0"/>
          <a:ext cx="0" cy="0"/>
          <a:chOff x="0" y="0"/>
          <a:chExt cx="0" cy="0"/>
        </a:xfrm>
      </p:grpSpPr>
      <p:sp>
        <p:nvSpPr>
          <p:cNvPr id="51" name="Shape 6"/>
          <p:cNvSpPr txBox="1"/>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52" name="Shape 7"/>
          <p:cNvSpPr txBox="1"/>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53" name="Shape 8"/>
          <p:cNvSpPr txBox="1"/>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fld>
            <a:endParaRPr lang="zh-C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matchingName="内容与标题">
  <p:cSld name="OBJECT_WITH_CAPTION_TEXT">
    <p:spTree>
      <p:nvGrpSpPr>
        <p:cNvPr id="54" name="Shape 54"/>
        <p:cNvGrpSpPr/>
        <p:nvPr/>
      </p:nvGrpSpPr>
      <p:grpSpPr>
        <a:xfrm>
          <a:off x="0" y="0"/>
          <a:ext cx="0" cy="0"/>
          <a:chOff x="0" y="0"/>
          <a:chExt cx="0" cy="0"/>
        </a:xfrm>
      </p:grpSpPr>
      <p:sp>
        <p:nvSpPr>
          <p:cNvPr id="55" name="Shape 43"/>
          <p:cNvSpPr txBox="1"/>
          <p:nvPr>
            <p:ph type="title"/>
          </p:nvPr>
        </p:nvSpPr>
        <p:spPr>
          <a:xfrm>
            <a:off x="629841" y="342900"/>
            <a:ext cx="2949178" cy="120015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1"/>
              </a:buClr>
              <a:buSzPts val="2400"/>
              <a:buFont typeface="Arial" panose="020B0604020202020204"/>
              <a:buNone/>
              <a:defRPr sz="24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56" name="Shape 44"/>
          <p:cNvSpPr txBox="1"/>
          <p:nvPr>
            <p:ph type="body" idx="1"/>
          </p:nvPr>
        </p:nvSpPr>
        <p:spPr>
          <a:xfrm>
            <a:off x="3887391" y="740569"/>
            <a:ext cx="4629150" cy="3655219"/>
          </a:xfrm>
          <a:prstGeom prst="rect">
            <a:avLst/>
          </a:prstGeom>
          <a:noFill/>
          <a:ln>
            <a:noFill/>
          </a:ln>
        </p:spPr>
        <p:txBody>
          <a:bodyPr spcFirstLastPara="1" wrap="square" lIns="68575" tIns="34275" rIns="68575" bIns="34275" anchor="t" anchorCtr="0">
            <a:normAutofit/>
          </a:bodyPr>
          <a:lstStyle>
            <a:lvl1pPr marL="457200" lvl="0" indent="-381000" algn="l">
              <a:lnSpc>
                <a:spcPct val="90000"/>
              </a:lnSpc>
              <a:spcBef>
                <a:spcPts val="800"/>
              </a:spcBef>
              <a:spcAft>
                <a:spcPts val="0"/>
              </a:spcAft>
              <a:buClr>
                <a:schemeClr val="dk1"/>
              </a:buClr>
              <a:buSzPts val="2400"/>
              <a:buChar char="•"/>
              <a:defRPr sz="2400"/>
            </a:lvl1pPr>
            <a:lvl2pPr marL="914400" lvl="1" indent="-361950" algn="l">
              <a:lnSpc>
                <a:spcPct val="90000"/>
              </a:lnSpc>
              <a:spcBef>
                <a:spcPts val="400"/>
              </a:spcBef>
              <a:spcAft>
                <a:spcPts val="0"/>
              </a:spcAft>
              <a:buClr>
                <a:schemeClr val="dk1"/>
              </a:buClr>
              <a:buSzPts val="2100"/>
              <a:buChar char="•"/>
              <a:defRPr sz="2100"/>
            </a:lvl2pPr>
            <a:lvl3pPr marL="1371600" lvl="2" indent="-342900" algn="l">
              <a:lnSpc>
                <a:spcPct val="90000"/>
              </a:lnSpc>
              <a:spcBef>
                <a:spcPts val="400"/>
              </a:spcBef>
              <a:spcAft>
                <a:spcPts val="0"/>
              </a:spcAft>
              <a:buClr>
                <a:schemeClr val="dk1"/>
              </a:buClr>
              <a:buSzPts val="1800"/>
              <a:buChar char="•"/>
              <a:defRPr sz="1800"/>
            </a:lvl3pPr>
            <a:lvl4pPr marL="1828800" lvl="3" indent="-323850" algn="l">
              <a:lnSpc>
                <a:spcPct val="90000"/>
              </a:lnSpc>
              <a:spcBef>
                <a:spcPts val="400"/>
              </a:spcBef>
              <a:spcAft>
                <a:spcPts val="0"/>
              </a:spcAft>
              <a:buClr>
                <a:schemeClr val="dk1"/>
              </a:buClr>
              <a:buSzPts val="1500"/>
              <a:buChar char="•"/>
              <a:defRPr sz="1500"/>
            </a:lvl4pPr>
            <a:lvl5pPr marL="2286000" lvl="4" indent="-323850" algn="l">
              <a:lnSpc>
                <a:spcPct val="90000"/>
              </a:lnSpc>
              <a:spcBef>
                <a:spcPts val="400"/>
              </a:spcBef>
              <a:spcAft>
                <a:spcPts val="0"/>
              </a:spcAft>
              <a:buClr>
                <a:schemeClr val="dk1"/>
              </a:buClr>
              <a:buSzPts val="1500"/>
              <a:buChar char="•"/>
              <a:defRPr sz="1500"/>
            </a:lvl5pPr>
            <a:lvl6pPr marL="2743200" lvl="5" indent="-323850" algn="l">
              <a:lnSpc>
                <a:spcPct val="90000"/>
              </a:lnSpc>
              <a:spcBef>
                <a:spcPts val="400"/>
              </a:spcBef>
              <a:spcAft>
                <a:spcPts val="0"/>
              </a:spcAft>
              <a:buClr>
                <a:schemeClr val="dk1"/>
              </a:buClr>
              <a:buSzPts val="1500"/>
              <a:buChar char="•"/>
              <a:defRPr sz="1500"/>
            </a:lvl6pPr>
            <a:lvl7pPr marL="3200400" lvl="6" indent="-323850" algn="l">
              <a:lnSpc>
                <a:spcPct val="90000"/>
              </a:lnSpc>
              <a:spcBef>
                <a:spcPts val="400"/>
              </a:spcBef>
              <a:spcAft>
                <a:spcPts val="0"/>
              </a:spcAft>
              <a:buClr>
                <a:schemeClr val="dk1"/>
              </a:buClr>
              <a:buSzPts val="1500"/>
              <a:buChar char="•"/>
              <a:defRPr sz="1500"/>
            </a:lvl7pPr>
            <a:lvl8pPr marL="3657600" lvl="7" indent="-323850" algn="l">
              <a:lnSpc>
                <a:spcPct val="90000"/>
              </a:lnSpc>
              <a:spcBef>
                <a:spcPts val="400"/>
              </a:spcBef>
              <a:spcAft>
                <a:spcPts val="0"/>
              </a:spcAft>
              <a:buClr>
                <a:schemeClr val="dk1"/>
              </a:buClr>
              <a:buSzPts val="1500"/>
              <a:buChar char="•"/>
              <a:defRPr sz="1500"/>
            </a:lvl8pPr>
            <a:lvl9pPr marL="4114800" lvl="8" indent="-323850" algn="l">
              <a:lnSpc>
                <a:spcPct val="90000"/>
              </a:lnSpc>
              <a:spcBef>
                <a:spcPts val="400"/>
              </a:spcBef>
              <a:spcAft>
                <a:spcPts val="0"/>
              </a:spcAft>
              <a:buClr>
                <a:schemeClr val="dk1"/>
              </a:buClr>
              <a:buSzPts val="1500"/>
              <a:buChar char="•"/>
              <a:defRPr sz="1500"/>
            </a:lvl9pPr>
          </a:lstStyle>
          <a:p/>
        </p:txBody>
      </p:sp>
      <p:sp>
        <p:nvSpPr>
          <p:cNvPr id="57" name="Shape 45"/>
          <p:cNvSpPr txBox="1"/>
          <p:nvPr>
            <p:ph type="body" idx="2"/>
          </p:nvPr>
        </p:nvSpPr>
        <p:spPr>
          <a:xfrm>
            <a:off x="629841" y="1543050"/>
            <a:ext cx="2949178" cy="2858691"/>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dk1"/>
              </a:buClr>
              <a:buSzPts val="1200"/>
              <a:buNone/>
              <a:defRPr sz="1200"/>
            </a:lvl1pPr>
            <a:lvl2pPr marL="914400" lvl="1" indent="-228600" algn="l">
              <a:lnSpc>
                <a:spcPct val="90000"/>
              </a:lnSpc>
              <a:spcBef>
                <a:spcPts val="400"/>
              </a:spcBef>
              <a:spcAft>
                <a:spcPts val="0"/>
              </a:spcAft>
              <a:buClr>
                <a:schemeClr val="dk1"/>
              </a:buClr>
              <a:buSzPts val="1100"/>
              <a:buNone/>
              <a:defRPr sz="1100"/>
            </a:lvl2pPr>
            <a:lvl3pPr marL="1371600" lvl="2" indent="-228600" algn="l">
              <a:lnSpc>
                <a:spcPct val="90000"/>
              </a:lnSpc>
              <a:spcBef>
                <a:spcPts val="400"/>
              </a:spcBef>
              <a:spcAft>
                <a:spcPts val="0"/>
              </a:spcAft>
              <a:buClr>
                <a:schemeClr val="dk1"/>
              </a:buClr>
              <a:buSzPts val="900"/>
              <a:buNone/>
              <a:defRPr sz="900"/>
            </a:lvl3pPr>
            <a:lvl4pPr marL="1828800" lvl="3" indent="-228600" algn="l">
              <a:lnSpc>
                <a:spcPct val="90000"/>
              </a:lnSpc>
              <a:spcBef>
                <a:spcPts val="400"/>
              </a:spcBef>
              <a:spcAft>
                <a:spcPts val="0"/>
              </a:spcAft>
              <a:buClr>
                <a:schemeClr val="dk1"/>
              </a:buClr>
              <a:buSzPts val="800"/>
              <a:buNone/>
              <a:defRPr sz="800"/>
            </a:lvl4pPr>
            <a:lvl5pPr marL="2286000" lvl="4" indent="-228600" algn="l">
              <a:lnSpc>
                <a:spcPct val="90000"/>
              </a:lnSpc>
              <a:spcBef>
                <a:spcPts val="400"/>
              </a:spcBef>
              <a:spcAft>
                <a:spcPts val="0"/>
              </a:spcAft>
              <a:buClr>
                <a:schemeClr val="dk1"/>
              </a:buClr>
              <a:buSzPts val="800"/>
              <a:buNone/>
              <a:defRPr sz="800"/>
            </a:lvl5pPr>
            <a:lvl6pPr marL="2743200" lvl="5" indent="-228600" algn="l">
              <a:lnSpc>
                <a:spcPct val="90000"/>
              </a:lnSpc>
              <a:spcBef>
                <a:spcPts val="400"/>
              </a:spcBef>
              <a:spcAft>
                <a:spcPts val="0"/>
              </a:spcAft>
              <a:buClr>
                <a:schemeClr val="dk1"/>
              </a:buClr>
              <a:buSzPts val="800"/>
              <a:buNone/>
              <a:defRPr sz="800"/>
            </a:lvl6pPr>
            <a:lvl7pPr marL="3200400" lvl="6" indent="-228600" algn="l">
              <a:lnSpc>
                <a:spcPct val="90000"/>
              </a:lnSpc>
              <a:spcBef>
                <a:spcPts val="400"/>
              </a:spcBef>
              <a:spcAft>
                <a:spcPts val="0"/>
              </a:spcAft>
              <a:buClr>
                <a:schemeClr val="dk1"/>
              </a:buClr>
              <a:buSzPts val="800"/>
              <a:buNone/>
              <a:defRPr sz="800"/>
            </a:lvl7pPr>
            <a:lvl8pPr marL="3657600" lvl="7" indent="-228600" algn="l">
              <a:lnSpc>
                <a:spcPct val="90000"/>
              </a:lnSpc>
              <a:spcBef>
                <a:spcPts val="400"/>
              </a:spcBef>
              <a:spcAft>
                <a:spcPts val="0"/>
              </a:spcAft>
              <a:buClr>
                <a:schemeClr val="dk1"/>
              </a:buClr>
              <a:buSzPts val="800"/>
              <a:buNone/>
              <a:defRPr sz="800"/>
            </a:lvl8pPr>
            <a:lvl9pPr marL="4114800" lvl="8" indent="-228600" algn="l">
              <a:lnSpc>
                <a:spcPct val="90000"/>
              </a:lnSpc>
              <a:spcBef>
                <a:spcPts val="400"/>
              </a:spcBef>
              <a:spcAft>
                <a:spcPts val="0"/>
              </a:spcAft>
              <a:buClr>
                <a:schemeClr val="dk1"/>
              </a:buClr>
              <a:buSzPts val="800"/>
              <a:buNone/>
              <a:defRPr sz="800"/>
            </a:lvl9pPr>
          </a:lstStyle>
          <a:p/>
        </p:txBody>
      </p:sp>
      <p:sp>
        <p:nvSpPr>
          <p:cNvPr id="58" name="Shape 46"/>
          <p:cNvSpPr txBox="1"/>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59" name="Shape 47"/>
          <p:cNvSpPr txBox="1"/>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60" name="Shape 48"/>
          <p:cNvSpPr txBox="1"/>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fld>
            <a:endParaRPr lang="zh-CN"/>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matchingName="图片与标题">
  <p:cSld name="PICTURE_WITH_CAPTION_TEXT">
    <p:spTree>
      <p:nvGrpSpPr>
        <p:cNvPr id="61" name="Shape 61"/>
        <p:cNvGrpSpPr/>
        <p:nvPr/>
      </p:nvGrpSpPr>
      <p:grpSpPr>
        <a:xfrm>
          <a:off x="0" y="0"/>
          <a:ext cx="0" cy="0"/>
          <a:chOff x="0" y="0"/>
          <a:chExt cx="0" cy="0"/>
        </a:xfrm>
      </p:grpSpPr>
      <p:sp>
        <p:nvSpPr>
          <p:cNvPr id="62" name="Shape 24"/>
          <p:cNvSpPr txBox="1"/>
          <p:nvPr>
            <p:ph type="title"/>
          </p:nvPr>
        </p:nvSpPr>
        <p:spPr>
          <a:xfrm>
            <a:off x="629841" y="342900"/>
            <a:ext cx="2949178" cy="120015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1"/>
              </a:buClr>
              <a:buSzPts val="2400"/>
              <a:buFont typeface="Arial" panose="020B0604020202020204"/>
              <a:buNone/>
              <a:defRPr sz="24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63" name="Shape 25"/>
          <p:cNvSpPr/>
          <p:nvPr>
            <p:ph type="pic" idx="2"/>
          </p:nvPr>
        </p:nvSpPr>
        <p:spPr>
          <a:xfrm>
            <a:off x="3887391" y="740569"/>
            <a:ext cx="4629150" cy="3655219"/>
          </a:xfrm>
          <a:prstGeom prst="rect">
            <a:avLst/>
          </a:prstGeom>
          <a:noFill/>
          <a:ln>
            <a:noFill/>
          </a:ln>
        </p:spPr>
      </p:sp>
      <p:sp>
        <p:nvSpPr>
          <p:cNvPr id="64" name="Shape 26"/>
          <p:cNvSpPr txBox="1"/>
          <p:nvPr>
            <p:ph type="body" idx="1"/>
          </p:nvPr>
        </p:nvSpPr>
        <p:spPr>
          <a:xfrm>
            <a:off x="629841" y="1543050"/>
            <a:ext cx="2949178" cy="2858691"/>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dk1"/>
              </a:buClr>
              <a:buSzPts val="1200"/>
              <a:buNone/>
              <a:defRPr sz="1200"/>
            </a:lvl1pPr>
            <a:lvl2pPr marL="914400" lvl="1" indent="-228600" algn="l">
              <a:lnSpc>
                <a:spcPct val="90000"/>
              </a:lnSpc>
              <a:spcBef>
                <a:spcPts val="400"/>
              </a:spcBef>
              <a:spcAft>
                <a:spcPts val="0"/>
              </a:spcAft>
              <a:buClr>
                <a:schemeClr val="dk1"/>
              </a:buClr>
              <a:buSzPts val="1100"/>
              <a:buNone/>
              <a:defRPr sz="1100"/>
            </a:lvl2pPr>
            <a:lvl3pPr marL="1371600" lvl="2" indent="-228600" algn="l">
              <a:lnSpc>
                <a:spcPct val="90000"/>
              </a:lnSpc>
              <a:spcBef>
                <a:spcPts val="400"/>
              </a:spcBef>
              <a:spcAft>
                <a:spcPts val="0"/>
              </a:spcAft>
              <a:buClr>
                <a:schemeClr val="dk1"/>
              </a:buClr>
              <a:buSzPts val="900"/>
              <a:buNone/>
              <a:defRPr sz="900"/>
            </a:lvl3pPr>
            <a:lvl4pPr marL="1828800" lvl="3" indent="-228600" algn="l">
              <a:lnSpc>
                <a:spcPct val="90000"/>
              </a:lnSpc>
              <a:spcBef>
                <a:spcPts val="400"/>
              </a:spcBef>
              <a:spcAft>
                <a:spcPts val="0"/>
              </a:spcAft>
              <a:buClr>
                <a:schemeClr val="dk1"/>
              </a:buClr>
              <a:buSzPts val="800"/>
              <a:buNone/>
              <a:defRPr sz="800"/>
            </a:lvl4pPr>
            <a:lvl5pPr marL="2286000" lvl="4" indent="-228600" algn="l">
              <a:lnSpc>
                <a:spcPct val="90000"/>
              </a:lnSpc>
              <a:spcBef>
                <a:spcPts val="400"/>
              </a:spcBef>
              <a:spcAft>
                <a:spcPts val="0"/>
              </a:spcAft>
              <a:buClr>
                <a:schemeClr val="dk1"/>
              </a:buClr>
              <a:buSzPts val="800"/>
              <a:buNone/>
              <a:defRPr sz="800"/>
            </a:lvl5pPr>
            <a:lvl6pPr marL="2743200" lvl="5" indent="-228600" algn="l">
              <a:lnSpc>
                <a:spcPct val="90000"/>
              </a:lnSpc>
              <a:spcBef>
                <a:spcPts val="400"/>
              </a:spcBef>
              <a:spcAft>
                <a:spcPts val="0"/>
              </a:spcAft>
              <a:buClr>
                <a:schemeClr val="dk1"/>
              </a:buClr>
              <a:buSzPts val="800"/>
              <a:buNone/>
              <a:defRPr sz="800"/>
            </a:lvl6pPr>
            <a:lvl7pPr marL="3200400" lvl="6" indent="-228600" algn="l">
              <a:lnSpc>
                <a:spcPct val="90000"/>
              </a:lnSpc>
              <a:spcBef>
                <a:spcPts val="400"/>
              </a:spcBef>
              <a:spcAft>
                <a:spcPts val="0"/>
              </a:spcAft>
              <a:buClr>
                <a:schemeClr val="dk1"/>
              </a:buClr>
              <a:buSzPts val="800"/>
              <a:buNone/>
              <a:defRPr sz="800"/>
            </a:lvl7pPr>
            <a:lvl8pPr marL="3657600" lvl="7" indent="-228600" algn="l">
              <a:lnSpc>
                <a:spcPct val="90000"/>
              </a:lnSpc>
              <a:spcBef>
                <a:spcPts val="400"/>
              </a:spcBef>
              <a:spcAft>
                <a:spcPts val="0"/>
              </a:spcAft>
              <a:buClr>
                <a:schemeClr val="dk1"/>
              </a:buClr>
              <a:buSzPts val="800"/>
              <a:buNone/>
              <a:defRPr sz="800"/>
            </a:lvl8pPr>
            <a:lvl9pPr marL="4114800" lvl="8" indent="-228600" algn="l">
              <a:lnSpc>
                <a:spcPct val="90000"/>
              </a:lnSpc>
              <a:spcBef>
                <a:spcPts val="400"/>
              </a:spcBef>
              <a:spcAft>
                <a:spcPts val="0"/>
              </a:spcAft>
              <a:buClr>
                <a:schemeClr val="dk1"/>
              </a:buClr>
              <a:buSzPts val="800"/>
              <a:buNone/>
              <a:defRPr sz="800"/>
            </a:lvl9pPr>
          </a:lstStyle>
          <a:p/>
        </p:txBody>
      </p:sp>
      <p:sp>
        <p:nvSpPr>
          <p:cNvPr id="65" name="Shape 27"/>
          <p:cNvSpPr txBox="1"/>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66" name="Shape 28"/>
          <p:cNvSpPr txBox="1"/>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67" name="Shape 29"/>
          <p:cNvSpPr txBox="1"/>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fld>
            <a:endParaRPr lang="zh-CN"/>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5" name="Shape 5"/>
        <p:cNvGrpSpPr/>
        <p:nvPr/>
      </p:nvGrpSpPr>
      <p:grpSpPr>
        <a:xfrm>
          <a:off x="0" y="0"/>
          <a:ext cx="0" cy="0"/>
          <a:chOff x="0" y="0"/>
          <a:chExt cx="0" cy="0"/>
        </a:xfrm>
      </p:grpSpPr>
      <p:sp>
        <p:nvSpPr>
          <p:cNvPr id="6" name="Shape 1"/>
          <p:cNvSpPr txBox="1"/>
          <p:nvPr>
            <p:ph type="title"/>
          </p:nvPr>
        </p:nvSpPr>
        <p:spPr>
          <a:xfrm>
            <a:off x="628650" y="273844"/>
            <a:ext cx="7886700" cy="994172"/>
          </a:xfrm>
          <a:prstGeom prst="rect">
            <a:avLst/>
          </a:prstGeom>
          <a:noFill/>
          <a:ln>
            <a:noFill/>
          </a:ln>
        </p:spPr>
        <p:txBody>
          <a:bodyPr spcFirstLastPara="1" wrap="square" lIns="68575" tIns="34275" rIns="68575" bIns="34275" anchor="ctr" anchorCtr="0">
            <a:normAutofit/>
          </a:bodyPr>
          <a:lstStyle>
            <a:lvl1pPr marR="0" lvl="0" algn="l" rtl="0">
              <a:lnSpc>
                <a:spcPct val="90000"/>
              </a:lnSpc>
              <a:spcBef>
                <a:spcPts val="0"/>
              </a:spcBef>
              <a:spcAft>
                <a:spcPts val="0"/>
              </a:spcAft>
              <a:buClr>
                <a:schemeClr val="dk1"/>
              </a:buClr>
              <a:buSzPts val="3300"/>
              <a:buFont typeface="Arial" panose="020B0604020202020204"/>
              <a:buNone/>
              <a:defRPr sz="3300" b="0" i="0" u="none" strike="noStrike" cap="none">
                <a:solidFill>
                  <a:schemeClr val="dk1"/>
                </a:solidFill>
                <a:latin typeface="Arial" panose="020B0604020202020204"/>
                <a:ea typeface="Arial" panose="020B0604020202020204"/>
                <a:cs typeface="Arial" panose="020B0604020202020204"/>
                <a:sym typeface="Arial" panose="020B0604020202020204"/>
              </a:defRPr>
            </a:lvl1pPr>
            <a:lvl2pPr lvl="1">
              <a:spcBef>
                <a:spcPts val="0"/>
              </a:spcBef>
              <a:spcAft>
                <a:spcPts val="0"/>
              </a:spcAft>
              <a:buSzPts val="1100"/>
              <a:buNone/>
              <a:defRPr sz="1400"/>
            </a:lvl2pPr>
            <a:lvl3pPr lvl="2">
              <a:spcBef>
                <a:spcPts val="0"/>
              </a:spcBef>
              <a:spcAft>
                <a:spcPts val="0"/>
              </a:spcAft>
              <a:buSzPts val="1100"/>
              <a:buNone/>
              <a:defRPr sz="1400"/>
            </a:lvl3pPr>
            <a:lvl4pPr lvl="3">
              <a:spcBef>
                <a:spcPts val="0"/>
              </a:spcBef>
              <a:spcAft>
                <a:spcPts val="0"/>
              </a:spcAft>
              <a:buSzPts val="1100"/>
              <a:buNone/>
              <a:defRPr sz="1400"/>
            </a:lvl4pPr>
            <a:lvl5pPr lvl="4">
              <a:spcBef>
                <a:spcPts val="0"/>
              </a:spcBef>
              <a:spcAft>
                <a:spcPts val="0"/>
              </a:spcAft>
              <a:buSzPts val="1100"/>
              <a:buNone/>
              <a:defRPr sz="1400"/>
            </a:lvl5pPr>
            <a:lvl6pPr lvl="5">
              <a:spcBef>
                <a:spcPts val="0"/>
              </a:spcBef>
              <a:spcAft>
                <a:spcPts val="0"/>
              </a:spcAft>
              <a:buSzPts val="1100"/>
              <a:buNone/>
              <a:defRPr sz="1400"/>
            </a:lvl6pPr>
            <a:lvl7pPr lvl="6">
              <a:spcBef>
                <a:spcPts val="0"/>
              </a:spcBef>
              <a:spcAft>
                <a:spcPts val="0"/>
              </a:spcAft>
              <a:buSzPts val="1100"/>
              <a:buNone/>
              <a:defRPr sz="1400"/>
            </a:lvl7pPr>
            <a:lvl8pPr lvl="7">
              <a:spcBef>
                <a:spcPts val="0"/>
              </a:spcBef>
              <a:spcAft>
                <a:spcPts val="0"/>
              </a:spcAft>
              <a:buSzPts val="1100"/>
              <a:buNone/>
              <a:defRPr sz="1400"/>
            </a:lvl8pPr>
            <a:lvl9pPr lvl="8">
              <a:spcBef>
                <a:spcPts val="0"/>
              </a:spcBef>
              <a:spcAft>
                <a:spcPts val="0"/>
              </a:spcAft>
              <a:buSzPts val="1100"/>
              <a:buNone/>
              <a:defRPr sz="1400"/>
            </a:lvl9pPr>
          </a:lstStyle>
          <a:p/>
        </p:txBody>
      </p:sp>
      <p:sp>
        <p:nvSpPr>
          <p:cNvPr id="7" name="Shape 2"/>
          <p:cNvSpPr txBox="1"/>
          <p:nvPr>
            <p:ph type="body" idx="1"/>
          </p:nvPr>
        </p:nvSpPr>
        <p:spPr>
          <a:xfrm>
            <a:off x="628650" y="1369219"/>
            <a:ext cx="7886700" cy="3263504"/>
          </a:xfrm>
          <a:prstGeom prst="rect">
            <a:avLst/>
          </a:prstGeom>
          <a:noFill/>
          <a:ln>
            <a:noFill/>
          </a:ln>
        </p:spPr>
        <p:txBody>
          <a:bodyPr spcFirstLastPara="1" wrap="square" lIns="68575" tIns="34275" rIns="68575" bIns="34275" anchor="t" anchorCtr="0">
            <a:normAutofit/>
          </a:bodyPr>
          <a:lstStyle>
            <a:lvl1pPr marL="457200" marR="0" lvl="0" indent="-361950" algn="l" rtl="0">
              <a:lnSpc>
                <a:spcPct val="90000"/>
              </a:lnSpc>
              <a:spcBef>
                <a:spcPts val="800"/>
              </a:spcBef>
              <a:spcAft>
                <a:spcPts val="0"/>
              </a:spcAft>
              <a:buClr>
                <a:schemeClr val="dk1"/>
              </a:buClr>
              <a:buSzPts val="2100"/>
              <a:buFont typeface="Arial" panose="020B0604020202020204"/>
              <a:buChar char="•"/>
              <a:defRPr sz="2100" b="0" i="0" u="none" strike="noStrike" cap="none">
                <a:solidFill>
                  <a:schemeClr val="dk1"/>
                </a:solidFill>
                <a:latin typeface="Arial" panose="020B0604020202020204"/>
                <a:ea typeface="Arial" panose="020B0604020202020204"/>
                <a:cs typeface="Arial" panose="020B0604020202020204"/>
                <a:sym typeface="Arial" panose="020B0604020202020204"/>
              </a:defRPr>
            </a:lvl1pPr>
            <a:lvl2pPr marL="914400" marR="0" lvl="1" indent="-342900" algn="l" rtl="0">
              <a:lnSpc>
                <a:spcPct val="90000"/>
              </a:lnSpc>
              <a:spcBef>
                <a:spcPts val="400"/>
              </a:spcBef>
              <a:spcAft>
                <a:spcPts val="0"/>
              </a:spcAft>
              <a:buClr>
                <a:schemeClr val="dk1"/>
              </a:buClr>
              <a:buSzPts val="1800"/>
              <a:buFont typeface="Arial" panose="020B0604020202020204"/>
              <a:buChar char="•"/>
              <a:defRPr sz="1800" b="0" i="0" u="none" strike="noStrike" cap="none">
                <a:solidFill>
                  <a:schemeClr val="dk1"/>
                </a:solidFill>
                <a:latin typeface="Arial" panose="020B0604020202020204"/>
                <a:ea typeface="Arial" panose="020B0604020202020204"/>
                <a:cs typeface="Arial" panose="020B0604020202020204"/>
                <a:sym typeface="Arial" panose="020B0604020202020204"/>
              </a:defRPr>
            </a:lvl2pPr>
            <a:lvl3pPr marL="1371600" marR="0" lvl="2" indent="-323850" algn="l" rtl="0">
              <a:lnSpc>
                <a:spcPct val="90000"/>
              </a:lnSpc>
              <a:spcBef>
                <a:spcPts val="400"/>
              </a:spcBef>
              <a:spcAft>
                <a:spcPts val="0"/>
              </a:spcAft>
              <a:buClr>
                <a:schemeClr val="dk1"/>
              </a:buClr>
              <a:buSzPts val="1500"/>
              <a:buFont typeface="Arial" panose="020B0604020202020204"/>
              <a:buChar char="•"/>
              <a:defRPr sz="1500" b="0" i="0" u="none" strike="noStrike" cap="none">
                <a:solidFill>
                  <a:schemeClr val="dk1"/>
                </a:solidFill>
                <a:latin typeface="Arial" panose="020B0604020202020204"/>
                <a:ea typeface="Arial" panose="020B0604020202020204"/>
                <a:cs typeface="Arial" panose="020B0604020202020204"/>
                <a:sym typeface="Arial" panose="020B0604020202020204"/>
              </a:defRPr>
            </a:lvl3pPr>
            <a:lvl4pPr marL="1828800" marR="0" lvl="3" indent="-317500" algn="l" rtl="0">
              <a:lnSpc>
                <a:spcPct val="90000"/>
              </a:lnSpc>
              <a:spcBef>
                <a:spcPts val="400"/>
              </a:spcBef>
              <a:spcAft>
                <a:spcPts val="0"/>
              </a:spcAft>
              <a:buClr>
                <a:schemeClr val="dk1"/>
              </a:buClr>
              <a:buSzPts val="1400"/>
              <a:buFont typeface="Arial" panose="020B0604020202020204"/>
              <a:buChar char="•"/>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4pPr>
            <a:lvl5pPr marL="2286000" marR="0" lvl="4" indent="-317500" algn="l" rtl="0">
              <a:lnSpc>
                <a:spcPct val="90000"/>
              </a:lnSpc>
              <a:spcBef>
                <a:spcPts val="400"/>
              </a:spcBef>
              <a:spcAft>
                <a:spcPts val="0"/>
              </a:spcAft>
              <a:buClr>
                <a:schemeClr val="dk1"/>
              </a:buClr>
              <a:buSzPts val="1400"/>
              <a:buFont typeface="Arial" panose="020B0604020202020204"/>
              <a:buChar char="•"/>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5pPr>
            <a:lvl6pPr marL="2743200" marR="0" lvl="5" indent="-317500" algn="l" rtl="0">
              <a:lnSpc>
                <a:spcPct val="90000"/>
              </a:lnSpc>
              <a:spcBef>
                <a:spcPts val="400"/>
              </a:spcBef>
              <a:spcAft>
                <a:spcPts val="0"/>
              </a:spcAft>
              <a:buClr>
                <a:schemeClr val="dk1"/>
              </a:buClr>
              <a:buSzPts val="1400"/>
              <a:buFont typeface="Arial" panose="020B0604020202020204"/>
              <a:buChar char="•"/>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6pPr>
            <a:lvl7pPr marL="3200400" marR="0" lvl="6" indent="-317500" algn="l" rtl="0">
              <a:lnSpc>
                <a:spcPct val="90000"/>
              </a:lnSpc>
              <a:spcBef>
                <a:spcPts val="400"/>
              </a:spcBef>
              <a:spcAft>
                <a:spcPts val="0"/>
              </a:spcAft>
              <a:buClr>
                <a:schemeClr val="dk1"/>
              </a:buClr>
              <a:buSzPts val="1400"/>
              <a:buFont typeface="Arial" panose="020B0604020202020204"/>
              <a:buChar char="•"/>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7pPr>
            <a:lvl8pPr marL="3657600" marR="0" lvl="7" indent="-317500" algn="l" rtl="0">
              <a:lnSpc>
                <a:spcPct val="90000"/>
              </a:lnSpc>
              <a:spcBef>
                <a:spcPts val="400"/>
              </a:spcBef>
              <a:spcAft>
                <a:spcPts val="0"/>
              </a:spcAft>
              <a:buClr>
                <a:schemeClr val="dk1"/>
              </a:buClr>
              <a:buSzPts val="1400"/>
              <a:buFont typeface="Arial" panose="020B0604020202020204"/>
              <a:buChar char="•"/>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8pPr>
            <a:lvl9pPr marL="4114800" marR="0" lvl="8" indent="-317500" algn="l" rtl="0">
              <a:lnSpc>
                <a:spcPct val="90000"/>
              </a:lnSpc>
              <a:spcBef>
                <a:spcPts val="400"/>
              </a:spcBef>
              <a:spcAft>
                <a:spcPts val="0"/>
              </a:spcAft>
              <a:buClr>
                <a:schemeClr val="dk1"/>
              </a:buClr>
              <a:buSzPts val="1400"/>
              <a:buFont typeface="Arial" panose="020B0604020202020204"/>
              <a:buChar char="•"/>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9pPr>
          </a:lstStyle>
          <a:p/>
        </p:txBody>
      </p:sp>
      <p:sp>
        <p:nvSpPr>
          <p:cNvPr id="8" name="Shape 3"/>
          <p:cNvSpPr txBox="1"/>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marR="0" lvl="0" algn="l" rtl="0">
              <a:spcBef>
                <a:spcPts val="0"/>
              </a:spcBef>
              <a:spcAft>
                <a:spcPts val="0"/>
              </a:spcAft>
              <a:buSzPts val="1100"/>
              <a:buNone/>
              <a:defRPr sz="900" b="0" i="0" u="none" strike="noStrike" cap="none">
                <a:solidFill>
                  <a:srgbClr val="888888"/>
                </a:solidFill>
                <a:latin typeface="Arial" panose="020B0604020202020204"/>
                <a:ea typeface="Arial" panose="020B0604020202020204"/>
                <a:cs typeface="Arial" panose="020B0604020202020204"/>
                <a:sym typeface="Arial" panose="020B0604020202020204"/>
              </a:defRPr>
            </a:lvl1pPr>
            <a:lvl2pPr marR="0" lvl="1"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2pPr>
            <a:lvl3pPr marR="0" lvl="2"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3pPr>
            <a:lvl4pPr marR="0" lvl="3"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4pPr>
            <a:lvl5pPr marR="0" lvl="4"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5pPr>
            <a:lvl6pPr marR="0" lvl="5"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6pPr>
            <a:lvl7pPr marR="0" lvl="6"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7pPr>
            <a:lvl8pPr marR="0" lvl="7"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8pPr>
            <a:lvl9pPr marR="0" lvl="8"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9pPr>
          </a:lstStyle>
          <a:p/>
        </p:txBody>
      </p:sp>
      <p:sp>
        <p:nvSpPr>
          <p:cNvPr id="9" name="Shape 4"/>
          <p:cNvSpPr txBox="1"/>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marR="0" lvl="0" algn="ctr" rtl="0">
              <a:spcBef>
                <a:spcPts val="0"/>
              </a:spcBef>
              <a:spcAft>
                <a:spcPts val="0"/>
              </a:spcAft>
              <a:buSzPts val="1100"/>
              <a:buNone/>
              <a:defRPr sz="900" b="0" i="0" u="none" strike="noStrike" cap="none">
                <a:solidFill>
                  <a:srgbClr val="888888"/>
                </a:solidFill>
                <a:latin typeface="Arial" panose="020B0604020202020204"/>
                <a:ea typeface="Arial" panose="020B0604020202020204"/>
                <a:cs typeface="Arial" panose="020B0604020202020204"/>
                <a:sym typeface="Arial" panose="020B0604020202020204"/>
              </a:defRPr>
            </a:lvl1pPr>
            <a:lvl2pPr marR="0" lvl="1"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2pPr>
            <a:lvl3pPr marR="0" lvl="2"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3pPr>
            <a:lvl4pPr marR="0" lvl="3"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4pPr>
            <a:lvl5pPr marR="0" lvl="4"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5pPr>
            <a:lvl6pPr marR="0" lvl="5"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6pPr>
            <a:lvl7pPr marR="0" lvl="6"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7pPr>
            <a:lvl8pPr marR="0" lvl="7"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8pPr>
            <a:lvl9pPr marR="0" lvl="8"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9pPr>
          </a:lstStyle>
          <a:p/>
        </p:txBody>
      </p:sp>
      <p:sp>
        <p:nvSpPr>
          <p:cNvPr id="10" name="Shape 5"/>
          <p:cNvSpPr txBox="1"/>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marR="0" lvl="0" indent="0" algn="r" rtl="0">
              <a:spcBef>
                <a:spcPts val="0"/>
              </a:spcBef>
              <a:buNone/>
              <a:defRPr sz="900" b="0" i="0" u="none" strike="noStrike" cap="none">
                <a:solidFill>
                  <a:srgbClr val="888888"/>
                </a:solidFill>
                <a:latin typeface="Arial" panose="020B0604020202020204"/>
                <a:ea typeface="Arial" panose="020B0604020202020204"/>
                <a:cs typeface="Arial" panose="020B0604020202020204"/>
                <a:sym typeface="Arial" panose="020B0604020202020204"/>
              </a:defRPr>
            </a:lvl1pPr>
            <a:lvl2pPr marL="0" marR="0" lvl="1" indent="0" algn="r" rtl="0">
              <a:spcBef>
                <a:spcPts val="0"/>
              </a:spcBef>
              <a:buNone/>
              <a:defRPr sz="900" b="0" i="0" u="none" strike="noStrike" cap="none">
                <a:solidFill>
                  <a:srgbClr val="888888"/>
                </a:solidFill>
                <a:latin typeface="Arial" panose="020B0604020202020204"/>
                <a:ea typeface="Arial" panose="020B0604020202020204"/>
                <a:cs typeface="Arial" panose="020B0604020202020204"/>
                <a:sym typeface="Arial" panose="020B0604020202020204"/>
              </a:defRPr>
            </a:lvl2pPr>
            <a:lvl3pPr marL="0" marR="0" lvl="2" indent="0" algn="r" rtl="0">
              <a:spcBef>
                <a:spcPts val="0"/>
              </a:spcBef>
              <a:buNone/>
              <a:defRPr sz="900" b="0" i="0" u="none" strike="noStrike" cap="none">
                <a:solidFill>
                  <a:srgbClr val="888888"/>
                </a:solidFill>
                <a:latin typeface="Arial" panose="020B0604020202020204"/>
                <a:ea typeface="Arial" panose="020B0604020202020204"/>
                <a:cs typeface="Arial" panose="020B0604020202020204"/>
                <a:sym typeface="Arial" panose="020B0604020202020204"/>
              </a:defRPr>
            </a:lvl3pPr>
            <a:lvl4pPr marL="0" marR="0" lvl="3" indent="0" algn="r" rtl="0">
              <a:spcBef>
                <a:spcPts val="0"/>
              </a:spcBef>
              <a:buNone/>
              <a:defRPr sz="900" b="0" i="0" u="none" strike="noStrike" cap="none">
                <a:solidFill>
                  <a:srgbClr val="888888"/>
                </a:solidFill>
                <a:latin typeface="Arial" panose="020B0604020202020204"/>
                <a:ea typeface="Arial" panose="020B0604020202020204"/>
                <a:cs typeface="Arial" panose="020B0604020202020204"/>
                <a:sym typeface="Arial" panose="020B0604020202020204"/>
              </a:defRPr>
            </a:lvl4pPr>
            <a:lvl5pPr marL="0" marR="0" lvl="4" indent="0" algn="r" rtl="0">
              <a:spcBef>
                <a:spcPts val="0"/>
              </a:spcBef>
              <a:buNone/>
              <a:defRPr sz="900" b="0" i="0" u="none" strike="noStrike" cap="none">
                <a:solidFill>
                  <a:srgbClr val="888888"/>
                </a:solidFill>
                <a:latin typeface="Arial" panose="020B0604020202020204"/>
                <a:ea typeface="Arial" panose="020B0604020202020204"/>
                <a:cs typeface="Arial" panose="020B0604020202020204"/>
                <a:sym typeface="Arial" panose="020B0604020202020204"/>
              </a:defRPr>
            </a:lvl5pPr>
            <a:lvl6pPr marL="0" marR="0" lvl="5" indent="0" algn="r" rtl="0">
              <a:spcBef>
                <a:spcPts val="0"/>
              </a:spcBef>
              <a:buNone/>
              <a:defRPr sz="900" b="0" i="0" u="none" strike="noStrike" cap="none">
                <a:solidFill>
                  <a:srgbClr val="888888"/>
                </a:solidFill>
                <a:latin typeface="Arial" panose="020B0604020202020204"/>
                <a:ea typeface="Arial" panose="020B0604020202020204"/>
                <a:cs typeface="Arial" panose="020B0604020202020204"/>
                <a:sym typeface="Arial" panose="020B0604020202020204"/>
              </a:defRPr>
            </a:lvl6pPr>
            <a:lvl7pPr marL="0" marR="0" lvl="6" indent="0" algn="r" rtl="0">
              <a:spcBef>
                <a:spcPts val="0"/>
              </a:spcBef>
              <a:buNone/>
              <a:defRPr sz="900" b="0" i="0" u="none" strike="noStrike" cap="none">
                <a:solidFill>
                  <a:srgbClr val="888888"/>
                </a:solidFill>
                <a:latin typeface="Arial" panose="020B0604020202020204"/>
                <a:ea typeface="Arial" panose="020B0604020202020204"/>
                <a:cs typeface="Arial" panose="020B0604020202020204"/>
                <a:sym typeface="Arial" panose="020B0604020202020204"/>
              </a:defRPr>
            </a:lvl7pPr>
            <a:lvl8pPr marL="0" marR="0" lvl="7" indent="0" algn="r" rtl="0">
              <a:spcBef>
                <a:spcPts val="0"/>
              </a:spcBef>
              <a:buNone/>
              <a:defRPr sz="900" b="0" i="0" u="none" strike="noStrike" cap="none">
                <a:solidFill>
                  <a:srgbClr val="888888"/>
                </a:solidFill>
                <a:latin typeface="Arial" panose="020B0604020202020204"/>
                <a:ea typeface="Arial" panose="020B0604020202020204"/>
                <a:cs typeface="Arial" panose="020B0604020202020204"/>
                <a:sym typeface="Arial" panose="020B0604020202020204"/>
              </a:defRPr>
            </a:lvl8pPr>
            <a:lvl9pPr marL="0" marR="0" lvl="8" indent="0" algn="r" rtl="0">
              <a:spcBef>
                <a:spcPts val="0"/>
              </a:spcBef>
              <a:buNone/>
              <a:defRPr sz="900" b="0" i="0" u="none" strike="noStrike" cap="none">
                <a:solidFill>
                  <a:srgbClr val="888888"/>
                </a:solidFill>
                <a:latin typeface="Arial" panose="020B0604020202020204"/>
                <a:ea typeface="Arial" panose="020B0604020202020204"/>
                <a:cs typeface="Arial" panose="020B0604020202020204"/>
                <a:sym typeface="Arial" panose="020B0604020202020204"/>
              </a:defRPr>
            </a:lvl9pPr>
          </a:lstStyle>
          <a:p>
            <a:pPr marL="0" lvl="0" indent="0" algn="r" rtl="0">
              <a:spcBef>
                <a:spcPts val="0"/>
              </a:spcBef>
              <a:spcAft>
                <a:spcPts val="0"/>
              </a:spcAft>
              <a:buNone/>
            </a:pPr>
            <a:fld id="{00000000-1234-1234-1234-123412341234}" type="slidenum">
              <a:rPr lang="zh-CN"/>
            </a:fld>
            <a:endParaRPr lang="zh-CN"/>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alpha val="100000"/>
          </a:srgbClr>
        </a:solidFill>
        <a:effectLst/>
      </p:bgPr>
    </p:bg>
    <p:spTree>
      <p:nvGrpSpPr>
        <p:cNvPr id="5" name="Shape 5"/>
        <p:cNvGrpSpPr/>
        <p:nvPr/>
      </p:nvGrpSpPr>
      <p:grpSpPr>
        <a:xfrm>
          <a:off x="0" y="0"/>
          <a:ext cx="0" cy="0"/>
          <a:chOff x="0" y="0"/>
          <a:chExt cx="0" cy="0"/>
        </a:xfrm>
      </p:grpSpPr>
    </p:spTree>
  </p:cSld>
  <p:clrMap bg1="lt1" tx1="dk1" bg2="dk2" tx2="lt2" accent1="accent1" accent2="accent2" accent3="accent3" accent4="accent4" accent5="accent5" accent6="accent6" hlink="hlink" folHlink="folHlink"/>
  <p:sldLayoutIdLst>
    <p:sldLayoutId id="2147483661"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2.xml"/><Relationship Id="rId1" Type="http://schemas.openxmlformats.org/officeDocument/2006/relationships/image" Target="../media/image1.jpeg"/></Relationships>
</file>

<file path=ppt/slides/_rels/slide10.xml.rels><?xml version="1.0" encoding="UTF-8" standalone="yes"?>
<Relationships xmlns="http://schemas.openxmlformats.org/package/2006/relationships"><Relationship Id="rId4" Type="http://schemas.openxmlformats.org/officeDocument/2006/relationships/notesSlide" Target="../notesSlides/notesSlide10.xml"/><Relationship Id="rId3" Type="http://schemas.openxmlformats.org/officeDocument/2006/relationships/slideLayout" Target="../slideLayouts/slideLayout12.xml"/><Relationship Id="rId2" Type="http://schemas.openxmlformats.org/officeDocument/2006/relationships/image" Target="../media/image41.png"/><Relationship Id="rId1" Type="http://schemas.openxmlformats.org/officeDocument/2006/relationships/image" Target="../media/image2.jpeg"/></Relationships>
</file>

<file path=ppt/slides/_rels/slide11.xml.rels><?xml version="1.0" encoding="UTF-8" standalone="yes"?>
<Relationships xmlns="http://schemas.openxmlformats.org/package/2006/relationships"><Relationship Id="rId9" Type="http://schemas.openxmlformats.org/officeDocument/2006/relationships/image" Target="../media/image45.svg"/><Relationship Id="rId8" Type="http://schemas.openxmlformats.org/officeDocument/2006/relationships/image" Target="../media/image44.png"/><Relationship Id="rId7" Type="http://schemas.openxmlformats.org/officeDocument/2006/relationships/image" Target="../media/image34.svg"/><Relationship Id="rId6" Type="http://schemas.openxmlformats.org/officeDocument/2006/relationships/image" Target="../media/image33.png"/><Relationship Id="rId5" Type="http://schemas.openxmlformats.org/officeDocument/2006/relationships/image" Target="../media/image43.svg"/><Relationship Id="rId4" Type="http://schemas.openxmlformats.org/officeDocument/2006/relationships/image" Target="../media/image42.png"/><Relationship Id="rId3" Type="http://schemas.openxmlformats.org/officeDocument/2006/relationships/image" Target="../media/image5.svg"/><Relationship Id="rId2" Type="http://schemas.openxmlformats.org/officeDocument/2006/relationships/image" Target="../media/image4.png"/><Relationship Id="rId13" Type="http://schemas.openxmlformats.org/officeDocument/2006/relationships/notesSlide" Target="../notesSlides/notesSlide11.xml"/><Relationship Id="rId12" Type="http://schemas.openxmlformats.org/officeDocument/2006/relationships/slideLayout" Target="../slideLayouts/slideLayout12.xml"/><Relationship Id="rId11" Type="http://schemas.openxmlformats.org/officeDocument/2006/relationships/image" Target="../media/image46.png"/><Relationship Id="rId10" Type="http://schemas.openxmlformats.org/officeDocument/2006/relationships/slide" Target="slide2.xml"/><Relationship Id="rId1" Type="http://schemas.openxmlformats.org/officeDocument/2006/relationships/image" Target="../media/image2.jpeg"/></Relationships>
</file>

<file path=ppt/slides/_rels/slide12.xml.rels><?xml version="1.0" encoding="UTF-8" standalone="yes"?>
<Relationships xmlns="http://schemas.openxmlformats.org/package/2006/relationships"><Relationship Id="rId6" Type="http://schemas.openxmlformats.org/officeDocument/2006/relationships/notesSlide" Target="../notesSlides/notesSlide12.xml"/><Relationship Id="rId5" Type="http://schemas.openxmlformats.org/officeDocument/2006/relationships/slideLayout" Target="../slideLayouts/slideLayout12.xml"/><Relationship Id="rId4" Type="http://schemas.openxmlformats.org/officeDocument/2006/relationships/image" Target="../media/image47.png"/><Relationship Id="rId3" Type="http://schemas.openxmlformats.org/officeDocument/2006/relationships/image" Target="../media/image45.svg"/><Relationship Id="rId2" Type="http://schemas.openxmlformats.org/officeDocument/2006/relationships/image" Target="../media/image44.png"/><Relationship Id="rId1" Type="http://schemas.openxmlformats.org/officeDocument/2006/relationships/image" Target="../media/image2.jpeg"/></Relationships>
</file>

<file path=ppt/slides/_rels/slide13.xml.rels><?xml version="1.0" encoding="UTF-8" standalone="yes"?>
<Relationships xmlns="http://schemas.openxmlformats.org/package/2006/relationships"><Relationship Id="rId4" Type="http://schemas.openxmlformats.org/officeDocument/2006/relationships/notesSlide" Target="../notesSlides/notesSlide13.xml"/><Relationship Id="rId3" Type="http://schemas.openxmlformats.org/officeDocument/2006/relationships/slideLayout" Target="../slideLayouts/slideLayout12.xml"/><Relationship Id="rId2" Type="http://schemas.openxmlformats.org/officeDocument/2006/relationships/image" Target="../media/image48.jpeg"/><Relationship Id="rId1" Type="http://schemas.openxmlformats.org/officeDocument/2006/relationships/image" Target="../media/image2.jpeg"/></Relationships>
</file>

<file path=ppt/slides/_rels/slide14.xml.rels><?xml version="1.0" encoding="UTF-8" standalone="yes"?>
<Relationships xmlns="http://schemas.openxmlformats.org/package/2006/relationships"><Relationship Id="rId9" Type="http://schemas.openxmlformats.org/officeDocument/2006/relationships/notesSlide" Target="../notesSlides/notesSlide14.xml"/><Relationship Id="rId8" Type="http://schemas.openxmlformats.org/officeDocument/2006/relationships/slideLayout" Target="../slideLayouts/slideLayout12.xml"/><Relationship Id="rId7" Type="http://schemas.openxmlformats.org/officeDocument/2006/relationships/slide" Target="slide2.xml"/><Relationship Id="rId6" Type="http://schemas.openxmlformats.org/officeDocument/2006/relationships/image" Target="../media/image32.svg"/><Relationship Id="rId5" Type="http://schemas.openxmlformats.org/officeDocument/2006/relationships/image" Target="../media/image31.png"/><Relationship Id="rId4" Type="http://schemas.openxmlformats.org/officeDocument/2006/relationships/image" Target="../media/image51.svg"/><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image" Target="../media/image2.jpeg"/></Relationships>
</file>

<file path=ppt/slides/_rels/slide15.xml.rels><?xml version="1.0" encoding="UTF-8" standalone="yes"?>
<Relationships xmlns="http://schemas.openxmlformats.org/package/2006/relationships"><Relationship Id="rId9" Type="http://schemas.openxmlformats.org/officeDocument/2006/relationships/slideLayout" Target="../slideLayouts/slideLayout12.xml"/><Relationship Id="rId8" Type="http://schemas.openxmlformats.org/officeDocument/2006/relationships/slide" Target="slide2.xml"/><Relationship Id="rId7" Type="http://schemas.openxmlformats.org/officeDocument/2006/relationships/image" Target="../media/image53.svg"/><Relationship Id="rId6" Type="http://schemas.openxmlformats.org/officeDocument/2006/relationships/image" Target="../media/image52.png"/><Relationship Id="rId5" Type="http://schemas.openxmlformats.org/officeDocument/2006/relationships/image" Target="../media/image5.svg"/><Relationship Id="rId4" Type="http://schemas.openxmlformats.org/officeDocument/2006/relationships/image" Target="../media/image4.png"/><Relationship Id="rId3" Type="http://schemas.openxmlformats.org/officeDocument/2006/relationships/image" Target="../media/image34.svg"/><Relationship Id="rId2" Type="http://schemas.openxmlformats.org/officeDocument/2006/relationships/image" Target="../media/image33.png"/><Relationship Id="rId10" Type="http://schemas.openxmlformats.org/officeDocument/2006/relationships/notesSlide" Target="../notesSlides/notesSlide15.xml"/><Relationship Id="rId1" Type="http://schemas.openxmlformats.org/officeDocument/2006/relationships/image" Target="../media/image2.jpeg"/></Relationships>
</file>

<file path=ppt/slides/_rels/slide16.xml.rels><?xml version="1.0" encoding="UTF-8" standalone="yes"?>
<Relationships xmlns="http://schemas.openxmlformats.org/package/2006/relationships"><Relationship Id="rId4" Type="http://schemas.openxmlformats.org/officeDocument/2006/relationships/notesSlide" Target="../notesSlides/notesSlide16.xml"/><Relationship Id="rId3" Type="http://schemas.openxmlformats.org/officeDocument/2006/relationships/slideLayout" Target="../slideLayouts/slideLayout12.xml"/><Relationship Id="rId2" Type="http://schemas.openxmlformats.org/officeDocument/2006/relationships/image" Target="../media/image54.jpeg"/><Relationship Id="rId1" Type="http://schemas.openxmlformats.org/officeDocument/2006/relationships/image" Target="../media/image2.jpeg"/></Relationships>
</file>

<file path=ppt/slides/_rels/slide17.xml.rels><?xml version="1.0" encoding="UTF-8" standalone="yes"?>
<Relationships xmlns="http://schemas.openxmlformats.org/package/2006/relationships"><Relationship Id="rId9" Type="http://schemas.openxmlformats.org/officeDocument/2006/relationships/image" Target="../media/image62.svg"/><Relationship Id="rId8" Type="http://schemas.openxmlformats.org/officeDocument/2006/relationships/image" Target="../media/image61.png"/><Relationship Id="rId7" Type="http://schemas.openxmlformats.org/officeDocument/2006/relationships/image" Target="../media/image60.svg"/><Relationship Id="rId6" Type="http://schemas.openxmlformats.org/officeDocument/2006/relationships/image" Target="../media/image59.png"/><Relationship Id="rId5" Type="http://schemas.openxmlformats.org/officeDocument/2006/relationships/image" Target="../media/image58.svg"/><Relationship Id="rId4" Type="http://schemas.openxmlformats.org/officeDocument/2006/relationships/image" Target="../media/image57.png"/><Relationship Id="rId3" Type="http://schemas.openxmlformats.org/officeDocument/2006/relationships/image" Target="../media/image56.svg"/><Relationship Id="rId2" Type="http://schemas.openxmlformats.org/officeDocument/2006/relationships/image" Target="../media/image55.png"/><Relationship Id="rId12" Type="http://schemas.openxmlformats.org/officeDocument/2006/relationships/notesSlide" Target="../notesSlides/notesSlide17.xml"/><Relationship Id="rId11" Type="http://schemas.openxmlformats.org/officeDocument/2006/relationships/slideLayout" Target="../slideLayouts/slideLayout12.xml"/><Relationship Id="rId10" Type="http://schemas.openxmlformats.org/officeDocument/2006/relationships/image" Target="../media/image63.jpeg"/><Relationship Id="rId1" Type="http://schemas.openxmlformats.org/officeDocument/2006/relationships/image" Target="../media/image2.jpe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12.xml"/><Relationship Id="rId1" Type="http://schemas.openxmlformats.org/officeDocument/2006/relationships/image" Target="../media/image64.jpeg"/></Relationships>
</file>

<file path=ppt/slides/_rels/slide2.xml.rels><?xml version="1.0" encoding="UTF-8" standalone="yes"?>
<Relationships xmlns="http://schemas.openxmlformats.org/package/2006/relationships"><Relationship Id="rId9" Type="http://schemas.openxmlformats.org/officeDocument/2006/relationships/slide" Target="slide5.xml"/><Relationship Id="rId8" Type="http://schemas.openxmlformats.org/officeDocument/2006/relationships/tags" Target="../tags/tag6.xml"/><Relationship Id="rId7" Type="http://schemas.openxmlformats.org/officeDocument/2006/relationships/tags" Target="../tags/tag5.xml"/><Relationship Id="rId6" Type="http://schemas.openxmlformats.org/officeDocument/2006/relationships/tags" Target="../tags/tag4.xml"/><Relationship Id="rId5" Type="http://schemas.openxmlformats.org/officeDocument/2006/relationships/slide" Target="slide3.xml"/><Relationship Id="rId4" Type="http://schemas.openxmlformats.org/officeDocument/2006/relationships/tags" Target="../tags/tag3.xml"/><Relationship Id="rId3" Type="http://schemas.openxmlformats.org/officeDocument/2006/relationships/tags" Target="../tags/tag2.xml"/><Relationship Id="rId29" Type="http://schemas.openxmlformats.org/officeDocument/2006/relationships/notesSlide" Target="../notesSlides/notesSlide2.xml"/><Relationship Id="rId28" Type="http://schemas.openxmlformats.org/officeDocument/2006/relationships/slideLayout" Target="../slideLayouts/slideLayout12.xml"/><Relationship Id="rId27" Type="http://schemas.openxmlformats.org/officeDocument/2006/relationships/slide" Target="slide16.xml"/><Relationship Id="rId26" Type="http://schemas.openxmlformats.org/officeDocument/2006/relationships/slide" Target="slide17.xml"/><Relationship Id="rId25" Type="http://schemas.openxmlformats.org/officeDocument/2006/relationships/slide" Target="slide15.xml"/><Relationship Id="rId24" Type="http://schemas.openxmlformats.org/officeDocument/2006/relationships/tags" Target="../tags/tag18.xml"/><Relationship Id="rId23" Type="http://schemas.openxmlformats.org/officeDocument/2006/relationships/tags" Target="../tags/tag17.xml"/><Relationship Id="rId22" Type="http://schemas.openxmlformats.org/officeDocument/2006/relationships/tags" Target="../tags/tag16.xml"/><Relationship Id="rId21" Type="http://schemas.openxmlformats.org/officeDocument/2006/relationships/slide" Target="slide12.xml"/><Relationship Id="rId20" Type="http://schemas.openxmlformats.org/officeDocument/2006/relationships/tags" Target="../tags/tag15.xml"/><Relationship Id="rId2" Type="http://schemas.openxmlformats.org/officeDocument/2006/relationships/tags" Target="../tags/tag1.xml"/><Relationship Id="rId19" Type="http://schemas.openxmlformats.org/officeDocument/2006/relationships/tags" Target="../tags/tag14.xml"/><Relationship Id="rId18" Type="http://schemas.openxmlformats.org/officeDocument/2006/relationships/tags" Target="../tags/tag13.xml"/><Relationship Id="rId17" Type="http://schemas.openxmlformats.org/officeDocument/2006/relationships/slide" Target="slide10.xml"/><Relationship Id="rId16" Type="http://schemas.openxmlformats.org/officeDocument/2006/relationships/tags" Target="../tags/tag12.xml"/><Relationship Id="rId15" Type="http://schemas.openxmlformats.org/officeDocument/2006/relationships/tags" Target="../tags/tag11.xml"/><Relationship Id="rId14" Type="http://schemas.openxmlformats.org/officeDocument/2006/relationships/tags" Target="../tags/tag10.xml"/><Relationship Id="rId13" Type="http://schemas.openxmlformats.org/officeDocument/2006/relationships/slide" Target="slide7.xml"/><Relationship Id="rId12" Type="http://schemas.openxmlformats.org/officeDocument/2006/relationships/tags" Target="../tags/tag9.xml"/><Relationship Id="rId11" Type="http://schemas.openxmlformats.org/officeDocument/2006/relationships/tags" Target="../tags/tag8.xml"/><Relationship Id="rId10" Type="http://schemas.openxmlformats.org/officeDocument/2006/relationships/tags" Target="../tags/tag7.xml"/><Relationship Id="rId1" Type="http://schemas.openxmlformats.org/officeDocument/2006/relationships/image" Target="../media/image2.jpeg"/></Relationships>
</file>

<file path=ppt/slides/_rels/slide3.xml.rels><?xml version="1.0" encoding="UTF-8" standalone="yes"?>
<Relationships xmlns="http://schemas.openxmlformats.org/package/2006/relationships"><Relationship Id="rId9" Type="http://schemas.openxmlformats.org/officeDocument/2006/relationships/tags" Target="../tags/tag23.xml"/><Relationship Id="rId8" Type="http://schemas.openxmlformats.org/officeDocument/2006/relationships/tags" Target="../tags/tag22.xml"/><Relationship Id="rId7" Type="http://schemas.openxmlformats.org/officeDocument/2006/relationships/tags" Target="../tags/tag21.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tags" Target="../tags/tag20.xml"/><Relationship Id="rId3" Type="http://schemas.openxmlformats.org/officeDocument/2006/relationships/tags" Target="../tags/tag19.xml"/><Relationship Id="rId2" Type="http://schemas.openxmlformats.org/officeDocument/2006/relationships/image" Target="../media/image3.jpeg"/><Relationship Id="rId16" Type="http://schemas.openxmlformats.org/officeDocument/2006/relationships/notesSlide" Target="../notesSlides/notesSlide3.xml"/><Relationship Id="rId15" Type="http://schemas.openxmlformats.org/officeDocument/2006/relationships/slideLayout" Target="../slideLayouts/slideLayout12.xml"/><Relationship Id="rId14" Type="http://schemas.openxmlformats.org/officeDocument/2006/relationships/tags" Target="../tags/tag26.xml"/><Relationship Id="rId13" Type="http://schemas.openxmlformats.org/officeDocument/2006/relationships/tags" Target="../tags/tag25.xml"/><Relationship Id="rId12" Type="http://schemas.openxmlformats.org/officeDocument/2006/relationships/image" Target="../media/image7.svg"/><Relationship Id="rId11" Type="http://schemas.openxmlformats.org/officeDocument/2006/relationships/image" Target="../media/image6.png"/><Relationship Id="rId10" Type="http://schemas.openxmlformats.org/officeDocument/2006/relationships/tags" Target="../tags/tag24.xml"/><Relationship Id="rId1" Type="http://schemas.openxmlformats.org/officeDocument/2006/relationships/image" Target="../media/image2.jpeg"/></Relationships>
</file>

<file path=ppt/slides/_rels/slide4.xml.rels><?xml version="1.0" encoding="UTF-8" standalone="yes"?>
<Relationships xmlns="http://schemas.openxmlformats.org/package/2006/relationships"><Relationship Id="rId9" Type="http://schemas.openxmlformats.org/officeDocument/2006/relationships/slideLayout" Target="../slideLayouts/slideLayout12.xml"/><Relationship Id="rId8" Type="http://schemas.openxmlformats.org/officeDocument/2006/relationships/slide" Target="slide2.xml"/><Relationship Id="rId7" Type="http://schemas.openxmlformats.org/officeDocument/2006/relationships/image" Target="../media/image13.svg"/><Relationship Id="rId6" Type="http://schemas.openxmlformats.org/officeDocument/2006/relationships/image" Target="../media/image12.png"/><Relationship Id="rId5" Type="http://schemas.openxmlformats.org/officeDocument/2006/relationships/image" Target="../media/image11.svg"/><Relationship Id="rId4" Type="http://schemas.openxmlformats.org/officeDocument/2006/relationships/image" Target="../media/image10.png"/><Relationship Id="rId3" Type="http://schemas.openxmlformats.org/officeDocument/2006/relationships/image" Target="../media/image9.svg"/><Relationship Id="rId2" Type="http://schemas.openxmlformats.org/officeDocument/2006/relationships/image" Target="../media/image8.png"/><Relationship Id="rId10" Type="http://schemas.openxmlformats.org/officeDocument/2006/relationships/notesSlide" Target="../notesSlides/notesSlide4.xml"/><Relationship Id="rId1" Type="http://schemas.openxmlformats.org/officeDocument/2006/relationships/image" Target="../media/image2.jpeg"/></Relationships>
</file>

<file path=ppt/slides/_rels/slide5.xml.rels><?xml version="1.0" encoding="UTF-8" standalone="yes"?>
<Relationships xmlns="http://schemas.openxmlformats.org/package/2006/relationships"><Relationship Id="rId9" Type="http://schemas.openxmlformats.org/officeDocument/2006/relationships/image" Target="../media/image14.png"/><Relationship Id="rId8" Type="http://schemas.openxmlformats.org/officeDocument/2006/relationships/tags" Target="../tags/tag31.xml"/><Relationship Id="rId7" Type="http://schemas.openxmlformats.org/officeDocument/2006/relationships/tags" Target="../tags/tag30.xml"/><Relationship Id="rId6" Type="http://schemas.openxmlformats.org/officeDocument/2006/relationships/tags" Target="../tags/tag29.xml"/><Relationship Id="rId5" Type="http://schemas.openxmlformats.org/officeDocument/2006/relationships/image" Target="../media/image7.svg"/><Relationship Id="rId4" Type="http://schemas.openxmlformats.org/officeDocument/2006/relationships/image" Target="../media/image6.png"/><Relationship Id="rId3" Type="http://schemas.openxmlformats.org/officeDocument/2006/relationships/tags" Target="../tags/tag28.xml"/><Relationship Id="rId23" Type="http://schemas.openxmlformats.org/officeDocument/2006/relationships/notesSlide" Target="../notesSlides/notesSlide5.xml"/><Relationship Id="rId22" Type="http://schemas.openxmlformats.org/officeDocument/2006/relationships/slideLayout" Target="../slideLayouts/slideLayout12.xml"/><Relationship Id="rId21" Type="http://schemas.openxmlformats.org/officeDocument/2006/relationships/tags" Target="../tags/tag38.xml"/><Relationship Id="rId20" Type="http://schemas.openxmlformats.org/officeDocument/2006/relationships/image" Target="../media/image19.svg"/><Relationship Id="rId2" Type="http://schemas.openxmlformats.org/officeDocument/2006/relationships/tags" Target="../tags/tag27.xml"/><Relationship Id="rId19" Type="http://schemas.openxmlformats.org/officeDocument/2006/relationships/image" Target="../media/image18.png"/><Relationship Id="rId18" Type="http://schemas.openxmlformats.org/officeDocument/2006/relationships/tags" Target="../tags/tag37.xml"/><Relationship Id="rId17" Type="http://schemas.openxmlformats.org/officeDocument/2006/relationships/tags" Target="../tags/tag36.xml"/><Relationship Id="rId16" Type="http://schemas.openxmlformats.org/officeDocument/2006/relationships/tags" Target="../tags/tag35.xml"/><Relationship Id="rId15" Type="http://schemas.openxmlformats.org/officeDocument/2006/relationships/image" Target="../media/image17.svg"/><Relationship Id="rId14" Type="http://schemas.openxmlformats.org/officeDocument/2006/relationships/image" Target="../media/image16.png"/><Relationship Id="rId13" Type="http://schemas.openxmlformats.org/officeDocument/2006/relationships/tags" Target="../tags/tag34.xml"/><Relationship Id="rId12" Type="http://schemas.openxmlformats.org/officeDocument/2006/relationships/tags" Target="../tags/tag33.xml"/><Relationship Id="rId11" Type="http://schemas.openxmlformats.org/officeDocument/2006/relationships/tags" Target="../tags/tag32.xml"/><Relationship Id="rId10" Type="http://schemas.openxmlformats.org/officeDocument/2006/relationships/image" Target="../media/image15.svg"/><Relationship Id="rId1" Type="http://schemas.openxmlformats.org/officeDocument/2006/relationships/image" Target="../media/image2.jpeg"/></Relationships>
</file>

<file path=ppt/slides/_rels/slide6.xml.rels><?xml version="1.0" encoding="UTF-8" standalone="yes"?>
<Relationships xmlns="http://schemas.openxmlformats.org/package/2006/relationships"><Relationship Id="rId9" Type="http://schemas.openxmlformats.org/officeDocument/2006/relationships/tags" Target="../tags/tag44.xml"/><Relationship Id="rId8" Type="http://schemas.openxmlformats.org/officeDocument/2006/relationships/tags" Target="../tags/tag43.xml"/><Relationship Id="rId7" Type="http://schemas.openxmlformats.org/officeDocument/2006/relationships/tags" Target="../tags/tag42.xml"/><Relationship Id="rId6" Type="http://schemas.openxmlformats.org/officeDocument/2006/relationships/image" Target="../media/image21.svg"/><Relationship Id="rId5" Type="http://schemas.openxmlformats.org/officeDocument/2006/relationships/image" Target="../media/image20.png"/><Relationship Id="rId4" Type="http://schemas.openxmlformats.org/officeDocument/2006/relationships/tags" Target="../tags/tag41.xml"/><Relationship Id="rId3" Type="http://schemas.openxmlformats.org/officeDocument/2006/relationships/tags" Target="../tags/tag40.xml"/><Relationship Id="rId25" Type="http://schemas.openxmlformats.org/officeDocument/2006/relationships/notesSlide" Target="../notesSlides/notesSlide6.xml"/><Relationship Id="rId24" Type="http://schemas.openxmlformats.org/officeDocument/2006/relationships/slideLayout" Target="../slideLayouts/slideLayout12.xml"/><Relationship Id="rId23" Type="http://schemas.openxmlformats.org/officeDocument/2006/relationships/slide" Target="slide2.xml"/><Relationship Id="rId22" Type="http://schemas.openxmlformats.org/officeDocument/2006/relationships/tags" Target="../tags/tag53.xml"/><Relationship Id="rId21" Type="http://schemas.openxmlformats.org/officeDocument/2006/relationships/tags" Target="../tags/tag52.xml"/><Relationship Id="rId20" Type="http://schemas.openxmlformats.org/officeDocument/2006/relationships/image" Target="../media/image25.svg"/><Relationship Id="rId2" Type="http://schemas.openxmlformats.org/officeDocument/2006/relationships/tags" Target="../tags/tag39.xml"/><Relationship Id="rId19" Type="http://schemas.openxmlformats.org/officeDocument/2006/relationships/image" Target="../media/image24.png"/><Relationship Id="rId18" Type="http://schemas.openxmlformats.org/officeDocument/2006/relationships/tags" Target="../tags/tag51.xml"/><Relationship Id="rId17" Type="http://schemas.openxmlformats.org/officeDocument/2006/relationships/tags" Target="../tags/tag50.xml"/><Relationship Id="rId16" Type="http://schemas.openxmlformats.org/officeDocument/2006/relationships/tags" Target="../tags/tag49.xml"/><Relationship Id="rId15" Type="http://schemas.openxmlformats.org/officeDocument/2006/relationships/tags" Target="../tags/tag48.xml"/><Relationship Id="rId14" Type="http://schemas.openxmlformats.org/officeDocument/2006/relationships/tags" Target="../tags/tag47.xml"/><Relationship Id="rId13" Type="http://schemas.openxmlformats.org/officeDocument/2006/relationships/image" Target="../media/image23.svg"/><Relationship Id="rId12" Type="http://schemas.openxmlformats.org/officeDocument/2006/relationships/image" Target="../media/image22.png"/><Relationship Id="rId11" Type="http://schemas.openxmlformats.org/officeDocument/2006/relationships/tags" Target="../tags/tag46.xml"/><Relationship Id="rId10" Type="http://schemas.openxmlformats.org/officeDocument/2006/relationships/tags" Target="../tags/tag45.xml"/><Relationship Id="rId1" Type="http://schemas.openxmlformats.org/officeDocument/2006/relationships/image" Target="../media/image2.jpeg"/></Relationships>
</file>

<file path=ppt/slides/_rels/slide7.xml.rels><?xml version="1.0" encoding="UTF-8" standalone="yes"?>
<Relationships xmlns="http://schemas.openxmlformats.org/package/2006/relationships"><Relationship Id="rId9" Type="http://schemas.openxmlformats.org/officeDocument/2006/relationships/tags" Target="../tags/tag59.xml"/><Relationship Id="rId8" Type="http://schemas.openxmlformats.org/officeDocument/2006/relationships/tags" Target="../tags/tag58.xml"/><Relationship Id="rId7" Type="http://schemas.openxmlformats.org/officeDocument/2006/relationships/tags" Target="../tags/tag57.xml"/><Relationship Id="rId6" Type="http://schemas.openxmlformats.org/officeDocument/2006/relationships/image" Target="../media/image13.svg"/><Relationship Id="rId5" Type="http://schemas.openxmlformats.org/officeDocument/2006/relationships/image" Target="../media/image12.png"/><Relationship Id="rId4" Type="http://schemas.openxmlformats.org/officeDocument/2006/relationships/tags" Target="../tags/tag56.xml"/><Relationship Id="rId3" Type="http://schemas.openxmlformats.org/officeDocument/2006/relationships/tags" Target="../tags/tag55.xml"/><Relationship Id="rId22" Type="http://schemas.openxmlformats.org/officeDocument/2006/relationships/notesSlide" Target="../notesSlides/notesSlide7.xml"/><Relationship Id="rId21" Type="http://schemas.openxmlformats.org/officeDocument/2006/relationships/slideLayout" Target="../slideLayouts/slideLayout12.xml"/><Relationship Id="rId20" Type="http://schemas.openxmlformats.org/officeDocument/2006/relationships/image" Target="../media/image30.png"/><Relationship Id="rId2" Type="http://schemas.openxmlformats.org/officeDocument/2006/relationships/tags" Target="../tags/tag54.xml"/><Relationship Id="rId19" Type="http://schemas.openxmlformats.org/officeDocument/2006/relationships/tags" Target="../tags/tag65.xml"/><Relationship Id="rId18" Type="http://schemas.openxmlformats.org/officeDocument/2006/relationships/image" Target="../media/image29.svg"/><Relationship Id="rId17" Type="http://schemas.openxmlformats.org/officeDocument/2006/relationships/image" Target="../media/image28.png"/><Relationship Id="rId16" Type="http://schemas.openxmlformats.org/officeDocument/2006/relationships/tags" Target="../tags/tag64.xml"/><Relationship Id="rId15" Type="http://schemas.openxmlformats.org/officeDocument/2006/relationships/tags" Target="../tags/tag63.xml"/><Relationship Id="rId14" Type="http://schemas.openxmlformats.org/officeDocument/2006/relationships/tags" Target="../tags/tag62.xml"/><Relationship Id="rId13" Type="http://schemas.openxmlformats.org/officeDocument/2006/relationships/tags" Target="../tags/tag61.xml"/><Relationship Id="rId12" Type="http://schemas.openxmlformats.org/officeDocument/2006/relationships/image" Target="../media/image27.svg"/><Relationship Id="rId11" Type="http://schemas.openxmlformats.org/officeDocument/2006/relationships/image" Target="../media/image26.png"/><Relationship Id="rId10" Type="http://schemas.openxmlformats.org/officeDocument/2006/relationships/tags" Target="../tags/tag60.xml"/><Relationship Id="rId1" Type="http://schemas.openxmlformats.org/officeDocument/2006/relationships/image" Target="../media/image2.jpeg"/></Relationships>
</file>

<file path=ppt/slides/_rels/slide8.xml.rels><?xml version="1.0" encoding="UTF-8" standalone="yes"?>
<Relationships xmlns="http://schemas.openxmlformats.org/package/2006/relationships"><Relationship Id="rId9" Type="http://schemas.openxmlformats.org/officeDocument/2006/relationships/image" Target="../media/image36.svg"/><Relationship Id="rId8" Type="http://schemas.openxmlformats.org/officeDocument/2006/relationships/image" Target="../media/image35.png"/><Relationship Id="rId7" Type="http://schemas.openxmlformats.org/officeDocument/2006/relationships/image" Target="../media/image34.svg"/><Relationship Id="rId6" Type="http://schemas.openxmlformats.org/officeDocument/2006/relationships/image" Target="../media/image33.png"/><Relationship Id="rId5" Type="http://schemas.openxmlformats.org/officeDocument/2006/relationships/image" Target="../media/image32.svg"/><Relationship Id="rId4" Type="http://schemas.openxmlformats.org/officeDocument/2006/relationships/image" Target="../media/image31.png"/><Relationship Id="rId3" Type="http://schemas.openxmlformats.org/officeDocument/2006/relationships/image" Target="../media/image5.svg"/><Relationship Id="rId2" Type="http://schemas.openxmlformats.org/officeDocument/2006/relationships/image" Target="../media/image4.png"/><Relationship Id="rId12" Type="http://schemas.openxmlformats.org/officeDocument/2006/relationships/notesSlide" Target="../notesSlides/notesSlide8.xml"/><Relationship Id="rId11" Type="http://schemas.openxmlformats.org/officeDocument/2006/relationships/slideLayout" Target="../slideLayouts/slideLayout12.xml"/><Relationship Id="rId10" Type="http://schemas.openxmlformats.org/officeDocument/2006/relationships/slide" Target="slide2.xml"/><Relationship Id="rId1" Type="http://schemas.openxmlformats.org/officeDocument/2006/relationships/image" Target="../media/image2.jpeg"/></Relationships>
</file>

<file path=ppt/slides/_rels/slide9.xml.rels><?xml version="1.0" encoding="UTF-8" standalone="yes"?>
<Relationships xmlns="http://schemas.openxmlformats.org/package/2006/relationships"><Relationship Id="rId9" Type="http://schemas.openxmlformats.org/officeDocument/2006/relationships/tags" Target="../tags/tag71.xml"/><Relationship Id="rId8" Type="http://schemas.openxmlformats.org/officeDocument/2006/relationships/tags" Target="../tags/tag70.xml"/><Relationship Id="rId7" Type="http://schemas.openxmlformats.org/officeDocument/2006/relationships/tags" Target="../tags/tag69.xml"/><Relationship Id="rId6" Type="http://schemas.openxmlformats.org/officeDocument/2006/relationships/tags" Target="../tags/tag68.xml"/><Relationship Id="rId5" Type="http://schemas.openxmlformats.org/officeDocument/2006/relationships/image" Target="../media/image38.svg"/><Relationship Id="rId4" Type="http://schemas.openxmlformats.org/officeDocument/2006/relationships/image" Target="../media/image37.png"/><Relationship Id="rId3" Type="http://schemas.openxmlformats.org/officeDocument/2006/relationships/tags" Target="../tags/tag67.xml"/><Relationship Id="rId2" Type="http://schemas.openxmlformats.org/officeDocument/2006/relationships/tags" Target="../tags/tag66.xml"/><Relationship Id="rId17" Type="http://schemas.openxmlformats.org/officeDocument/2006/relationships/notesSlide" Target="../notesSlides/notesSlide9.xml"/><Relationship Id="rId16" Type="http://schemas.openxmlformats.org/officeDocument/2006/relationships/slideLayout" Target="../slideLayouts/slideLayout12.xml"/><Relationship Id="rId15" Type="http://schemas.openxmlformats.org/officeDocument/2006/relationships/tags" Target="../tags/tag75.xml"/><Relationship Id="rId14" Type="http://schemas.openxmlformats.org/officeDocument/2006/relationships/tags" Target="../tags/tag74.xml"/><Relationship Id="rId13" Type="http://schemas.openxmlformats.org/officeDocument/2006/relationships/tags" Target="../tags/tag73.xml"/><Relationship Id="rId12" Type="http://schemas.openxmlformats.org/officeDocument/2006/relationships/image" Target="../media/image40.svg"/><Relationship Id="rId11" Type="http://schemas.openxmlformats.org/officeDocument/2006/relationships/image" Target="../media/image39.png"/><Relationship Id="rId10" Type="http://schemas.openxmlformats.org/officeDocument/2006/relationships/tags" Target="../tags/tag72.xml"/><Relationship Id="rId1" Type="http://schemas.openxmlformats.org/officeDocument/2006/relationships/image" Target="../media/image2.jpe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000000">
              <a:alpha val="60000"/>
            </a:srgbClr>
          </a:solidFill>
          <a:ln w="25400" cap="flat" cmpd="sng">
            <a:noFill/>
            <a:prstDash val="solid"/>
            <a:round/>
          </a:ln>
        </p:spPr>
        <p:txBody>
          <a:bodyPr vert="horz" wrap="square" lIns="63500" tIns="63500" rIns="63500" bIns="63500" rtlCol="0" anchor="ctr"/>
          <a:lstStyle/>
          <a:p>
            <a:pPr algn="ctr">
              <a:defRPr/>
            </a:pPr>
          </a:p>
        </p:txBody>
      </p:sp>
      <p:sp>
        <p:nvSpPr>
          <p:cNvPr id="3" name="AutoShape 3"/>
          <p:cNvSpPr/>
          <p:nvPr/>
        </p:nvSpPr>
        <p:spPr>
          <a:xfrm>
            <a:off x="0" y="1778000"/>
            <a:ext cx="12192000" cy="889000"/>
          </a:xfrm>
          <a:prstGeom prst="rect">
            <a:avLst/>
          </a:prstGeom>
          <a:noFill/>
          <a:ln w="12700" cap="flat" cmpd="sng">
            <a:noFill/>
            <a:prstDash val="solid"/>
            <a:round/>
          </a:ln>
        </p:spPr>
        <p:txBody>
          <a:bodyPr vert="horz" wrap="square" lIns="0" tIns="0" rIns="0" bIns="0" rtlCol="0" anchor="ctr" anchorCtr="0"/>
          <a:lstStyle/>
          <a:p>
            <a:pPr indent="0" algn="ctr">
              <a:lnSpc>
                <a:spcPct val="125000"/>
              </a:lnSpc>
              <a:defRPr/>
            </a:pPr>
            <a:r>
              <a:rPr lang="en-US" sz="3600" b="0" i="0" u="none" strike="noStrike">
                <a:solidFill>
                  <a:srgbClr val="FFFFFF">
                    <a:alpha val="94902"/>
                  </a:srgbClr>
                </a:solidFill>
                <a:latin typeface="Noto Sans SC" panose="020B0200000000000000" charset="-122"/>
                <a:ea typeface="Noto Sans SC" panose="020B0200000000000000" charset="-122"/>
                <a:cs typeface="Noto Sans SC" panose="020B0200000000000000" charset="-122"/>
                <a:sym typeface="Noto Sans SC" panose="020B0200000000000000" charset="-122"/>
              </a:rPr>
              <a:t>淮北职业技术学院</a:t>
            </a:r>
            <a:endParaRPr lang="en-US" sz="1100"/>
          </a:p>
        </p:txBody>
      </p:sp>
      <p:sp>
        <p:nvSpPr>
          <p:cNvPr id="4" name="AutoShape 4"/>
          <p:cNvSpPr/>
          <p:nvPr/>
        </p:nvSpPr>
        <p:spPr>
          <a:xfrm>
            <a:off x="0" y="3048000"/>
            <a:ext cx="12192000" cy="1143000"/>
          </a:xfrm>
          <a:prstGeom prst="rect">
            <a:avLst/>
          </a:prstGeom>
          <a:noFill/>
          <a:ln w="12700" cap="flat" cmpd="sng">
            <a:noFill/>
            <a:prstDash val="solid"/>
            <a:round/>
          </a:ln>
        </p:spPr>
        <p:txBody>
          <a:bodyPr vert="horz" wrap="square" lIns="0" tIns="0" rIns="0" bIns="0" rtlCol="0" anchor="ctr" anchorCtr="0"/>
          <a:lstStyle/>
          <a:p>
            <a:pPr indent="0" algn="ctr">
              <a:lnSpc>
                <a:spcPct val="125000"/>
              </a:lnSpc>
              <a:defRPr/>
            </a:pPr>
            <a:r>
              <a:rPr lang="en-US" sz="4800" b="1" i="0" u="none" strike="noStrike">
                <a:solidFill>
                  <a:srgbClr val="FFFFFF"/>
                </a:solidFill>
                <a:latin typeface="Noto Sans SC" panose="020B0200000000000000" charset="-122"/>
                <a:ea typeface="Noto Sans SC" panose="020B0200000000000000" charset="-122"/>
                <a:cs typeface="Noto Sans SC" panose="020B0200000000000000" charset="-122"/>
                <a:sym typeface="Noto Sans SC" panose="020B0200000000000000" charset="-122"/>
              </a:rPr>
              <a:t>国有资产规范化管理培训</a:t>
            </a:r>
            <a:endParaRPr lang="en-US" sz="1100"/>
          </a:p>
        </p:txBody>
      </p:sp>
      <p:sp>
        <p:nvSpPr>
          <p:cNvPr id="5" name="AutoShape 5"/>
          <p:cNvSpPr/>
          <p:nvPr/>
        </p:nvSpPr>
        <p:spPr>
          <a:xfrm>
            <a:off x="5461000" y="4699000"/>
            <a:ext cx="1270000" cy="50800"/>
          </a:xfrm>
          <a:prstGeom prst="roundRect">
            <a:avLst>
              <a:gd name="adj" fmla="val 0"/>
            </a:avLst>
          </a:prstGeom>
          <a:solidFill>
            <a:srgbClr val="8B0000">
              <a:alpha val="100000"/>
            </a:srgbClr>
          </a:solidFill>
          <a:ln w="25400" cap="flat" cmpd="sng">
            <a:noFill/>
            <a:prstDash val="solid"/>
            <a:round/>
          </a:ln>
        </p:spPr>
        <p:txBody>
          <a:bodyPr vert="horz" wrap="square" lIns="63500" tIns="63500" rIns="63500" bIns="63500" rtlCol="0" anchor="ctr"/>
          <a:lstStyle/>
          <a:p>
            <a:pPr algn="ctr">
              <a:defRPr/>
            </a:pPr>
          </a:p>
        </p:txBody>
      </p:sp>
      <p:sp>
        <p:nvSpPr>
          <p:cNvPr id="6" name="AutoShape 6"/>
          <p:cNvSpPr/>
          <p:nvPr/>
        </p:nvSpPr>
        <p:spPr>
          <a:xfrm>
            <a:off x="0" y="5334000"/>
            <a:ext cx="12192000" cy="762000"/>
          </a:xfrm>
          <a:prstGeom prst="rect">
            <a:avLst/>
          </a:prstGeom>
          <a:noFill/>
          <a:ln w="12700" cap="flat" cmpd="sng">
            <a:noFill/>
            <a:prstDash val="solid"/>
            <a:round/>
          </a:ln>
        </p:spPr>
        <p:txBody>
          <a:bodyPr vert="horz" wrap="square" lIns="0" tIns="0" rIns="0" bIns="0" rtlCol="0" anchor="ctr" anchorCtr="0"/>
          <a:lstStyle/>
          <a:p>
            <a:pPr indent="0" algn="ctr">
              <a:lnSpc>
                <a:spcPct val="125000"/>
              </a:lnSpc>
              <a:defRPr/>
            </a:pPr>
            <a:r>
              <a:rPr lang="en-US" sz="2200" b="0" i="0" u="none" strike="noStrike">
                <a:solidFill>
                  <a:srgbClr val="FFFFFF">
                    <a:alpha val="85098"/>
                  </a:srgbClr>
                </a:solidFill>
                <a:latin typeface="Noto Sans SC" panose="020B0200000000000000" charset="-122"/>
                <a:ea typeface="Noto Sans SC" panose="020B0200000000000000" charset="-122"/>
                <a:cs typeface="Noto Sans SC" panose="020B0200000000000000" charset="-122"/>
                <a:sym typeface="Noto Sans SC" panose="020B0200000000000000" charset="-122"/>
              </a:rPr>
              <a:t>财务处（国资科） | 2026年5月</a:t>
            </a:r>
            <a:endParaRPr lang="en-US" sz="110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FFFFFF">
              <a:alpha val="70000"/>
            </a:srgbClr>
          </a:solidFill>
          <a:ln w="25400" cap="flat" cmpd="sng">
            <a:noFill/>
            <a:prstDash val="solid"/>
            <a:round/>
          </a:ln>
        </p:spPr>
        <p:txBody>
          <a:bodyPr vert="horz" wrap="square" lIns="63500" tIns="63500" rIns="63500" bIns="63500" rtlCol="0" anchor="ctr"/>
          <a:lstStyle/>
          <a:p>
            <a:pPr algn="ctr">
              <a:defRPr/>
            </a:pPr>
          </a:p>
        </p:txBody>
      </p:sp>
      <p:sp>
        <p:nvSpPr>
          <p:cNvPr id="3" name="AutoShape 3"/>
          <p:cNvSpPr/>
          <p:nvPr/>
        </p:nvSpPr>
        <p:spPr>
          <a:xfrm>
            <a:off x="762000" y="635000"/>
            <a:ext cx="10668000" cy="6350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3200" b="1" i="0" u="none" strike="noStrike">
                <a:solidFill>
                  <a:srgbClr val="8B0000"/>
                </a:solidFill>
                <a:latin typeface="Noto Sans SC" panose="020B0200000000000000" charset="-122"/>
                <a:ea typeface="Noto Sans SC" panose="020B0200000000000000" charset="-122"/>
                <a:cs typeface="Noto Sans SC" panose="020B0200000000000000" charset="-122"/>
                <a:sym typeface="Noto Sans SC" panose="020B0200000000000000" charset="-122"/>
              </a:rPr>
              <a:t>04 资产配置管理：原则与流程</a:t>
            </a:r>
            <a:endParaRPr lang="en-US" sz="1100"/>
          </a:p>
        </p:txBody>
      </p:sp>
      <p:sp>
        <p:nvSpPr>
          <p:cNvPr id="5" name="AutoShape 5"/>
          <p:cNvSpPr/>
          <p:nvPr/>
        </p:nvSpPr>
        <p:spPr>
          <a:xfrm>
            <a:off x="5842000" y="1778000"/>
            <a:ext cx="5588000" cy="2286000"/>
          </a:xfrm>
          <a:prstGeom prst="roundRect">
            <a:avLst>
              <a:gd name="adj" fmla="val 4444"/>
            </a:avLst>
          </a:prstGeom>
          <a:solidFill>
            <a:srgbClr val="FFFFFF">
              <a:alpha val="100000"/>
            </a:srgbClr>
          </a:solidFill>
          <a:ln w="25400" cap="flat" cmpd="sng">
            <a:noFill/>
            <a:prstDash val="solid"/>
            <a:round/>
          </a:ln>
          <a:effectLst>
            <a:outerShdw blurRad="444500" dist="190500" dir="2700000" algn="tl" rotWithShape="0">
              <a:srgbClr val="000000">
                <a:alpha val="25000"/>
              </a:srgbClr>
            </a:outerShdw>
          </a:effectLst>
        </p:spPr>
        <p:txBody>
          <a:bodyPr vert="horz" wrap="square" lIns="63500" tIns="63500" rIns="63500" bIns="63500" rtlCol="0" anchor="ctr"/>
          <a:lstStyle/>
          <a:p>
            <a:pPr algn="ctr">
              <a:defRPr/>
            </a:pPr>
          </a:p>
        </p:txBody>
      </p:sp>
      <p:sp>
        <p:nvSpPr>
          <p:cNvPr id="6" name="AutoShape 6"/>
          <p:cNvSpPr/>
          <p:nvPr/>
        </p:nvSpPr>
        <p:spPr>
          <a:xfrm>
            <a:off x="6096000" y="1968500"/>
            <a:ext cx="5080000" cy="3810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2000" b="1" i="0" u="none" strike="noStrike">
                <a:solidFill>
                  <a:srgbClr val="8B0000"/>
                </a:solidFill>
                <a:latin typeface="Noto Sans SC" panose="020B0200000000000000" charset="-122"/>
                <a:ea typeface="Noto Sans SC" panose="020B0200000000000000" charset="-122"/>
                <a:cs typeface="Noto Sans SC" panose="020B0200000000000000" charset="-122"/>
                <a:sym typeface="Noto Sans SC" panose="020B0200000000000000" charset="-122"/>
              </a:rPr>
              <a:t>▍ 配置原则</a:t>
            </a:r>
            <a:endParaRPr lang="en-US" sz="1100"/>
          </a:p>
        </p:txBody>
      </p:sp>
      <p:sp>
        <p:nvSpPr>
          <p:cNvPr id="7" name="AutoShape 7"/>
          <p:cNvSpPr/>
          <p:nvPr/>
        </p:nvSpPr>
        <p:spPr>
          <a:xfrm>
            <a:off x="6096000" y="2540000"/>
            <a:ext cx="2413000" cy="1143000"/>
          </a:xfrm>
          <a:prstGeom prst="rect">
            <a:avLst/>
          </a:prstGeom>
          <a:noFill/>
          <a:ln w="12700" cap="flat" cmpd="sng">
            <a:noFill/>
            <a:prstDash val="solid"/>
            <a:round/>
          </a:ln>
        </p:spPr>
        <p:txBody>
          <a:bodyPr vert="horz" wrap="square" lIns="0" tIns="0" rIns="0" bIns="0" rtlCol="0" anchor="ctr" anchorCtr="0"/>
          <a:lstStyle/>
          <a:p>
            <a:pPr indent="0" algn="l">
              <a:lnSpc>
                <a:spcPct val="108000"/>
              </a:lnSpc>
              <a:defRPr/>
            </a:pPr>
            <a:r>
              <a:rPr lang="en-US" sz="1400" b="1" i="0" u="none" strike="noStrike">
                <a:solidFill>
                  <a:srgbClr val="333333"/>
                </a:solidFill>
                <a:latin typeface="Noto Sans SC" panose="020B0200000000000000" charset="-122"/>
                <a:ea typeface="Noto Sans SC" panose="020B0200000000000000" charset="-122"/>
                <a:cs typeface="Noto Sans SC" panose="020B0200000000000000" charset="-122"/>
                <a:sym typeface="Noto Sans SC" panose="020B0200000000000000" charset="-122"/>
              </a:rPr>
              <a:t>⚡ 科学合理：</a:t>
            </a:r>
            <a:r>
              <a:rPr lang="en-US" sz="1200" b="0" i="0" u="none" strike="noStrike">
                <a:solidFill>
                  <a:srgbClr val="555555"/>
                </a:solidFill>
                <a:latin typeface="Noto Sans SC" panose="020B0200000000000000" charset="-122"/>
                <a:ea typeface="Noto Sans SC" panose="020B0200000000000000" charset="-122"/>
                <a:cs typeface="Noto Sans SC" panose="020B0200000000000000" charset="-122"/>
                <a:sym typeface="Noto Sans SC" panose="020B0200000000000000" charset="-122"/>
              </a:rPr>
              <a:t>与学院发展规划和教学科研实际需求高度匹配。</a:t>
            </a:r>
            <a:endParaRPr lang="en-US" sz="1100"/>
          </a:p>
          <a:p>
            <a:pPr indent="0" algn="l">
              <a:lnSpc>
                <a:spcPct val="108000"/>
              </a:lnSpc>
              <a:spcBef>
                <a:spcPts val="800"/>
              </a:spcBef>
            </a:pPr>
            <a:r>
              <a:rPr lang="en-US" sz="1400" b="1" i="0" u="none" strike="noStrike">
                <a:solidFill>
                  <a:srgbClr val="333333"/>
                </a:solidFill>
                <a:latin typeface="Noto Sans SC" panose="020B0200000000000000" charset="-122"/>
                <a:ea typeface="Noto Sans SC" panose="020B0200000000000000" charset="-122"/>
                <a:cs typeface="Noto Sans SC" panose="020B0200000000000000" charset="-122"/>
                <a:sym typeface="Noto Sans SC" panose="020B0200000000000000" charset="-122"/>
              </a:rPr>
              <a:t>🛡️ 勤俭节约：</a:t>
            </a:r>
            <a:r>
              <a:rPr lang="en-US" sz="1200" b="0" i="0" u="none" strike="noStrike">
                <a:solidFill>
                  <a:srgbClr val="555555"/>
                </a:solidFill>
                <a:latin typeface="Noto Sans SC" panose="020B0200000000000000" charset="-122"/>
                <a:ea typeface="Noto Sans SC" panose="020B0200000000000000" charset="-122"/>
                <a:cs typeface="Noto Sans SC" panose="020B0200000000000000" charset="-122"/>
                <a:sym typeface="Noto Sans SC" panose="020B0200000000000000" charset="-122"/>
              </a:rPr>
              <a:t>反对铺张浪费，优先选择经济实用、节能环保的资产。</a:t>
            </a:r>
            <a:endParaRPr lang="en-US" sz="1200" b="0" i="0" u="none" strike="noStrike">
              <a:solidFill>
                <a:srgbClr val="555555"/>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
        <p:nvSpPr>
          <p:cNvPr id="8" name="AutoShape 8"/>
          <p:cNvSpPr/>
          <p:nvPr/>
        </p:nvSpPr>
        <p:spPr>
          <a:xfrm>
            <a:off x="8763000" y="2540000"/>
            <a:ext cx="2413000" cy="1143000"/>
          </a:xfrm>
          <a:prstGeom prst="rect">
            <a:avLst/>
          </a:prstGeom>
          <a:noFill/>
          <a:ln w="12700" cap="flat" cmpd="sng">
            <a:noFill/>
            <a:prstDash val="solid"/>
            <a:round/>
          </a:ln>
        </p:spPr>
        <p:txBody>
          <a:bodyPr vert="horz" wrap="square" lIns="0" tIns="0" rIns="0" bIns="0" rtlCol="0" anchor="ctr" anchorCtr="0"/>
          <a:lstStyle/>
          <a:p>
            <a:pPr indent="0" algn="l">
              <a:lnSpc>
                <a:spcPct val="108000"/>
              </a:lnSpc>
              <a:defRPr/>
            </a:pPr>
            <a:r>
              <a:rPr lang="en-US" sz="1400" b="1" i="0" u="none" strike="noStrike">
                <a:solidFill>
                  <a:srgbClr val="333333"/>
                </a:solidFill>
                <a:latin typeface="Noto Sans SC" panose="020B0200000000000000" charset="-122"/>
                <a:ea typeface="Noto Sans SC" panose="020B0200000000000000" charset="-122"/>
                <a:cs typeface="Noto Sans SC" panose="020B0200000000000000" charset="-122"/>
                <a:sym typeface="Noto Sans SC" panose="020B0200000000000000" charset="-122"/>
              </a:rPr>
              <a:t>🧩 优化结构：</a:t>
            </a:r>
            <a:r>
              <a:rPr lang="en-US" sz="1200" b="0" i="0" u="none" strike="noStrike">
                <a:solidFill>
                  <a:srgbClr val="555555"/>
                </a:solidFill>
                <a:latin typeface="Noto Sans SC" panose="020B0200000000000000" charset="-122"/>
                <a:ea typeface="Noto Sans SC" panose="020B0200000000000000" charset="-122"/>
                <a:cs typeface="Noto Sans SC" panose="020B0200000000000000" charset="-122"/>
                <a:sym typeface="Noto Sans SC" panose="020B0200000000000000" charset="-122"/>
              </a:rPr>
              <a:t>统筹规划资产布局，避免重复购置与长期闲置。</a:t>
            </a:r>
            <a:endParaRPr lang="en-US" sz="1100"/>
          </a:p>
          <a:p>
            <a:pPr indent="0" algn="l">
              <a:lnSpc>
                <a:spcPct val="108000"/>
              </a:lnSpc>
              <a:spcBef>
                <a:spcPts val="800"/>
              </a:spcBef>
            </a:pPr>
            <a:r>
              <a:rPr lang="en-US" sz="1400" b="1" i="0" u="none" strike="noStrike">
                <a:solidFill>
                  <a:srgbClr val="333333"/>
                </a:solidFill>
                <a:latin typeface="Noto Sans SC" panose="020B0200000000000000" charset="-122"/>
                <a:ea typeface="Noto Sans SC" panose="020B0200000000000000" charset="-122"/>
                <a:cs typeface="Noto Sans SC" panose="020B0200000000000000" charset="-122"/>
                <a:sym typeface="Noto Sans SC" panose="020B0200000000000000" charset="-122"/>
              </a:rPr>
              <a:t>🔄 调剂优先：</a:t>
            </a:r>
            <a:r>
              <a:rPr lang="en-US" sz="1200" b="0" i="0" u="none" strike="noStrike">
                <a:solidFill>
                  <a:srgbClr val="555555"/>
                </a:solidFill>
                <a:latin typeface="Noto Sans SC" panose="020B0200000000000000" charset="-122"/>
                <a:ea typeface="Noto Sans SC" panose="020B0200000000000000" charset="-122"/>
                <a:cs typeface="Noto Sans SC" panose="020B0200000000000000" charset="-122"/>
                <a:sym typeface="Noto Sans SC" panose="020B0200000000000000" charset="-122"/>
              </a:rPr>
              <a:t>优先通过校内资产共享与内部调剂解决需求，减少新增。</a:t>
            </a:r>
            <a:endParaRPr lang="en-US" sz="1200" b="0" i="0" u="none" strike="noStrike">
              <a:solidFill>
                <a:srgbClr val="555555"/>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
        <p:nvSpPr>
          <p:cNvPr id="9" name="AutoShape 9"/>
          <p:cNvSpPr/>
          <p:nvPr/>
        </p:nvSpPr>
        <p:spPr>
          <a:xfrm>
            <a:off x="5842000" y="4254500"/>
            <a:ext cx="5588000" cy="2159000"/>
          </a:xfrm>
          <a:prstGeom prst="roundRect">
            <a:avLst>
              <a:gd name="adj" fmla="val 4705"/>
            </a:avLst>
          </a:prstGeom>
          <a:solidFill>
            <a:srgbClr val="FFFFFF">
              <a:alpha val="100000"/>
            </a:srgbClr>
          </a:solidFill>
          <a:ln w="25400" cap="flat" cmpd="sng">
            <a:noFill/>
            <a:prstDash val="solid"/>
            <a:round/>
          </a:ln>
          <a:effectLst>
            <a:outerShdw blurRad="444500" dist="190500" dir="2700000" algn="tl" rotWithShape="0">
              <a:srgbClr val="000000">
                <a:alpha val="25000"/>
              </a:srgbClr>
            </a:outerShdw>
          </a:effectLst>
        </p:spPr>
        <p:txBody>
          <a:bodyPr vert="horz" wrap="square" lIns="63500" tIns="63500" rIns="63500" bIns="63500" rtlCol="0" anchor="ctr"/>
          <a:lstStyle/>
          <a:p>
            <a:pPr algn="ctr">
              <a:defRPr/>
            </a:pPr>
          </a:p>
        </p:txBody>
      </p:sp>
      <p:sp>
        <p:nvSpPr>
          <p:cNvPr id="10" name="AutoShape 10"/>
          <p:cNvSpPr/>
          <p:nvPr/>
        </p:nvSpPr>
        <p:spPr>
          <a:xfrm>
            <a:off x="6096000" y="4445000"/>
            <a:ext cx="5080000" cy="3810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2000" b="1" i="0" u="none" strike="noStrike">
                <a:solidFill>
                  <a:srgbClr val="8B0000"/>
                </a:solidFill>
                <a:latin typeface="Noto Sans SC" panose="020B0200000000000000" charset="-122"/>
                <a:ea typeface="Noto Sans SC" panose="020B0200000000000000" charset="-122"/>
                <a:cs typeface="Noto Sans SC" panose="020B0200000000000000" charset="-122"/>
                <a:sym typeface="Noto Sans SC" panose="020B0200000000000000" charset="-122"/>
              </a:rPr>
              <a:t>▍ 配置流程</a:t>
            </a:r>
            <a:endParaRPr lang="en-US" sz="1100"/>
          </a:p>
        </p:txBody>
      </p:sp>
      <p:sp>
        <p:nvSpPr>
          <p:cNvPr id="11" name="AutoShape 11"/>
          <p:cNvSpPr/>
          <p:nvPr/>
        </p:nvSpPr>
        <p:spPr>
          <a:xfrm>
            <a:off x="6032500" y="5080000"/>
            <a:ext cx="990600" cy="1143000"/>
          </a:xfrm>
          <a:prstGeom prst="roundRect">
            <a:avLst>
              <a:gd name="adj" fmla="val 7692"/>
            </a:avLst>
          </a:prstGeom>
          <a:solidFill>
            <a:srgbClr val="FAF5F5">
              <a:alpha val="100000"/>
            </a:srgbClr>
          </a:solidFill>
          <a:ln w="12700" cap="flat" cmpd="sng">
            <a:solidFill>
              <a:srgbClr val="8B0000">
                <a:alpha val="20000"/>
              </a:srgbClr>
            </a:solidFill>
            <a:prstDash val="solid"/>
            <a:round/>
          </a:ln>
        </p:spPr>
        <p:txBody>
          <a:bodyPr vert="horz" wrap="square" lIns="63500" tIns="63500" rIns="63500" bIns="63500" rtlCol="0" anchor="ctr"/>
          <a:lstStyle/>
          <a:p>
            <a:pPr algn="ctr">
              <a:defRPr/>
            </a:pPr>
          </a:p>
        </p:txBody>
      </p:sp>
      <p:sp>
        <p:nvSpPr>
          <p:cNvPr id="12" name="AutoShape 12"/>
          <p:cNvSpPr/>
          <p:nvPr/>
        </p:nvSpPr>
        <p:spPr>
          <a:xfrm>
            <a:off x="6032500" y="5207000"/>
            <a:ext cx="990600" cy="889000"/>
          </a:xfrm>
          <a:prstGeom prst="rect">
            <a:avLst/>
          </a:prstGeom>
          <a:noFill/>
          <a:ln w="12700" cap="flat" cmpd="sng">
            <a:noFill/>
            <a:prstDash val="solid"/>
            <a:round/>
          </a:ln>
        </p:spPr>
        <p:txBody>
          <a:bodyPr vert="horz" wrap="square" lIns="0" tIns="0" rIns="0" bIns="0" rtlCol="0" anchor="ctr" anchorCtr="0"/>
          <a:lstStyle/>
          <a:p>
            <a:pPr indent="0" algn="ctr">
              <a:lnSpc>
                <a:spcPct val="125000"/>
              </a:lnSpc>
              <a:defRPr/>
            </a:pPr>
            <a:r>
              <a:rPr lang="en-US" sz="1800" b="1" i="0" u="none" strike="noStrike">
                <a:solidFill>
                  <a:srgbClr val="8B0000"/>
                </a:solidFill>
                <a:latin typeface="Noto Sans SC" panose="020B0200000000000000" charset="-122"/>
                <a:ea typeface="Noto Sans SC" panose="020B0200000000000000" charset="-122"/>
                <a:cs typeface="Noto Sans SC" panose="020B0200000000000000" charset="-122"/>
                <a:sym typeface="Noto Sans SC" panose="020B0200000000000000" charset="-122"/>
              </a:rPr>
              <a:t>01</a:t>
            </a:r>
            <a:endParaRPr lang="en-US" sz="1100"/>
          </a:p>
          <a:p>
            <a:pPr indent="0" algn="ctr">
              <a:lnSpc>
                <a:spcPct val="125000"/>
              </a:lnSpc>
            </a:pPr>
            <a:r>
              <a:rPr lang="en-US" sz="1300" b="1" i="0" u="none" strike="noStrike">
                <a:solidFill>
                  <a:srgbClr val="333333"/>
                </a:solidFill>
                <a:latin typeface="Noto Sans SC" panose="020B0200000000000000" charset="-122"/>
                <a:ea typeface="Noto Sans SC" panose="020B0200000000000000" charset="-122"/>
                <a:cs typeface="Noto Sans SC" panose="020B0200000000000000" charset="-122"/>
                <a:sym typeface="Noto Sans SC" panose="020B0200000000000000" charset="-122"/>
              </a:rPr>
              <a:t>申报</a:t>
            </a:r>
            <a:endParaRPr lang="en-US" sz="1300" b="1" i="0" u="none" strike="noStrike">
              <a:solidFill>
                <a:srgbClr val="333333"/>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indent="0" algn="ctr">
              <a:lnSpc>
                <a:spcPct val="125000"/>
              </a:lnSpc>
            </a:pPr>
            <a:r>
              <a:rPr lang="en-US" sz="1000" b="0" i="0" u="none" strike="noStrike">
                <a:solidFill>
                  <a:srgbClr val="666666"/>
                </a:solidFill>
                <a:latin typeface="Noto Sans SC" panose="020B0200000000000000" charset="-122"/>
                <a:ea typeface="Noto Sans SC" panose="020B0200000000000000" charset="-122"/>
                <a:cs typeface="Noto Sans SC" panose="020B0200000000000000" charset="-122"/>
                <a:sym typeface="Noto Sans SC" panose="020B0200000000000000" charset="-122"/>
              </a:rPr>
              <a:t>填申请表</a:t>
            </a:r>
            <a:endParaRPr lang="en-US" sz="1000" b="0" i="0" u="none" strike="noStrike">
              <a:solidFill>
                <a:srgbClr val="666666"/>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
        <p:nvSpPr>
          <p:cNvPr id="13" name="AutoShape 13"/>
          <p:cNvSpPr/>
          <p:nvPr/>
        </p:nvSpPr>
        <p:spPr>
          <a:xfrm>
            <a:off x="7112000" y="5080000"/>
            <a:ext cx="990600" cy="1143000"/>
          </a:xfrm>
          <a:prstGeom prst="roundRect">
            <a:avLst>
              <a:gd name="adj" fmla="val 7692"/>
            </a:avLst>
          </a:prstGeom>
          <a:solidFill>
            <a:srgbClr val="FAF5F5">
              <a:alpha val="100000"/>
            </a:srgbClr>
          </a:solidFill>
          <a:ln w="12700" cap="flat" cmpd="sng">
            <a:solidFill>
              <a:srgbClr val="8B0000">
                <a:alpha val="20000"/>
              </a:srgbClr>
            </a:solidFill>
            <a:prstDash val="solid"/>
            <a:round/>
          </a:ln>
        </p:spPr>
        <p:txBody>
          <a:bodyPr vert="horz" wrap="square" lIns="63500" tIns="63500" rIns="63500" bIns="63500" rtlCol="0" anchor="ctr"/>
          <a:lstStyle/>
          <a:p>
            <a:pPr algn="ctr">
              <a:defRPr/>
            </a:pPr>
          </a:p>
        </p:txBody>
      </p:sp>
      <p:sp>
        <p:nvSpPr>
          <p:cNvPr id="14" name="AutoShape 14"/>
          <p:cNvSpPr/>
          <p:nvPr/>
        </p:nvSpPr>
        <p:spPr>
          <a:xfrm>
            <a:off x="7112000" y="5207000"/>
            <a:ext cx="990600" cy="889000"/>
          </a:xfrm>
          <a:prstGeom prst="rect">
            <a:avLst/>
          </a:prstGeom>
          <a:noFill/>
          <a:ln w="12700" cap="flat" cmpd="sng">
            <a:noFill/>
            <a:prstDash val="solid"/>
            <a:round/>
          </a:ln>
        </p:spPr>
        <p:txBody>
          <a:bodyPr vert="horz" wrap="square" lIns="0" tIns="0" rIns="0" bIns="0" rtlCol="0" anchor="ctr" anchorCtr="0"/>
          <a:lstStyle/>
          <a:p>
            <a:pPr indent="0" algn="ctr">
              <a:lnSpc>
                <a:spcPct val="125000"/>
              </a:lnSpc>
              <a:defRPr/>
            </a:pPr>
            <a:r>
              <a:rPr lang="en-US" sz="1800" b="1" i="0" u="none" strike="noStrike">
                <a:solidFill>
                  <a:srgbClr val="8B0000"/>
                </a:solidFill>
                <a:latin typeface="Noto Sans SC" panose="020B0200000000000000" charset="-122"/>
                <a:ea typeface="Noto Sans SC" panose="020B0200000000000000" charset="-122"/>
                <a:cs typeface="Noto Sans SC" panose="020B0200000000000000" charset="-122"/>
                <a:sym typeface="Noto Sans SC" panose="020B0200000000000000" charset="-122"/>
              </a:rPr>
              <a:t>02</a:t>
            </a:r>
            <a:endParaRPr lang="en-US" sz="1100"/>
          </a:p>
          <a:p>
            <a:pPr indent="0" algn="ctr">
              <a:lnSpc>
                <a:spcPct val="125000"/>
              </a:lnSpc>
            </a:pPr>
            <a:r>
              <a:rPr lang="en-US" sz="1300" b="1" i="0" u="none" strike="noStrike">
                <a:solidFill>
                  <a:srgbClr val="333333"/>
                </a:solidFill>
                <a:latin typeface="Noto Sans SC" panose="020B0200000000000000" charset="-122"/>
                <a:ea typeface="Noto Sans SC" panose="020B0200000000000000" charset="-122"/>
                <a:cs typeface="Noto Sans SC" panose="020B0200000000000000" charset="-122"/>
                <a:sym typeface="Noto Sans SC" panose="020B0200000000000000" charset="-122"/>
              </a:rPr>
              <a:t>审核</a:t>
            </a:r>
            <a:endParaRPr lang="en-US" sz="1300" b="1" i="0" u="none" strike="noStrike">
              <a:solidFill>
                <a:srgbClr val="333333"/>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indent="0" algn="ctr">
              <a:lnSpc>
                <a:spcPct val="125000"/>
              </a:lnSpc>
            </a:pPr>
            <a:r>
              <a:rPr lang="en-US" sz="1000" b="0" i="0" u="none" strike="noStrike">
                <a:solidFill>
                  <a:srgbClr val="666666"/>
                </a:solidFill>
                <a:latin typeface="Noto Sans SC" panose="020B0200000000000000" charset="-122"/>
                <a:ea typeface="Noto Sans SC" panose="020B0200000000000000" charset="-122"/>
                <a:cs typeface="Noto Sans SC" panose="020B0200000000000000" charset="-122"/>
                <a:sym typeface="Noto Sans SC" panose="020B0200000000000000" charset="-122"/>
              </a:rPr>
              <a:t>必要性与合理性审核</a:t>
            </a:r>
            <a:endParaRPr lang="en-US" sz="1000" b="0" i="0" u="none" strike="noStrike">
              <a:solidFill>
                <a:srgbClr val="666666"/>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
        <p:nvSpPr>
          <p:cNvPr id="15" name="AutoShape 15"/>
          <p:cNvSpPr/>
          <p:nvPr/>
        </p:nvSpPr>
        <p:spPr>
          <a:xfrm>
            <a:off x="8191500" y="5080000"/>
            <a:ext cx="990600" cy="1143000"/>
          </a:xfrm>
          <a:prstGeom prst="roundRect">
            <a:avLst>
              <a:gd name="adj" fmla="val 7692"/>
            </a:avLst>
          </a:prstGeom>
          <a:solidFill>
            <a:srgbClr val="FAF5F5">
              <a:alpha val="100000"/>
            </a:srgbClr>
          </a:solidFill>
          <a:ln w="12700" cap="flat" cmpd="sng">
            <a:solidFill>
              <a:srgbClr val="8B0000">
                <a:alpha val="20000"/>
              </a:srgbClr>
            </a:solidFill>
            <a:prstDash val="solid"/>
            <a:round/>
          </a:ln>
        </p:spPr>
        <p:txBody>
          <a:bodyPr vert="horz" wrap="square" lIns="63500" tIns="63500" rIns="63500" bIns="63500" rtlCol="0" anchor="ctr"/>
          <a:lstStyle/>
          <a:p>
            <a:pPr algn="ctr">
              <a:defRPr/>
            </a:pPr>
          </a:p>
        </p:txBody>
      </p:sp>
      <p:sp>
        <p:nvSpPr>
          <p:cNvPr id="16" name="AutoShape 16"/>
          <p:cNvSpPr/>
          <p:nvPr/>
        </p:nvSpPr>
        <p:spPr>
          <a:xfrm>
            <a:off x="8191500" y="5207000"/>
            <a:ext cx="990600" cy="889000"/>
          </a:xfrm>
          <a:prstGeom prst="rect">
            <a:avLst/>
          </a:prstGeom>
          <a:noFill/>
          <a:ln w="12700" cap="flat" cmpd="sng">
            <a:noFill/>
            <a:prstDash val="solid"/>
            <a:round/>
          </a:ln>
        </p:spPr>
        <p:txBody>
          <a:bodyPr vert="horz" wrap="square" lIns="0" tIns="0" rIns="0" bIns="0" rtlCol="0" anchor="ctr" anchorCtr="0"/>
          <a:lstStyle/>
          <a:p>
            <a:pPr indent="0" algn="ctr">
              <a:lnSpc>
                <a:spcPct val="125000"/>
              </a:lnSpc>
              <a:defRPr/>
            </a:pPr>
            <a:r>
              <a:rPr lang="en-US" sz="1800" b="1" i="0" u="none" strike="noStrike">
                <a:solidFill>
                  <a:srgbClr val="8B0000"/>
                </a:solidFill>
                <a:latin typeface="Noto Sans SC" panose="020B0200000000000000" charset="-122"/>
                <a:ea typeface="Noto Sans SC" panose="020B0200000000000000" charset="-122"/>
                <a:cs typeface="Noto Sans SC" panose="020B0200000000000000" charset="-122"/>
                <a:sym typeface="Noto Sans SC" panose="020B0200000000000000" charset="-122"/>
              </a:rPr>
              <a:t>03</a:t>
            </a:r>
            <a:endParaRPr lang="en-US" sz="1100"/>
          </a:p>
          <a:p>
            <a:pPr indent="0" algn="ctr">
              <a:lnSpc>
                <a:spcPct val="125000"/>
              </a:lnSpc>
            </a:pPr>
            <a:r>
              <a:rPr lang="en-US" sz="1300" b="1" i="0" u="none" strike="noStrike">
                <a:solidFill>
                  <a:srgbClr val="333333"/>
                </a:solidFill>
                <a:latin typeface="Noto Sans SC" panose="020B0200000000000000" charset="-122"/>
                <a:ea typeface="Noto Sans SC" panose="020B0200000000000000" charset="-122"/>
                <a:cs typeface="Noto Sans SC" panose="020B0200000000000000" charset="-122"/>
                <a:sym typeface="Noto Sans SC" panose="020B0200000000000000" charset="-122"/>
              </a:rPr>
              <a:t>批复</a:t>
            </a:r>
            <a:endParaRPr lang="en-US" sz="1300" b="1" i="0" u="none" strike="noStrike">
              <a:solidFill>
                <a:srgbClr val="333333"/>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indent="0" algn="ctr">
              <a:lnSpc>
                <a:spcPct val="125000"/>
              </a:lnSpc>
            </a:pPr>
            <a:r>
              <a:rPr lang="en-US" sz="1000" b="0" i="0" u="none" strike="noStrike">
                <a:solidFill>
                  <a:srgbClr val="666666"/>
                </a:solidFill>
                <a:latin typeface="Noto Sans SC" panose="020B0200000000000000" charset="-122"/>
                <a:ea typeface="Noto Sans SC" panose="020B0200000000000000" charset="-122"/>
                <a:cs typeface="Noto Sans SC" panose="020B0200000000000000" charset="-122"/>
                <a:sym typeface="Noto Sans SC" panose="020B0200000000000000" charset="-122"/>
              </a:rPr>
              <a:t>分管院领导审批</a:t>
            </a:r>
            <a:endParaRPr lang="en-US" sz="1000" b="0" i="0" u="none" strike="noStrike">
              <a:solidFill>
                <a:srgbClr val="666666"/>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
        <p:nvSpPr>
          <p:cNvPr id="17" name="AutoShape 17"/>
          <p:cNvSpPr/>
          <p:nvPr/>
        </p:nvSpPr>
        <p:spPr>
          <a:xfrm>
            <a:off x="9271000" y="5080000"/>
            <a:ext cx="990600" cy="1143000"/>
          </a:xfrm>
          <a:prstGeom prst="roundRect">
            <a:avLst>
              <a:gd name="adj" fmla="val 7692"/>
            </a:avLst>
          </a:prstGeom>
          <a:solidFill>
            <a:srgbClr val="FAF5F5">
              <a:alpha val="100000"/>
            </a:srgbClr>
          </a:solidFill>
          <a:ln w="12700" cap="flat" cmpd="sng">
            <a:solidFill>
              <a:srgbClr val="8B0000">
                <a:alpha val="20000"/>
              </a:srgbClr>
            </a:solidFill>
            <a:prstDash val="solid"/>
            <a:round/>
          </a:ln>
        </p:spPr>
        <p:txBody>
          <a:bodyPr vert="horz" wrap="square" lIns="63500" tIns="63500" rIns="63500" bIns="63500" rtlCol="0" anchor="ctr"/>
          <a:lstStyle/>
          <a:p>
            <a:pPr algn="ctr">
              <a:defRPr/>
            </a:pPr>
          </a:p>
        </p:txBody>
      </p:sp>
      <p:sp>
        <p:nvSpPr>
          <p:cNvPr id="18" name="AutoShape 18"/>
          <p:cNvSpPr/>
          <p:nvPr/>
        </p:nvSpPr>
        <p:spPr>
          <a:xfrm>
            <a:off x="9271000" y="5207000"/>
            <a:ext cx="990600" cy="889000"/>
          </a:xfrm>
          <a:prstGeom prst="rect">
            <a:avLst/>
          </a:prstGeom>
          <a:noFill/>
          <a:ln w="12700" cap="flat" cmpd="sng">
            <a:noFill/>
            <a:prstDash val="solid"/>
            <a:round/>
          </a:ln>
        </p:spPr>
        <p:txBody>
          <a:bodyPr vert="horz" wrap="square" lIns="0" tIns="0" rIns="0" bIns="0" rtlCol="0" anchor="ctr" anchorCtr="0"/>
          <a:lstStyle/>
          <a:p>
            <a:pPr indent="0" algn="ctr">
              <a:lnSpc>
                <a:spcPct val="125000"/>
              </a:lnSpc>
              <a:defRPr/>
            </a:pPr>
            <a:r>
              <a:rPr lang="en-US" sz="1800" b="1" i="0" u="none" strike="noStrike">
                <a:solidFill>
                  <a:srgbClr val="8B0000"/>
                </a:solidFill>
                <a:latin typeface="Noto Sans SC" panose="020B0200000000000000" charset="-122"/>
                <a:ea typeface="Noto Sans SC" panose="020B0200000000000000" charset="-122"/>
                <a:cs typeface="Noto Sans SC" panose="020B0200000000000000" charset="-122"/>
                <a:sym typeface="Noto Sans SC" panose="020B0200000000000000" charset="-122"/>
              </a:rPr>
              <a:t>04</a:t>
            </a:r>
            <a:endParaRPr lang="en-US" sz="1100"/>
          </a:p>
          <a:p>
            <a:pPr indent="0" algn="ctr">
              <a:lnSpc>
                <a:spcPct val="125000"/>
              </a:lnSpc>
            </a:pPr>
            <a:r>
              <a:rPr lang="en-US" sz="1300" b="1" i="0" u="none" strike="noStrike">
                <a:solidFill>
                  <a:srgbClr val="333333"/>
                </a:solidFill>
                <a:latin typeface="Noto Sans SC" panose="020B0200000000000000" charset="-122"/>
                <a:ea typeface="Noto Sans SC" panose="020B0200000000000000" charset="-122"/>
                <a:cs typeface="Noto Sans SC" panose="020B0200000000000000" charset="-122"/>
                <a:sym typeface="Noto Sans SC" panose="020B0200000000000000" charset="-122"/>
              </a:rPr>
              <a:t>采购</a:t>
            </a:r>
            <a:endParaRPr lang="en-US" sz="1300" b="1" i="0" u="none" strike="noStrike">
              <a:solidFill>
                <a:srgbClr val="333333"/>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indent="0" algn="ctr">
              <a:lnSpc>
                <a:spcPct val="125000"/>
              </a:lnSpc>
            </a:pPr>
            <a:r>
              <a:rPr lang="en-US" sz="1000" b="0" i="0" u="none" strike="noStrike">
                <a:solidFill>
                  <a:srgbClr val="666666"/>
                </a:solidFill>
                <a:latin typeface="Noto Sans SC" panose="020B0200000000000000" charset="-122"/>
                <a:ea typeface="Noto Sans SC" panose="020B0200000000000000" charset="-122"/>
                <a:cs typeface="Noto Sans SC" panose="020B0200000000000000" charset="-122"/>
                <a:sym typeface="Noto Sans SC" panose="020B0200000000000000" charset="-122"/>
              </a:rPr>
              <a:t>按采购办法执行</a:t>
            </a:r>
            <a:endParaRPr lang="en-US" sz="1000" b="0" i="0" u="none" strike="noStrike">
              <a:solidFill>
                <a:srgbClr val="666666"/>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
        <p:nvSpPr>
          <p:cNvPr id="19" name="AutoShape 19"/>
          <p:cNvSpPr/>
          <p:nvPr/>
        </p:nvSpPr>
        <p:spPr>
          <a:xfrm>
            <a:off x="10287000" y="5080000"/>
            <a:ext cx="1016000" cy="1143000"/>
          </a:xfrm>
          <a:prstGeom prst="roundRect">
            <a:avLst>
              <a:gd name="adj" fmla="val 7500"/>
            </a:avLst>
          </a:prstGeom>
          <a:solidFill>
            <a:srgbClr val="8B0000">
              <a:alpha val="100000"/>
            </a:srgbClr>
          </a:solidFill>
          <a:ln w="25400" cap="flat" cmpd="sng">
            <a:noFill/>
            <a:prstDash val="solid"/>
            <a:round/>
          </a:ln>
        </p:spPr>
        <p:txBody>
          <a:bodyPr vert="horz" wrap="square" lIns="63500" tIns="63500" rIns="63500" bIns="63500" rtlCol="0" anchor="ctr"/>
          <a:lstStyle/>
          <a:p>
            <a:pPr algn="ctr">
              <a:defRPr/>
            </a:pPr>
          </a:p>
        </p:txBody>
      </p:sp>
      <p:sp>
        <p:nvSpPr>
          <p:cNvPr id="20" name="AutoShape 20"/>
          <p:cNvSpPr/>
          <p:nvPr/>
        </p:nvSpPr>
        <p:spPr>
          <a:xfrm>
            <a:off x="10287000" y="5207000"/>
            <a:ext cx="1016000" cy="889000"/>
          </a:xfrm>
          <a:prstGeom prst="rect">
            <a:avLst/>
          </a:prstGeom>
          <a:noFill/>
          <a:ln w="12700" cap="flat" cmpd="sng">
            <a:noFill/>
            <a:prstDash val="solid"/>
            <a:round/>
          </a:ln>
        </p:spPr>
        <p:txBody>
          <a:bodyPr vert="horz" wrap="square" lIns="0" tIns="0" rIns="0" bIns="0" rtlCol="0" anchor="ctr" anchorCtr="0"/>
          <a:lstStyle/>
          <a:p>
            <a:pPr indent="0" algn="ctr">
              <a:lnSpc>
                <a:spcPct val="125000"/>
              </a:lnSpc>
              <a:defRPr/>
            </a:pPr>
            <a:r>
              <a:rPr lang="en-US" sz="1800" b="1" i="0" u="none" strike="noStrike">
                <a:solidFill>
                  <a:srgbClr val="FFFFFF"/>
                </a:solidFill>
                <a:latin typeface="Noto Sans SC" panose="020B0200000000000000" charset="-122"/>
                <a:ea typeface="Noto Sans SC" panose="020B0200000000000000" charset="-122"/>
                <a:cs typeface="Noto Sans SC" panose="020B0200000000000000" charset="-122"/>
                <a:sym typeface="Noto Sans SC" panose="020B0200000000000000" charset="-122"/>
              </a:rPr>
              <a:t>05</a:t>
            </a:r>
            <a:endParaRPr lang="en-US" sz="1100"/>
          </a:p>
          <a:p>
            <a:pPr indent="0" algn="ctr">
              <a:lnSpc>
                <a:spcPct val="125000"/>
              </a:lnSpc>
            </a:pPr>
            <a:r>
              <a:rPr lang="en-US" sz="1300" b="1" i="0" u="none" strike="noStrike">
                <a:solidFill>
                  <a:srgbClr val="FFFFFF"/>
                </a:solidFill>
                <a:latin typeface="Noto Sans SC" panose="020B0200000000000000" charset="-122"/>
                <a:ea typeface="Noto Sans SC" panose="020B0200000000000000" charset="-122"/>
                <a:cs typeface="Noto Sans SC" panose="020B0200000000000000" charset="-122"/>
                <a:sym typeface="Noto Sans SC" panose="020B0200000000000000" charset="-122"/>
              </a:rPr>
              <a:t>验收与入账</a:t>
            </a:r>
            <a:endParaRPr lang="en-US" sz="1300" b="1" i="0" u="none" strike="noStrike">
              <a:solidFill>
                <a:srgbClr val="FFFFFF"/>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indent="0" algn="ctr">
              <a:lnSpc>
                <a:spcPct val="125000"/>
              </a:lnSpc>
            </a:pPr>
            <a:r>
              <a:rPr lang="en-US" sz="1000" b="0" i="0" u="none" strike="noStrike">
                <a:solidFill>
                  <a:srgbClr val="FFFFFF">
                    <a:alpha val="90196"/>
                  </a:srgbClr>
                </a:solidFill>
                <a:latin typeface="Noto Sans SC" panose="020B0200000000000000" charset="-122"/>
                <a:ea typeface="Noto Sans SC" panose="020B0200000000000000" charset="-122"/>
                <a:cs typeface="Noto Sans SC" panose="020B0200000000000000" charset="-122"/>
                <a:sym typeface="Noto Sans SC" panose="020B0200000000000000" charset="-122"/>
              </a:rPr>
              <a:t>及时登记入账</a:t>
            </a:r>
            <a:endParaRPr lang="en-US" sz="1000" b="0" i="0" u="none" strike="noStrike">
              <a:solidFill>
                <a:srgbClr val="FFFFFF">
                  <a:alpha val="90196"/>
                </a:srgbClr>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pic>
        <p:nvPicPr>
          <p:cNvPr id="21" name="图片 20" descr="采购申报审批表"/>
          <p:cNvPicPr>
            <a:picLocks noChangeAspect="1"/>
          </p:cNvPicPr>
          <p:nvPr/>
        </p:nvPicPr>
        <p:blipFill>
          <a:blip r:embed="rId2"/>
          <a:srcRect b="11448"/>
          <a:stretch>
            <a:fillRect/>
          </a:stretch>
        </p:blipFill>
        <p:spPr>
          <a:xfrm>
            <a:off x="762000" y="1346835"/>
            <a:ext cx="4823460" cy="5511165"/>
          </a:xfrm>
          <a:prstGeom prst="rect">
            <a:avLst/>
          </a:prstGeom>
        </p:spPr>
      </p:pic>
      <p:sp>
        <p:nvSpPr>
          <p:cNvPr id="22" name="文本框 21"/>
          <p:cNvSpPr txBox="1"/>
          <p:nvPr/>
        </p:nvSpPr>
        <p:spPr>
          <a:xfrm>
            <a:off x="2020570" y="3069590"/>
            <a:ext cx="2640330" cy="521970"/>
          </a:xfrm>
          <a:prstGeom prst="rect">
            <a:avLst/>
          </a:prstGeom>
          <a:noFill/>
        </p:spPr>
        <p:txBody>
          <a:bodyPr wrap="square" rtlCol="0">
            <a:spAutoFit/>
          </a:bodyPr>
          <a:p>
            <a:r>
              <a:rPr lang="zh-CN" altLang="en-US" b="1">
                <a:solidFill>
                  <a:srgbClr val="C00000"/>
                </a:solidFill>
              </a:rPr>
              <a:t>具体采购范围及填写要求</a:t>
            </a:r>
            <a:endParaRPr lang="zh-CN" altLang="en-US" b="1">
              <a:solidFill>
                <a:srgbClr val="C00000"/>
              </a:solidFill>
            </a:endParaRPr>
          </a:p>
          <a:p>
            <a:r>
              <a:rPr lang="zh-CN" altLang="en-US" b="1">
                <a:solidFill>
                  <a:srgbClr val="C00000"/>
                </a:solidFill>
              </a:rPr>
              <a:t>请咨询招标办</a:t>
            </a:r>
            <a:endParaRPr lang="zh-CN" altLang="en-US" b="1">
              <a:solidFill>
                <a:srgbClr val="C00000"/>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FFFFFF">
              <a:alpha val="85000"/>
            </a:srgbClr>
          </a:solidFill>
          <a:ln w="25400" cap="flat" cmpd="sng">
            <a:noFill/>
            <a:prstDash val="solid"/>
            <a:round/>
          </a:ln>
        </p:spPr>
        <p:txBody>
          <a:bodyPr vert="horz" wrap="square" lIns="63500" tIns="63500" rIns="63500" bIns="63500" rtlCol="0" anchor="ctr"/>
          <a:lstStyle/>
          <a:p>
            <a:pPr algn="ctr">
              <a:defRPr/>
            </a:pPr>
          </a:p>
        </p:txBody>
      </p:sp>
      <p:sp>
        <p:nvSpPr>
          <p:cNvPr id="3" name="AutoShape 3"/>
          <p:cNvSpPr/>
          <p:nvPr/>
        </p:nvSpPr>
        <p:spPr>
          <a:xfrm>
            <a:off x="762000" y="635000"/>
            <a:ext cx="10668000" cy="5080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3200" b="1" i="0" u="none" strike="noStrike">
                <a:solidFill>
                  <a:srgbClr val="8B0000"/>
                </a:solidFill>
                <a:latin typeface="Noto Sans SC" panose="020B0200000000000000" charset="-122"/>
                <a:ea typeface="Noto Sans SC" panose="020B0200000000000000" charset="-122"/>
                <a:cs typeface="Noto Sans SC" panose="020B0200000000000000" charset="-122"/>
                <a:sym typeface="Noto Sans SC" panose="020B0200000000000000" charset="-122"/>
              </a:rPr>
              <a:t>04 资产新增：《国有资产验收单》</a:t>
            </a:r>
            <a:endParaRPr lang="en-US" sz="3200" b="1" i="0" u="none" strike="noStrike">
              <a:solidFill>
                <a:srgbClr val="8B0000"/>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indent="0" algn="l">
              <a:lnSpc>
                <a:spcPct val="125000"/>
              </a:lnSpc>
              <a:defRPr/>
            </a:pPr>
            <a:r>
              <a:rPr lang="en-US" sz="3200" b="1" i="0" u="none" strike="noStrike">
                <a:solidFill>
                  <a:srgbClr val="8B0000"/>
                </a:solidFill>
                <a:latin typeface="Noto Sans SC" panose="020B0200000000000000" charset="-122"/>
                <a:ea typeface="Noto Sans SC" panose="020B0200000000000000" charset="-122"/>
                <a:cs typeface="Noto Sans SC" panose="020B0200000000000000" charset="-122"/>
                <a:sym typeface="Noto Sans SC" panose="020B0200000000000000" charset="-122"/>
              </a:rPr>
              <a:t>填写指南</a:t>
            </a:r>
            <a:endParaRPr lang="en-US" sz="1100"/>
          </a:p>
        </p:txBody>
      </p:sp>
      <p:sp>
        <p:nvSpPr>
          <p:cNvPr id="4" name="AutoShape 4"/>
          <p:cNvSpPr/>
          <p:nvPr/>
        </p:nvSpPr>
        <p:spPr>
          <a:xfrm>
            <a:off x="2922270" y="1040765"/>
            <a:ext cx="10668000" cy="3810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1400" b="0" i="0" u="none" strike="noStrike">
                <a:solidFill>
                  <a:srgbClr val="525252"/>
                </a:solidFill>
                <a:latin typeface="Noto Sans SC" panose="020B0200000000000000" charset="-122"/>
                <a:ea typeface="Noto Sans SC" panose="020B0200000000000000" charset="-122"/>
                <a:cs typeface="Noto Sans SC" panose="020B0200000000000000" charset="-122"/>
                <a:sym typeface="Noto Sans SC" panose="020B0200000000000000" charset="-122"/>
              </a:rPr>
              <a:t>所有新购置、建设、接受捐赠或无偿调入的资产，</a:t>
            </a:r>
            <a:endParaRPr lang="en-US" sz="1400" b="0" i="0" u="none" strike="noStrike">
              <a:solidFill>
                <a:srgbClr val="525252"/>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indent="0" algn="l">
              <a:lnSpc>
                <a:spcPct val="125000"/>
              </a:lnSpc>
              <a:defRPr/>
            </a:pPr>
            <a:r>
              <a:rPr lang="en-US" sz="1400" b="0" i="0" u="none" strike="noStrike">
                <a:solidFill>
                  <a:srgbClr val="525252"/>
                </a:solidFill>
                <a:latin typeface="Noto Sans SC" panose="020B0200000000000000" charset="-122"/>
                <a:ea typeface="Noto Sans SC" panose="020B0200000000000000" charset="-122"/>
                <a:cs typeface="Noto Sans SC" panose="020B0200000000000000" charset="-122"/>
                <a:sym typeface="Noto Sans SC" panose="020B0200000000000000" charset="-122"/>
              </a:rPr>
              <a:t>在交付使用前必须完成验收并规范填写验收单据。</a:t>
            </a:r>
            <a:endParaRPr lang="en-US" sz="1100"/>
          </a:p>
        </p:txBody>
      </p:sp>
      <p:sp>
        <p:nvSpPr>
          <p:cNvPr id="5" name="AutoShape 5"/>
          <p:cNvSpPr/>
          <p:nvPr/>
        </p:nvSpPr>
        <p:spPr>
          <a:xfrm>
            <a:off x="8272780" y="63500"/>
            <a:ext cx="3682365" cy="1468755"/>
          </a:xfrm>
          <a:prstGeom prst="roundRect">
            <a:avLst>
              <a:gd name="adj" fmla="val 0"/>
            </a:avLst>
          </a:prstGeom>
          <a:solidFill>
            <a:srgbClr val="FFFFFF">
              <a:alpha val="100000"/>
            </a:srgbClr>
          </a:solidFill>
          <a:ln w="12700" cap="flat" cmpd="sng">
            <a:solidFill>
              <a:srgbClr val="E6E6E6">
                <a:alpha val="100000"/>
              </a:srgbClr>
            </a:solidFill>
            <a:prstDash val="solid"/>
            <a:round/>
          </a:ln>
          <a:effectLst>
            <a:outerShdw blurRad="444500" dist="190500" dir="2700000" algn="tl" rotWithShape="0">
              <a:srgbClr val="000000">
                <a:alpha val="25000"/>
              </a:srgbClr>
            </a:outerShdw>
          </a:effectLst>
        </p:spPr>
        <p:txBody>
          <a:bodyPr vert="horz" wrap="square" lIns="63500" tIns="63500" rIns="63500" bIns="63500" rtlCol="0" anchor="ctr"/>
          <a:lstStyle/>
          <a:p>
            <a:pPr algn="ctr">
              <a:defRPr/>
            </a:pPr>
          </a:p>
        </p:txBody>
      </p:sp>
      <p:pic>
        <p:nvPicPr>
          <p:cNvPr id="6" name="Picture 6"/>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382000" y="93345"/>
            <a:ext cx="304800" cy="304800"/>
          </a:xfrm>
          <a:prstGeom prst="rect">
            <a:avLst/>
          </a:prstGeom>
        </p:spPr>
      </p:pic>
      <p:sp>
        <p:nvSpPr>
          <p:cNvPr id="7" name="AutoShape 7"/>
          <p:cNvSpPr/>
          <p:nvPr/>
        </p:nvSpPr>
        <p:spPr>
          <a:xfrm>
            <a:off x="8772525" y="72390"/>
            <a:ext cx="2403475" cy="3810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1800" b="1" i="0" u="none" strike="noStrike">
                <a:solidFill>
                  <a:srgbClr val="8B0000"/>
                </a:solidFill>
                <a:latin typeface="Noto Sans SC" panose="020B0200000000000000" charset="-122"/>
                <a:ea typeface="Noto Sans SC" panose="020B0200000000000000" charset="-122"/>
                <a:cs typeface="Noto Sans SC" panose="020B0200000000000000" charset="-122"/>
                <a:sym typeface="Noto Sans SC" panose="020B0200000000000000" charset="-122"/>
              </a:rPr>
              <a:t>基本信息栏</a:t>
            </a:r>
            <a:endParaRPr lang="en-US" sz="1100"/>
          </a:p>
        </p:txBody>
      </p:sp>
      <p:sp>
        <p:nvSpPr>
          <p:cNvPr id="8" name="AutoShape 8"/>
          <p:cNvSpPr/>
          <p:nvPr/>
        </p:nvSpPr>
        <p:spPr>
          <a:xfrm>
            <a:off x="8382000" y="231140"/>
            <a:ext cx="3439795" cy="148336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1300" b="0" i="0" u="none" strike="noStrike">
                <a:solidFill>
                  <a:srgbClr val="333333"/>
                </a:solidFill>
                <a:latin typeface="Noto Sans SC" panose="020B0200000000000000" charset="-122"/>
                <a:ea typeface="Noto Sans SC" panose="020B0200000000000000" charset="-122"/>
                <a:cs typeface="Noto Sans SC" panose="020B0200000000000000" charset="-122"/>
                <a:sym typeface="Noto Sans SC" panose="020B0200000000000000" charset="-122"/>
              </a:rPr>
              <a:t>请准确填写资产购置或调入的相关基础信息：</a:t>
            </a:r>
            <a:endParaRPr lang="en-US" sz="1100"/>
          </a:p>
          <a:p>
            <a:pPr indent="0" algn="l">
              <a:lnSpc>
                <a:spcPct val="125000"/>
              </a:lnSpc>
            </a:pPr>
            <a:r>
              <a:rPr lang="en-US" sz="1300" b="0" i="0" u="none" strike="noStrike">
                <a:solidFill>
                  <a:srgbClr val="555555"/>
                </a:solidFill>
                <a:latin typeface="Noto Sans SC" panose="020B0200000000000000" charset="-122"/>
                <a:ea typeface="Noto Sans SC" panose="020B0200000000000000" charset="-122"/>
                <a:cs typeface="Noto Sans SC" panose="020B0200000000000000" charset="-122"/>
                <a:sym typeface="Noto Sans SC" panose="020B0200000000000000" charset="-122"/>
              </a:rPr>
              <a:t>• 单据日期与申请部门</a:t>
            </a:r>
            <a:endParaRPr lang="en-US" sz="1300" b="0" i="0" u="none" strike="noStrike">
              <a:solidFill>
                <a:srgbClr val="555555"/>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indent="0" algn="l">
              <a:lnSpc>
                <a:spcPct val="125000"/>
              </a:lnSpc>
            </a:pPr>
            <a:r>
              <a:rPr lang="en-US" sz="1300" b="0" i="0" u="none" strike="noStrike">
                <a:solidFill>
                  <a:srgbClr val="555555"/>
                </a:solidFill>
                <a:latin typeface="Noto Sans SC" panose="020B0200000000000000" charset="-122"/>
                <a:ea typeface="Noto Sans SC" panose="020B0200000000000000" charset="-122"/>
                <a:cs typeface="Noto Sans SC" panose="020B0200000000000000" charset="-122"/>
                <a:sym typeface="Noto Sans SC" panose="020B0200000000000000" charset="-122"/>
              </a:rPr>
              <a:t>• 批示领导姓名及职务</a:t>
            </a:r>
            <a:endParaRPr lang="en-US" sz="1300" b="0" i="0" u="none" strike="noStrike">
              <a:solidFill>
                <a:srgbClr val="555555"/>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indent="0" algn="l">
              <a:lnSpc>
                <a:spcPct val="125000"/>
              </a:lnSpc>
            </a:pPr>
            <a:r>
              <a:rPr lang="en-US" sz="1300" b="0" i="0" u="none" strike="noStrike">
                <a:solidFill>
                  <a:srgbClr val="555555"/>
                </a:solidFill>
                <a:latin typeface="Noto Sans SC" panose="020B0200000000000000" charset="-122"/>
                <a:ea typeface="Noto Sans SC" panose="020B0200000000000000" charset="-122"/>
                <a:cs typeface="Noto Sans SC" panose="020B0200000000000000" charset="-122"/>
                <a:sym typeface="Noto Sans SC" panose="020B0200000000000000" charset="-122"/>
              </a:rPr>
              <a:t>• 相关批文编号及项目名称</a:t>
            </a:r>
            <a:endParaRPr lang="en-US" sz="1300" b="0" i="0" u="none" strike="noStrike">
              <a:solidFill>
                <a:srgbClr val="555555"/>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
        <p:nvSpPr>
          <p:cNvPr id="9" name="AutoShape 9"/>
          <p:cNvSpPr/>
          <p:nvPr/>
        </p:nvSpPr>
        <p:spPr>
          <a:xfrm>
            <a:off x="8273415" y="1713230"/>
            <a:ext cx="3682365" cy="1887855"/>
          </a:xfrm>
          <a:prstGeom prst="roundRect">
            <a:avLst>
              <a:gd name="adj" fmla="val 0"/>
            </a:avLst>
          </a:prstGeom>
          <a:solidFill>
            <a:srgbClr val="FFFFFF">
              <a:alpha val="100000"/>
            </a:srgbClr>
          </a:solidFill>
          <a:ln w="25400" cap="flat" cmpd="sng">
            <a:solidFill>
              <a:srgbClr val="8B0000">
                <a:alpha val="20000"/>
              </a:srgbClr>
            </a:solidFill>
            <a:prstDash val="solid"/>
            <a:round/>
          </a:ln>
          <a:effectLst>
            <a:outerShdw blurRad="444500" dist="190500" dir="2700000" algn="tl" rotWithShape="0">
              <a:srgbClr val="000000">
                <a:alpha val="25000"/>
              </a:srgbClr>
            </a:outerShdw>
          </a:effectLst>
        </p:spPr>
        <p:txBody>
          <a:bodyPr vert="horz" wrap="square" lIns="63500" tIns="63500" rIns="63500" bIns="63500" rtlCol="0" anchor="ctr"/>
          <a:lstStyle/>
          <a:p>
            <a:pPr algn="ctr">
              <a:defRPr/>
            </a:pPr>
          </a:p>
        </p:txBody>
      </p:sp>
      <p:pic>
        <p:nvPicPr>
          <p:cNvPr id="10" name="Picture 10"/>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382000" y="1742440"/>
            <a:ext cx="304800" cy="304800"/>
          </a:xfrm>
          <a:prstGeom prst="rect">
            <a:avLst/>
          </a:prstGeom>
        </p:spPr>
      </p:pic>
      <p:sp>
        <p:nvSpPr>
          <p:cNvPr id="11" name="AutoShape 11"/>
          <p:cNvSpPr/>
          <p:nvPr/>
        </p:nvSpPr>
        <p:spPr>
          <a:xfrm>
            <a:off x="8686800" y="1714500"/>
            <a:ext cx="2413000" cy="3810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1800" b="1" i="0" u="none" strike="noStrike">
                <a:solidFill>
                  <a:srgbClr val="8B0000"/>
                </a:solidFill>
                <a:latin typeface="Noto Sans SC" panose="020B0200000000000000" charset="-122"/>
                <a:ea typeface="Noto Sans SC" panose="020B0200000000000000" charset="-122"/>
                <a:cs typeface="Noto Sans SC" panose="020B0200000000000000" charset="-122"/>
                <a:sym typeface="Noto Sans SC" panose="020B0200000000000000" charset="-122"/>
              </a:rPr>
              <a:t>资产明细 (核心必填)</a:t>
            </a:r>
            <a:endParaRPr lang="en-US" sz="1100"/>
          </a:p>
        </p:txBody>
      </p:sp>
      <p:sp>
        <p:nvSpPr>
          <p:cNvPr id="12" name="AutoShape 12"/>
          <p:cNvSpPr/>
          <p:nvPr/>
        </p:nvSpPr>
        <p:spPr>
          <a:xfrm>
            <a:off x="8272780" y="1714500"/>
            <a:ext cx="3549650" cy="2032000"/>
          </a:xfrm>
          <a:prstGeom prst="rect">
            <a:avLst/>
          </a:prstGeom>
          <a:noFill/>
          <a:ln w="12700" cap="flat" cmpd="sng">
            <a:noFill/>
            <a:prstDash val="solid"/>
            <a:round/>
          </a:ln>
        </p:spPr>
        <p:txBody>
          <a:bodyPr vert="horz" wrap="square" lIns="0" tIns="0" rIns="0" bIns="0" rtlCol="0" anchor="ctr" anchorCtr="0"/>
          <a:lstStyle/>
          <a:p>
            <a:pPr indent="0" algn="l">
              <a:lnSpc>
                <a:spcPct val="117000"/>
              </a:lnSpc>
              <a:defRPr/>
            </a:pPr>
            <a:r>
              <a:rPr lang="en-US" sz="1200" b="0" i="0" u="none" strike="noStrike">
                <a:solidFill>
                  <a:srgbClr val="333333"/>
                </a:solidFill>
                <a:latin typeface="Noto Sans SC" panose="020B0200000000000000" charset="-122"/>
                <a:ea typeface="Noto Sans SC" panose="020B0200000000000000" charset="-122"/>
                <a:cs typeface="Noto Sans SC" panose="020B0200000000000000" charset="-122"/>
                <a:sym typeface="Noto Sans SC" panose="020B0200000000000000" charset="-122"/>
              </a:rPr>
              <a:t>• 设备名称：填写规范全称</a:t>
            </a:r>
            <a:r>
              <a:rPr lang="zh-CN" altLang="en-US" sz="1200" b="0" i="0" u="none" strike="noStrike">
                <a:solidFill>
                  <a:srgbClr val="333333"/>
                </a:solidFill>
                <a:latin typeface="Noto Sans SC" panose="020B0200000000000000" charset="-122"/>
                <a:ea typeface="Noto Sans SC" panose="020B0200000000000000" charset="-122"/>
                <a:cs typeface="Noto Sans SC" panose="020B0200000000000000" charset="-122"/>
                <a:sym typeface="Noto Sans SC" panose="020B0200000000000000" charset="-122"/>
              </a:rPr>
              <a:t>（和中标合同及发票保持一致）</a:t>
            </a:r>
            <a:endParaRPr lang="zh-CN" altLang="en-US" sz="1200" b="0" i="0" u="none" strike="noStrike">
              <a:solidFill>
                <a:srgbClr val="333333"/>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indent="0" algn="l">
              <a:lnSpc>
                <a:spcPct val="117000"/>
              </a:lnSpc>
              <a:defRPr/>
            </a:pPr>
            <a:r>
              <a:rPr lang="en-US" sz="1200" b="0" i="0" u="none" strike="noStrike">
                <a:solidFill>
                  <a:srgbClr val="333333"/>
                </a:solidFill>
                <a:latin typeface="Noto Sans SC" panose="020B0200000000000000" charset="-122"/>
                <a:ea typeface="Noto Sans SC" panose="020B0200000000000000" charset="-122"/>
                <a:cs typeface="Noto Sans SC" panose="020B0200000000000000" charset="-122"/>
                <a:sym typeface="Noto Sans SC" panose="020B0200000000000000" charset="-122"/>
              </a:rPr>
              <a:t>• 规格型号：</a:t>
            </a:r>
            <a:r>
              <a:rPr lang="en-US" sz="1200" b="1" i="0" u="none" strike="noStrike">
                <a:solidFill>
                  <a:srgbClr val="8B0000"/>
                </a:solidFill>
                <a:latin typeface="Noto Sans SC" panose="020B0200000000000000" charset="-122"/>
                <a:ea typeface="Noto Sans SC" panose="020B0200000000000000" charset="-122"/>
                <a:cs typeface="Noto Sans SC" panose="020B0200000000000000" charset="-122"/>
                <a:sym typeface="Noto Sans SC" panose="020B0200000000000000" charset="-122"/>
              </a:rPr>
              <a:t>必须与实物标签保持一致</a:t>
            </a:r>
            <a:endParaRPr lang="en-US" sz="1200" b="1" i="0" u="none" strike="noStrike">
              <a:solidFill>
                <a:srgbClr val="8B0000"/>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indent="0" algn="l">
              <a:lnSpc>
                <a:spcPct val="117000"/>
              </a:lnSpc>
            </a:pPr>
            <a:r>
              <a:rPr lang="en-US" sz="1200" b="0" i="0" u="none" strike="noStrike">
                <a:solidFill>
                  <a:srgbClr val="333333"/>
                </a:solidFill>
                <a:latin typeface="Noto Sans SC" panose="020B0200000000000000" charset="-122"/>
                <a:ea typeface="Noto Sans SC" panose="020B0200000000000000" charset="-122"/>
                <a:cs typeface="Noto Sans SC" panose="020B0200000000000000" charset="-122"/>
                <a:sym typeface="Noto Sans SC" panose="020B0200000000000000" charset="-122"/>
              </a:rPr>
              <a:t>• 生产厂家：</a:t>
            </a:r>
            <a:r>
              <a:rPr lang="en-US" sz="1200" b="1" i="0" u="none" strike="noStrike">
                <a:solidFill>
                  <a:srgbClr val="8B0000"/>
                </a:solidFill>
                <a:latin typeface="Noto Sans SC" panose="020B0200000000000000" charset="-122"/>
                <a:ea typeface="Noto Sans SC" panose="020B0200000000000000" charset="-122"/>
                <a:cs typeface="Noto Sans SC" panose="020B0200000000000000" charset="-122"/>
                <a:sym typeface="Noto Sans SC" panose="020B0200000000000000" charset="-122"/>
              </a:rPr>
              <a:t>必须填写企业全称</a:t>
            </a:r>
            <a:r>
              <a:rPr lang="en-US" sz="1200" b="0" i="0" u="none" strike="noStrike">
                <a:solidFill>
                  <a:srgbClr val="333333"/>
                </a:solidFill>
                <a:latin typeface="Noto Sans SC" panose="020B0200000000000000" charset="-122"/>
                <a:ea typeface="Noto Sans SC" panose="020B0200000000000000" charset="-122"/>
                <a:cs typeface="Noto Sans SC" panose="020B0200000000000000" charset="-122"/>
                <a:sym typeface="Noto Sans SC" panose="020B0200000000000000" charset="-122"/>
              </a:rPr>
              <a:t>，禁止简称</a:t>
            </a:r>
            <a:endParaRPr lang="en-US" sz="1200" b="0" i="0" u="none" strike="noStrike">
              <a:solidFill>
                <a:srgbClr val="333333"/>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indent="0" algn="l">
              <a:lnSpc>
                <a:spcPct val="117000"/>
              </a:lnSpc>
            </a:pPr>
            <a:r>
              <a:rPr lang="en-US" sz="1200" b="0" i="0" u="none" strike="noStrike">
                <a:solidFill>
                  <a:srgbClr val="333333"/>
                </a:solidFill>
                <a:latin typeface="Noto Sans SC" panose="020B0200000000000000" charset="-122"/>
                <a:ea typeface="Noto Sans SC" panose="020B0200000000000000" charset="-122"/>
                <a:cs typeface="Noto Sans SC" panose="020B0200000000000000" charset="-122"/>
                <a:sym typeface="Noto Sans SC" panose="020B0200000000000000" charset="-122"/>
              </a:rPr>
              <a:t>• 出厂编号：填写设备唯一序列号(S/N)</a:t>
            </a:r>
            <a:endParaRPr lang="en-US" sz="1200" b="0" i="0" u="none" strike="noStrike">
              <a:solidFill>
                <a:srgbClr val="333333"/>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indent="0" algn="l">
              <a:lnSpc>
                <a:spcPct val="117000"/>
              </a:lnSpc>
            </a:pPr>
            <a:r>
              <a:rPr lang="en-US" sz="1200" b="0" i="0" u="none" strike="noStrike">
                <a:solidFill>
                  <a:srgbClr val="333333"/>
                </a:solidFill>
                <a:latin typeface="Noto Sans SC" panose="020B0200000000000000" charset="-122"/>
                <a:ea typeface="Noto Sans SC" panose="020B0200000000000000" charset="-122"/>
                <a:cs typeface="Noto Sans SC" panose="020B0200000000000000" charset="-122"/>
                <a:sym typeface="Noto Sans SC" panose="020B0200000000000000" charset="-122"/>
              </a:rPr>
              <a:t>• 责任与位置：明确具体使用人及资产放置详细地址（如：</a:t>
            </a:r>
            <a:r>
              <a:rPr lang="zh-CN" altLang="en-US" sz="1200" b="0" i="0" u="none" strike="noStrike">
                <a:solidFill>
                  <a:srgbClr val="333333"/>
                </a:solidFill>
                <a:latin typeface="Noto Sans SC" panose="020B0200000000000000" charset="-122"/>
                <a:ea typeface="Noto Sans SC" panose="020B0200000000000000" charset="-122"/>
                <a:cs typeface="Noto Sans SC" panose="020B0200000000000000" charset="-122"/>
                <a:sym typeface="Noto Sans SC" panose="020B0200000000000000" charset="-122"/>
              </a:rPr>
              <a:t>信息化大楼</a:t>
            </a:r>
            <a:r>
              <a:rPr lang="en-US" sz="1200" b="0" i="0" u="none" strike="noStrike">
                <a:solidFill>
                  <a:srgbClr val="333333"/>
                </a:solidFill>
                <a:latin typeface="Noto Sans SC" panose="020B0200000000000000" charset="-122"/>
                <a:ea typeface="Noto Sans SC" panose="020B0200000000000000" charset="-122"/>
                <a:cs typeface="Noto Sans SC" panose="020B0200000000000000" charset="-122"/>
                <a:sym typeface="Noto Sans SC" panose="020B0200000000000000" charset="-122"/>
              </a:rPr>
              <a:t>301室）</a:t>
            </a:r>
            <a:endParaRPr lang="en-US" sz="1200" b="0" i="0" u="none" strike="noStrike">
              <a:solidFill>
                <a:srgbClr val="333333"/>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
        <p:nvSpPr>
          <p:cNvPr id="13" name="AutoShape 13"/>
          <p:cNvSpPr/>
          <p:nvPr/>
        </p:nvSpPr>
        <p:spPr>
          <a:xfrm>
            <a:off x="8272780" y="3723005"/>
            <a:ext cx="3683000" cy="2462530"/>
          </a:xfrm>
          <a:prstGeom prst="roundRect">
            <a:avLst>
              <a:gd name="adj" fmla="val 0"/>
            </a:avLst>
          </a:prstGeom>
          <a:solidFill>
            <a:srgbClr val="FFFFFF">
              <a:alpha val="100000"/>
            </a:srgbClr>
          </a:solidFill>
          <a:ln w="12700" cap="flat" cmpd="sng">
            <a:solidFill>
              <a:srgbClr val="E6E6E6">
                <a:alpha val="100000"/>
              </a:srgbClr>
            </a:solidFill>
            <a:prstDash val="solid"/>
            <a:round/>
          </a:ln>
          <a:effectLst>
            <a:outerShdw blurRad="444500" dist="190500" dir="2700000" algn="tl" rotWithShape="0">
              <a:srgbClr val="000000">
                <a:alpha val="25000"/>
              </a:srgbClr>
            </a:outerShdw>
          </a:effectLst>
        </p:spPr>
        <p:txBody>
          <a:bodyPr vert="horz" wrap="square" lIns="63500" tIns="63500" rIns="63500" bIns="63500" rtlCol="0" anchor="ctr"/>
          <a:lstStyle/>
          <a:p>
            <a:pPr algn="ctr">
              <a:defRPr/>
            </a:pPr>
          </a:p>
        </p:txBody>
      </p:sp>
      <p:pic>
        <p:nvPicPr>
          <p:cNvPr id="14" name="Picture 14"/>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8331200" y="3723005"/>
            <a:ext cx="304800" cy="304800"/>
          </a:xfrm>
          <a:prstGeom prst="rect">
            <a:avLst/>
          </a:prstGeom>
        </p:spPr>
      </p:pic>
      <p:sp>
        <p:nvSpPr>
          <p:cNvPr id="15" name="AutoShape 15"/>
          <p:cNvSpPr/>
          <p:nvPr/>
        </p:nvSpPr>
        <p:spPr>
          <a:xfrm>
            <a:off x="8636000" y="3658870"/>
            <a:ext cx="2413000" cy="3810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1800" b="1" i="0" u="none" strike="noStrike">
                <a:solidFill>
                  <a:srgbClr val="8B0000"/>
                </a:solidFill>
                <a:latin typeface="Noto Sans SC" panose="020B0200000000000000" charset="-122"/>
                <a:ea typeface="Noto Sans SC" panose="020B0200000000000000" charset="-122"/>
                <a:cs typeface="Noto Sans SC" panose="020B0200000000000000" charset="-122"/>
                <a:sym typeface="Noto Sans SC" panose="020B0200000000000000" charset="-122"/>
              </a:rPr>
              <a:t>多方联合验收</a:t>
            </a:r>
            <a:endParaRPr lang="en-US" sz="1100"/>
          </a:p>
        </p:txBody>
      </p:sp>
      <p:sp>
        <p:nvSpPr>
          <p:cNvPr id="16" name="AutoShape 16"/>
          <p:cNvSpPr/>
          <p:nvPr/>
        </p:nvSpPr>
        <p:spPr>
          <a:xfrm>
            <a:off x="8382000" y="4112260"/>
            <a:ext cx="3503295" cy="2176145"/>
          </a:xfrm>
          <a:prstGeom prst="rect">
            <a:avLst/>
          </a:prstGeom>
          <a:noFill/>
          <a:ln w="12700" cap="flat" cmpd="sng">
            <a:noFill/>
            <a:prstDash val="solid"/>
            <a:round/>
          </a:ln>
        </p:spPr>
        <p:txBody>
          <a:bodyPr vert="horz" wrap="square" lIns="0" tIns="0" rIns="0" bIns="0" rtlCol="0" anchor="ctr" anchorCtr="0"/>
          <a:lstStyle/>
          <a:p>
            <a:pPr marR="0" algn="l">
              <a:lnSpc>
                <a:spcPct val="117000"/>
              </a:lnSpc>
              <a:buSzTx/>
              <a:buFont typeface="Arial" panose="020B0604020202020204" pitchFamily="34" charset="0"/>
              <a:buNone/>
            </a:pPr>
            <a:r>
              <a:rPr lang="en-US" sz="1200">
                <a:solidFill>
                  <a:srgbClr val="333333"/>
                </a:solidFill>
                <a:latin typeface="Noto Sans SC" panose="020B0200000000000000" charset="-122"/>
                <a:ea typeface="Noto Sans SC" panose="020B0200000000000000" charset="-122"/>
                <a:cs typeface="Noto Sans SC" panose="020B0200000000000000" charset="-122"/>
                <a:sym typeface="+mn-ea"/>
              </a:rPr>
              <a:t>采购项目完成后，由</a:t>
            </a:r>
            <a:r>
              <a:rPr lang="en-US" sz="1200" b="1">
                <a:solidFill>
                  <a:srgbClr val="8B0000"/>
                </a:solidFill>
                <a:latin typeface="Noto Sans SC" panose="020B0200000000000000" charset="-122"/>
                <a:ea typeface="Noto Sans SC" panose="020B0200000000000000" charset="-122"/>
                <a:cs typeface="Noto Sans SC" panose="020B0200000000000000" charset="-122"/>
                <a:sym typeface="+mn-ea"/>
              </a:rPr>
              <a:t>申请部门牵头</a:t>
            </a:r>
            <a:r>
              <a:rPr lang="en-US" sz="1200">
                <a:solidFill>
                  <a:srgbClr val="333333"/>
                </a:solidFill>
                <a:latin typeface="Noto Sans SC" panose="020B0200000000000000" charset="-122"/>
                <a:ea typeface="Noto Sans SC" panose="020B0200000000000000" charset="-122"/>
                <a:cs typeface="Noto Sans SC" panose="020B0200000000000000" charset="-122"/>
                <a:sym typeface="+mn-ea"/>
              </a:rPr>
              <a:t>，院招标办</a:t>
            </a:r>
            <a:r>
              <a:rPr lang="en-US" sz="1200" b="1">
                <a:solidFill>
                  <a:srgbClr val="8B0000"/>
                </a:solidFill>
                <a:latin typeface="Noto Sans SC" panose="020B0200000000000000" charset="-122"/>
                <a:ea typeface="Noto Sans SC" panose="020B0200000000000000" charset="-122"/>
                <a:cs typeface="Noto Sans SC" panose="020B0200000000000000" charset="-122"/>
                <a:sym typeface="+mn-ea"/>
              </a:rPr>
              <a:t>协调</a:t>
            </a:r>
            <a:r>
              <a:rPr lang="en-US" sz="1200">
                <a:solidFill>
                  <a:srgbClr val="333333"/>
                </a:solidFill>
                <a:latin typeface="Noto Sans SC" panose="020B0200000000000000" charset="-122"/>
                <a:ea typeface="Noto Sans SC" panose="020B0200000000000000" charset="-122"/>
                <a:cs typeface="Noto Sans SC" panose="020B0200000000000000" charset="-122"/>
                <a:sym typeface="+mn-ea"/>
              </a:rPr>
              <a:t>，财务处（国资办）等相关部门参与，</a:t>
            </a:r>
            <a:r>
              <a:rPr lang="en-US" sz="1200" b="1">
                <a:solidFill>
                  <a:srgbClr val="8B0000"/>
                </a:solidFill>
                <a:latin typeface="Noto Sans SC" panose="020B0200000000000000" charset="-122"/>
                <a:ea typeface="Noto Sans SC" panose="020B0200000000000000" charset="-122"/>
                <a:cs typeface="Noto Sans SC" panose="020B0200000000000000" charset="-122"/>
                <a:sym typeface="+mn-ea"/>
              </a:rPr>
              <a:t>必要时可以聘请相关专家组成验收小组或委托有资质的第三方</a:t>
            </a:r>
            <a:r>
              <a:rPr lang="en-US" sz="1200">
                <a:solidFill>
                  <a:srgbClr val="333333"/>
                </a:solidFill>
                <a:latin typeface="Noto Sans SC" panose="020B0200000000000000" charset="-122"/>
                <a:ea typeface="Noto Sans SC" panose="020B0200000000000000" charset="-122"/>
                <a:cs typeface="Noto Sans SC" panose="020B0200000000000000" charset="-122"/>
                <a:sym typeface="+mn-ea"/>
              </a:rPr>
              <a:t>，在院纪委（监察审计处）监督下认真核对实物资产与供货合同（政采、徽采云及学院招、询标合同）、发票，通过政采、学院公开招标购买设备还需与投标文件等相关材料比对是否相符，完成验收工作后，参与验收各方要签字盖章。</a:t>
            </a:r>
            <a:endParaRPr lang="en-US" sz="1200">
              <a:solidFill>
                <a:srgbClr val="333333"/>
              </a:solidFill>
              <a:latin typeface="Noto Sans SC" panose="020B0200000000000000" charset="-122"/>
              <a:ea typeface="Noto Sans SC" panose="020B0200000000000000" charset="-122"/>
              <a:cs typeface="Noto Sans SC" panose="020B0200000000000000" charset="-122"/>
            </a:endParaRPr>
          </a:p>
        </p:txBody>
      </p:sp>
      <p:sp>
        <p:nvSpPr>
          <p:cNvPr id="17" name="AutoShape 17"/>
          <p:cNvSpPr/>
          <p:nvPr/>
        </p:nvSpPr>
        <p:spPr>
          <a:xfrm>
            <a:off x="762000" y="5461000"/>
            <a:ext cx="7345680" cy="1016000"/>
          </a:xfrm>
          <a:prstGeom prst="roundRect">
            <a:avLst>
              <a:gd name="adj" fmla="val 0"/>
            </a:avLst>
          </a:prstGeom>
          <a:solidFill>
            <a:srgbClr val="8B0000">
              <a:alpha val="100000"/>
            </a:srgbClr>
          </a:solidFill>
          <a:ln w="25400" cap="flat" cmpd="sng">
            <a:noFill/>
            <a:prstDash val="solid"/>
            <a:round/>
          </a:ln>
          <a:effectLst>
            <a:outerShdw blurRad="444500" dist="190500" dir="2700000" algn="tl" rotWithShape="0">
              <a:srgbClr val="000000">
                <a:alpha val="25000"/>
              </a:srgbClr>
            </a:outerShdw>
          </a:effectLst>
        </p:spPr>
        <p:txBody>
          <a:bodyPr vert="horz" wrap="square" lIns="63500" tIns="63500" rIns="63500" bIns="63500" rtlCol="0" anchor="ctr"/>
          <a:lstStyle/>
          <a:p>
            <a:pPr algn="ctr">
              <a:defRPr/>
            </a:pPr>
          </a:p>
        </p:txBody>
      </p:sp>
      <p:pic>
        <p:nvPicPr>
          <p:cNvPr id="18" name="Picture 18"/>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143000" y="5740400"/>
            <a:ext cx="457200" cy="457200"/>
          </a:xfrm>
          <a:prstGeom prst="rect">
            <a:avLst/>
          </a:prstGeom>
        </p:spPr>
      </p:pic>
      <p:sp>
        <p:nvSpPr>
          <p:cNvPr id="19" name="AutoShape 19"/>
          <p:cNvSpPr/>
          <p:nvPr/>
        </p:nvSpPr>
        <p:spPr>
          <a:xfrm>
            <a:off x="1905000" y="5651500"/>
            <a:ext cx="9144000" cy="6350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1600" b="1" i="0" u="none" strike="noStrike">
                <a:solidFill>
                  <a:srgbClr val="FFFFFF"/>
                </a:solidFill>
                <a:latin typeface="Noto Sans SC" panose="020B0200000000000000" charset="-122"/>
                <a:ea typeface="Noto Sans SC" panose="020B0200000000000000" charset="-122"/>
                <a:cs typeface="Noto Sans SC" panose="020B0200000000000000" charset="-122"/>
                <a:sym typeface="Noto Sans SC" panose="020B0200000000000000" charset="-122"/>
              </a:rPr>
              <a:t>核心原则：验收单是国有资产入账的唯一法定依据，</a:t>
            </a:r>
            <a:endParaRPr lang="en-US" sz="1600" b="1" i="0" u="none" strike="noStrike">
              <a:solidFill>
                <a:srgbClr val="FFFFFF"/>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indent="0" algn="l">
              <a:lnSpc>
                <a:spcPct val="125000"/>
              </a:lnSpc>
              <a:defRPr/>
            </a:pPr>
            <a:r>
              <a:rPr lang="en-US" sz="1600" b="1" i="0" u="none" strike="noStrike">
                <a:solidFill>
                  <a:srgbClr val="FFFFFF"/>
                </a:solidFill>
                <a:latin typeface="Noto Sans SC" panose="020B0200000000000000" charset="-122"/>
                <a:ea typeface="Noto Sans SC" panose="020B0200000000000000" charset="-122"/>
                <a:cs typeface="Noto Sans SC" panose="020B0200000000000000" charset="-122"/>
                <a:sym typeface="Noto Sans SC" panose="020B0200000000000000" charset="-122"/>
              </a:rPr>
              <a:t>填写信息必须准确、真实、完整，严禁虚假填报。</a:t>
            </a:r>
            <a:endParaRPr lang="en-US" sz="1100"/>
          </a:p>
        </p:txBody>
      </p:sp>
      <p:sp>
        <p:nvSpPr>
          <p:cNvPr id="21" name="AutoShape 15"/>
          <p:cNvSpPr/>
          <p:nvPr/>
        </p:nvSpPr>
        <p:spPr>
          <a:xfrm>
            <a:off x="10687685" y="6197600"/>
            <a:ext cx="1397000" cy="558800"/>
          </a:xfrm>
          <a:prstGeom prst="rect">
            <a:avLst/>
          </a:prstGeom>
          <a:noFill/>
          <a:ln w="12700" cap="flat" cmpd="sng">
            <a:noFill/>
            <a:prstDash val="solid"/>
            <a:round/>
          </a:ln>
        </p:spPr>
        <p:txBody>
          <a:bodyPr vert="horz" wrap="square" lIns="0" tIns="0" rIns="0" bIns="0" rtlCol="0" anchor="ctr" anchorCtr="0"/>
          <a:lstStyle/>
          <a:p>
            <a:pPr indent="0" algn="ctr">
              <a:lnSpc>
                <a:spcPct val="125000"/>
              </a:lnSpc>
              <a:defRPr/>
            </a:pPr>
            <a:r>
              <a:rPr lang="en-US" sz="1400" b="1" i="0" u="none" strike="noStrike">
                <a:solidFill>
                  <a:srgbClr val="FFFFFF"/>
                </a:solidFill>
                <a:latin typeface="Noto Sans SC" panose="020B0200000000000000" charset="-122"/>
                <a:ea typeface="Noto Sans SC" panose="020B0200000000000000" charset="-122"/>
                <a:cs typeface="Noto Sans SC" panose="020B0200000000000000" charset="-122"/>
                <a:sym typeface="Noto Sans SC" panose="020B0200000000000000" charset="-122"/>
                <a:hlinkClick r:id="rId10" action="ppaction://hlinksldjump"/>
              </a:rPr>
              <a:t>返回目录</a:t>
            </a:r>
            <a:endParaRPr lang="en-US" sz="1100"/>
          </a:p>
        </p:txBody>
      </p:sp>
      <p:sp>
        <p:nvSpPr>
          <p:cNvPr id="23" name="矩形 22"/>
          <p:cNvSpPr/>
          <p:nvPr/>
        </p:nvSpPr>
        <p:spPr>
          <a:xfrm>
            <a:off x="750570" y="1543685"/>
            <a:ext cx="7356475" cy="3734435"/>
          </a:xfrm>
          <a:prstGeom prst="rect">
            <a:avLst/>
          </a:prstGeom>
          <a:blipFill rotWithShape="1">
            <a:blip r:embed="rId11"/>
            <a:stretch>
              <a:fillRect/>
            </a:stretch>
          </a:blipFill>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762000" y="635000"/>
            <a:ext cx="10668000" cy="5080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3200" b="1" i="0" u="none" strike="noStrike">
                <a:solidFill>
                  <a:srgbClr val="8B0000"/>
                </a:solidFill>
                <a:latin typeface="Noto Sans SC" panose="020B0200000000000000" charset="-122"/>
                <a:ea typeface="Noto Sans SC" panose="020B0200000000000000" charset="-122"/>
                <a:cs typeface="Noto Sans SC" panose="020B0200000000000000" charset="-122"/>
                <a:sym typeface="Noto Sans SC" panose="020B0200000000000000" charset="-122"/>
              </a:rPr>
              <a:t>05 资产处置管理：条件与权限</a:t>
            </a:r>
            <a:endParaRPr lang="en-US" sz="1100"/>
          </a:p>
        </p:txBody>
      </p:sp>
      <p:sp>
        <p:nvSpPr>
          <p:cNvPr id="3" name="AutoShape 3"/>
          <p:cNvSpPr/>
          <p:nvPr/>
        </p:nvSpPr>
        <p:spPr>
          <a:xfrm>
            <a:off x="762000" y="1270000"/>
            <a:ext cx="10668000" cy="3810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1600" b="0" i="0" u="none" strike="noStrike">
                <a:solidFill>
                  <a:srgbClr val="505050"/>
                </a:solidFill>
                <a:latin typeface="Noto Sans SC" panose="020B0200000000000000" charset="-122"/>
                <a:ea typeface="Noto Sans SC" panose="020B0200000000000000" charset="-122"/>
                <a:cs typeface="Noto Sans SC" panose="020B0200000000000000" charset="-122"/>
                <a:sym typeface="Noto Sans SC" panose="020B0200000000000000" charset="-122"/>
              </a:rPr>
              <a:t>资产处置是资产管理的“出口”，必须严格按规定权限和程序进行，严禁随意处置。</a:t>
            </a:r>
            <a:endParaRPr lang="en-US" sz="1100"/>
          </a:p>
        </p:txBody>
      </p:sp>
      <p:sp>
        <p:nvSpPr>
          <p:cNvPr id="5" name="AutoShape 5"/>
          <p:cNvSpPr/>
          <p:nvPr/>
        </p:nvSpPr>
        <p:spPr>
          <a:xfrm>
            <a:off x="4699000" y="4572000"/>
            <a:ext cx="6731000" cy="1778000"/>
          </a:xfrm>
          <a:prstGeom prst="roundRect">
            <a:avLst>
              <a:gd name="adj" fmla="val 0"/>
            </a:avLst>
          </a:prstGeom>
          <a:solidFill>
            <a:srgbClr val="8B0000">
              <a:alpha val="100000"/>
            </a:srgbClr>
          </a:solidFill>
          <a:ln w="25400" cap="flat" cmpd="sng">
            <a:noFill/>
            <a:prstDash val="solid"/>
            <a:round/>
          </a:ln>
        </p:spPr>
        <p:txBody>
          <a:bodyPr vert="horz" wrap="square" lIns="63500" tIns="63500" rIns="63500" bIns="63500" rtlCol="0" anchor="ctr"/>
          <a:lstStyle/>
          <a:p>
            <a:pPr algn="ctr">
              <a:defRPr/>
            </a:pPr>
          </a:p>
        </p:txBody>
      </p:sp>
      <p:pic>
        <p:nvPicPr>
          <p:cNvPr id="6" name="Picture 6"/>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016500" y="4711700"/>
            <a:ext cx="304800" cy="304800"/>
          </a:xfrm>
          <a:prstGeom prst="rect">
            <a:avLst/>
          </a:prstGeom>
        </p:spPr>
      </p:pic>
      <p:sp>
        <p:nvSpPr>
          <p:cNvPr id="7" name="AutoShape 7"/>
          <p:cNvSpPr/>
          <p:nvPr/>
        </p:nvSpPr>
        <p:spPr>
          <a:xfrm>
            <a:off x="5638800" y="4711700"/>
            <a:ext cx="2667000" cy="3810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1800" b="1" i="0" u="none" strike="noStrike">
                <a:solidFill>
                  <a:srgbClr val="FFFFFF"/>
                </a:solidFill>
                <a:latin typeface="Noto Sans SC" panose="020B0200000000000000" charset="-122"/>
                <a:ea typeface="Noto Sans SC" panose="020B0200000000000000" charset="-122"/>
                <a:cs typeface="Noto Sans SC" panose="020B0200000000000000" charset="-122"/>
                <a:sym typeface="Noto Sans SC" panose="020B0200000000000000" charset="-122"/>
              </a:rPr>
              <a:t>重要提示</a:t>
            </a:r>
            <a:endParaRPr lang="en-US" sz="1100"/>
          </a:p>
        </p:txBody>
      </p:sp>
      <p:sp>
        <p:nvSpPr>
          <p:cNvPr id="8" name="AutoShape 8"/>
          <p:cNvSpPr/>
          <p:nvPr/>
        </p:nvSpPr>
        <p:spPr>
          <a:xfrm>
            <a:off x="5016500" y="5016500"/>
            <a:ext cx="6158865" cy="889000"/>
          </a:xfrm>
          <a:prstGeom prst="rect">
            <a:avLst/>
          </a:prstGeom>
          <a:noFill/>
          <a:ln w="12700" cap="flat" cmpd="sng">
            <a:noFill/>
            <a:prstDash val="solid"/>
            <a:round/>
          </a:ln>
        </p:spPr>
        <p:txBody>
          <a:bodyPr vert="horz" wrap="square" lIns="0" tIns="0" rIns="0" bIns="0" rtlCol="0" anchor="ctr" anchorCtr="0"/>
          <a:lstStyle/>
          <a:p>
            <a:pPr indent="0" algn="l">
              <a:lnSpc>
                <a:spcPct val="108000"/>
              </a:lnSpc>
              <a:defRPr/>
            </a:pPr>
            <a:r>
              <a:rPr lang="en-US" sz="1300" b="0" i="0" u="none" strike="noStrike">
                <a:solidFill>
                  <a:srgbClr val="FFFFFF">
                    <a:alpha val="90196"/>
                  </a:srgbClr>
                </a:solidFill>
                <a:latin typeface="Noto Sans SC" panose="020B0200000000000000" charset="-122"/>
                <a:ea typeface="Noto Sans SC" panose="020B0200000000000000" charset="-122"/>
                <a:cs typeface="Noto Sans SC" panose="020B0200000000000000" charset="-122"/>
                <a:sym typeface="Noto Sans SC" panose="020B0200000000000000" charset="-122"/>
              </a:rPr>
              <a:t>已达使用年限但技术性能良好、仍可继续使用的资产，应当继续使用，不得随意报废处置。</a:t>
            </a:r>
            <a:endParaRPr lang="en-US" sz="1100"/>
          </a:p>
        </p:txBody>
      </p:sp>
      <p:sp>
        <p:nvSpPr>
          <p:cNvPr id="9" name="AutoShape 9"/>
          <p:cNvSpPr/>
          <p:nvPr/>
        </p:nvSpPr>
        <p:spPr>
          <a:xfrm>
            <a:off x="4699000" y="2032000"/>
            <a:ext cx="6731000" cy="2159000"/>
          </a:xfrm>
          <a:prstGeom prst="roundRect">
            <a:avLst>
              <a:gd name="adj" fmla="val 0"/>
            </a:avLst>
          </a:prstGeom>
          <a:solidFill>
            <a:srgbClr val="FFFFFF">
              <a:alpha val="95000"/>
            </a:srgbClr>
          </a:solidFill>
          <a:ln w="12700" cap="flat" cmpd="sng">
            <a:solidFill>
              <a:srgbClr val="E5E7EB">
                <a:alpha val="100000"/>
              </a:srgbClr>
            </a:solidFill>
            <a:prstDash val="solid"/>
            <a:round/>
          </a:ln>
        </p:spPr>
        <p:txBody>
          <a:bodyPr vert="horz" wrap="square" lIns="63500" tIns="63500" rIns="63500" bIns="63500" rtlCol="0" anchor="ctr"/>
          <a:lstStyle/>
          <a:p>
            <a:pPr algn="ctr">
              <a:defRPr/>
            </a:pPr>
          </a:p>
        </p:txBody>
      </p:sp>
      <p:sp>
        <p:nvSpPr>
          <p:cNvPr id="10" name="AutoShape 10"/>
          <p:cNvSpPr/>
          <p:nvPr/>
        </p:nvSpPr>
        <p:spPr>
          <a:xfrm>
            <a:off x="4953000" y="2222500"/>
            <a:ext cx="6223000" cy="3810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1800" b="1" i="0" u="none" strike="noStrike">
                <a:solidFill>
                  <a:srgbClr val="8B0000"/>
                </a:solidFill>
                <a:latin typeface="Noto Sans SC" panose="020B0200000000000000" charset="-122"/>
                <a:ea typeface="Noto Sans SC" panose="020B0200000000000000" charset="-122"/>
                <a:cs typeface="Noto Sans SC" panose="020B0200000000000000" charset="-122"/>
                <a:sym typeface="Noto Sans SC" panose="020B0200000000000000" charset="-122"/>
              </a:rPr>
              <a:t>▌ 资产处置适用条件</a:t>
            </a:r>
            <a:endParaRPr lang="en-US" sz="1100"/>
          </a:p>
        </p:txBody>
      </p:sp>
      <p:sp>
        <p:nvSpPr>
          <p:cNvPr id="11" name="AutoShape 11"/>
          <p:cNvSpPr/>
          <p:nvPr/>
        </p:nvSpPr>
        <p:spPr>
          <a:xfrm>
            <a:off x="4953000" y="2794000"/>
            <a:ext cx="2984500" cy="571500"/>
          </a:xfrm>
          <a:prstGeom prst="rect">
            <a:avLst/>
          </a:prstGeom>
          <a:noFill/>
          <a:ln w="12700" cap="flat" cmpd="sng">
            <a:noFill/>
            <a:prstDash val="solid"/>
            <a:round/>
          </a:ln>
        </p:spPr>
        <p:txBody>
          <a:bodyPr vert="horz" wrap="square" lIns="0" tIns="0" rIns="0" bIns="0" rtlCol="0" anchor="ctr" anchorCtr="0"/>
          <a:lstStyle/>
          <a:p>
            <a:pPr indent="0" algn="l">
              <a:lnSpc>
                <a:spcPct val="100000"/>
              </a:lnSpc>
              <a:defRPr/>
            </a:pPr>
            <a:r>
              <a:rPr lang="en-US" sz="1300" b="0" i="0" u="none" strike="noStrike">
                <a:solidFill>
                  <a:srgbClr val="333333"/>
                </a:solidFill>
                <a:latin typeface="Noto Sans SC" panose="020B0200000000000000" charset="-122"/>
                <a:ea typeface="Noto Sans SC" panose="020B0200000000000000" charset="-122"/>
                <a:cs typeface="Noto Sans SC" panose="020B0200000000000000" charset="-122"/>
                <a:sym typeface="Noto Sans SC" panose="020B0200000000000000" charset="-122"/>
              </a:rPr>
              <a:t>● 技术性能落后，能耗高、效率低，且无法维修或维修后仍达不到要求。</a:t>
            </a:r>
            <a:endParaRPr lang="en-US" sz="1100"/>
          </a:p>
        </p:txBody>
      </p:sp>
      <p:sp>
        <p:nvSpPr>
          <p:cNvPr id="12" name="AutoShape 12"/>
          <p:cNvSpPr/>
          <p:nvPr/>
        </p:nvSpPr>
        <p:spPr>
          <a:xfrm>
            <a:off x="8191500" y="2794000"/>
            <a:ext cx="2984500" cy="571500"/>
          </a:xfrm>
          <a:prstGeom prst="rect">
            <a:avLst/>
          </a:prstGeom>
          <a:noFill/>
          <a:ln w="12700" cap="flat" cmpd="sng">
            <a:noFill/>
            <a:prstDash val="solid"/>
            <a:round/>
          </a:ln>
        </p:spPr>
        <p:txBody>
          <a:bodyPr vert="horz" wrap="square" lIns="0" tIns="0" rIns="0" bIns="0" rtlCol="0" anchor="ctr" anchorCtr="0"/>
          <a:lstStyle/>
          <a:p>
            <a:pPr indent="0" algn="l">
              <a:lnSpc>
                <a:spcPct val="100000"/>
              </a:lnSpc>
              <a:defRPr/>
            </a:pPr>
            <a:r>
              <a:rPr lang="en-US" sz="1300" b="0" i="0" u="none" strike="noStrike">
                <a:solidFill>
                  <a:srgbClr val="333333"/>
                </a:solidFill>
                <a:latin typeface="Noto Sans SC" panose="020B0200000000000000" charset="-122"/>
                <a:ea typeface="Noto Sans SC" panose="020B0200000000000000" charset="-122"/>
                <a:cs typeface="Noto Sans SC" panose="020B0200000000000000" charset="-122"/>
                <a:sym typeface="Noto Sans SC" panose="020B0200000000000000" charset="-122"/>
              </a:rPr>
              <a:t>● 超过规定使用年限，且无法满足工作需要，继续使用会存在安全隐患。</a:t>
            </a:r>
            <a:endParaRPr lang="en-US" sz="1100"/>
          </a:p>
        </p:txBody>
      </p:sp>
      <p:sp>
        <p:nvSpPr>
          <p:cNvPr id="13" name="AutoShape 13"/>
          <p:cNvSpPr/>
          <p:nvPr/>
        </p:nvSpPr>
        <p:spPr>
          <a:xfrm>
            <a:off x="4953000" y="3556000"/>
            <a:ext cx="2984500" cy="571500"/>
          </a:xfrm>
          <a:prstGeom prst="rect">
            <a:avLst/>
          </a:prstGeom>
          <a:noFill/>
          <a:ln w="12700" cap="flat" cmpd="sng">
            <a:noFill/>
            <a:prstDash val="solid"/>
            <a:round/>
          </a:ln>
        </p:spPr>
        <p:txBody>
          <a:bodyPr vert="horz" wrap="square" lIns="0" tIns="0" rIns="0" bIns="0" rtlCol="0" anchor="ctr" anchorCtr="0"/>
          <a:lstStyle/>
          <a:p>
            <a:pPr indent="0" algn="l">
              <a:lnSpc>
                <a:spcPct val="100000"/>
              </a:lnSpc>
              <a:defRPr/>
            </a:pPr>
            <a:r>
              <a:rPr lang="en-US" sz="1300" b="0" i="0" u="none" strike="noStrike">
                <a:solidFill>
                  <a:srgbClr val="333333"/>
                </a:solidFill>
                <a:latin typeface="Noto Sans SC" panose="020B0200000000000000" charset="-122"/>
                <a:ea typeface="Noto Sans SC" panose="020B0200000000000000" charset="-122"/>
                <a:cs typeface="Noto Sans SC" panose="020B0200000000000000" charset="-122"/>
                <a:sym typeface="Noto Sans SC" panose="020B0200000000000000" charset="-122"/>
              </a:rPr>
              <a:t>● 发生盘亏、毁损、灭失等非正常损失</a:t>
            </a:r>
            <a:r>
              <a:rPr lang="zh-CN" altLang="en-US" sz="1300" b="0" i="0" u="none" strike="noStrike">
                <a:solidFill>
                  <a:srgbClr val="333333"/>
                </a:solidFill>
                <a:latin typeface="Noto Sans SC" panose="020B0200000000000000" charset="-122"/>
                <a:ea typeface="Noto Sans SC" panose="020B0200000000000000" charset="-122"/>
                <a:cs typeface="Noto Sans SC" panose="020B0200000000000000" charset="-122"/>
                <a:sym typeface="Noto Sans SC" panose="020B0200000000000000" charset="-122"/>
              </a:rPr>
              <a:t>。</a:t>
            </a:r>
            <a:endParaRPr lang="zh-CN" altLang="en-US" sz="1300" b="0" i="0" u="none" strike="noStrike">
              <a:solidFill>
                <a:srgbClr val="333333"/>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
        <p:nvSpPr>
          <p:cNvPr id="14" name="AutoShape 14"/>
          <p:cNvSpPr/>
          <p:nvPr/>
        </p:nvSpPr>
        <p:spPr>
          <a:xfrm>
            <a:off x="8191500" y="3556000"/>
            <a:ext cx="2984500" cy="571500"/>
          </a:xfrm>
          <a:prstGeom prst="rect">
            <a:avLst/>
          </a:prstGeom>
          <a:noFill/>
          <a:ln w="12700" cap="flat" cmpd="sng">
            <a:noFill/>
            <a:prstDash val="solid"/>
            <a:round/>
          </a:ln>
        </p:spPr>
        <p:txBody>
          <a:bodyPr vert="horz" wrap="square" lIns="0" tIns="0" rIns="0" bIns="0" rtlCol="0" anchor="ctr" anchorCtr="0"/>
          <a:lstStyle/>
          <a:p>
            <a:pPr indent="0" algn="l">
              <a:lnSpc>
                <a:spcPct val="100000"/>
              </a:lnSpc>
              <a:defRPr/>
            </a:pPr>
            <a:r>
              <a:rPr lang="en-US" sz="1300" b="0" i="0" u="none" strike="noStrike">
                <a:solidFill>
                  <a:srgbClr val="333333"/>
                </a:solidFill>
                <a:latin typeface="Noto Sans SC" panose="020B0200000000000000" charset="-122"/>
                <a:ea typeface="Noto Sans SC" panose="020B0200000000000000" charset="-122"/>
                <a:cs typeface="Noto Sans SC" panose="020B0200000000000000" charset="-122"/>
                <a:sym typeface="Noto Sans SC" panose="020B0200000000000000" charset="-122"/>
              </a:rPr>
              <a:t>● 发生产权变动、调拨、置换、捐赠或因政策法规要求必须处置的情形。</a:t>
            </a:r>
            <a:endParaRPr lang="en-US" sz="1100"/>
          </a:p>
        </p:txBody>
      </p:sp>
      <p:pic>
        <p:nvPicPr>
          <p:cNvPr id="18" name="图片 17"/>
          <p:cNvPicPr>
            <a:picLocks noChangeAspect="1"/>
          </p:cNvPicPr>
          <p:nvPr/>
        </p:nvPicPr>
        <p:blipFill>
          <a:blip r:embed="rId4"/>
          <a:srcRect l="-4557" r="2386"/>
          <a:stretch>
            <a:fillRect/>
          </a:stretch>
        </p:blipFill>
        <p:spPr>
          <a:xfrm>
            <a:off x="-141605" y="2032000"/>
            <a:ext cx="4840605" cy="4318635"/>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FFFFFF">
              <a:alpha val="85000"/>
            </a:srgbClr>
          </a:solidFill>
          <a:ln w="25400" cap="flat" cmpd="sng">
            <a:noFill/>
            <a:prstDash val="solid"/>
            <a:round/>
          </a:ln>
        </p:spPr>
        <p:txBody>
          <a:bodyPr vert="horz" wrap="square" lIns="63500" tIns="63500" rIns="63500" bIns="63500" rtlCol="0" anchor="ctr"/>
          <a:lstStyle/>
          <a:p>
            <a:pPr algn="ctr">
              <a:defRPr/>
            </a:pPr>
          </a:p>
        </p:txBody>
      </p:sp>
      <p:sp>
        <p:nvSpPr>
          <p:cNvPr id="3" name="AutoShape 3"/>
          <p:cNvSpPr/>
          <p:nvPr/>
        </p:nvSpPr>
        <p:spPr>
          <a:xfrm>
            <a:off x="762000" y="635000"/>
            <a:ext cx="10668000" cy="7620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3200" b="1" i="0" u="none" strike="noStrike">
                <a:solidFill>
                  <a:srgbClr val="8B0000"/>
                </a:solidFill>
                <a:latin typeface="Noto Sans SC" panose="020B0200000000000000" charset="-122"/>
                <a:ea typeface="Noto Sans SC" panose="020B0200000000000000" charset="-122"/>
                <a:cs typeface="Noto Sans SC" panose="020B0200000000000000" charset="-122"/>
                <a:sym typeface="Noto Sans SC" panose="020B0200000000000000" charset="-122"/>
              </a:rPr>
              <a:t>05 资产处置的主要方式与完整程序</a:t>
            </a:r>
            <a:endParaRPr lang="en-US" sz="1100"/>
          </a:p>
        </p:txBody>
      </p:sp>
      <p:sp>
        <p:nvSpPr>
          <p:cNvPr id="4" name="AutoShape 4"/>
          <p:cNvSpPr/>
          <p:nvPr/>
        </p:nvSpPr>
        <p:spPr>
          <a:xfrm>
            <a:off x="762000" y="1778000"/>
            <a:ext cx="3429000" cy="4572000"/>
          </a:xfrm>
          <a:prstGeom prst="roundRect">
            <a:avLst>
              <a:gd name="adj" fmla="val 2962"/>
            </a:avLst>
          </a:prstGeom>
          <a:solidFill>
            <a:srgbClr val="FFFFFF">
              <a:alpha val="100000"/>
            </a:srgbClr>
          </a:solidFill>
          <a:ln w="12700" cap="flat" cmpd="sng">
            <a:solidFill>
              <a:srgbClr val="E5E7EB">
                <a:alpha val="100000"/>
              </a:srgbClr>
            </a:solidFill>
            <a:prstDash val="solid"/>
            <a:round/>
          </a:ln>
          <a:effectLst>
            <a:outerShdw blurRad="444500" dist="190500" dir="2700000" algn="tl" rotWithShape="0">
              <a:srgbClr val="000000">
                <a:alpha val="25000"/>
              </a:srgbClr>
            </a:outerShdw>
          </a:effectLst>
        </p:spPr>
        <p:txBody>
          <a:bodyPr vert="horz" wrap="square" lIns="63500" tIns="63500" rIns="63500" bIns="63500" rtlCol="0" anchor="ctr"/>
          <a:lstStyle/>
          <a:p>
            <a:pPr algn="ctr">
              <a:defRPr/>
            </a:pPr>
          </a:p>
        </p:txBody>
      </p:sp>
      <p:sp>
        <p:nvSpPr>
          <p:cNvPr id="5" name="AutoShape 5"/>
          <p:cNvSpPr/>
          <p:nvPr/>
        </p:nvSpPr>
        <p:spPr>
          <a:xfrm>
            <a:off x="952500" y="2032000"/>
            <a:ext cx="3048000" cy="381000"/>
          </a:xfrm>
          <a:prstGeom prst="rect">
            <a:avLst/>
          </a:prstGeom>
          <a:noFill/>
          <a:ln w="12700" cap="flat" cmpd="sng">
            <a:noFill/>
            <a:prstDash val="solid"/>
            <a:round/>
          </a:ln>
        </p:spPr>
        <p:txBody>
          <a:bodyPr vert="horz" wrap="square" lIns="0" tIns="0" rIns="0" bIns="0" rtlCol="0" anchor="ctr" anchorCtr="0"/>
          <a:lstStyle/>
          <a:p>
            <a:pPr indent="0" algn="ctr">
              <a:lnSpc>
                <a:spcPct val="125000"/>
              </a:lnSpc>
              <a:defRPr/>
            </a:pPr>
            <a:r>
              <a:rPr lang="en-US" sz="2000" b="1" i="0" u="none" strike="noStrike">
                <a:solidFill>
                  <a:srgbClr val="8B0000"/>
                </a:solidFill>
                <a:latin typeface="Noto Sans SC" panose="020B0200000000000000" charset="-122"/>
                <a:ea typeface="Noto Sans SC" panose="020B0200000000000000" charset="-122"/>
                <a:cs typeface="Noto Sans SC" panose="020B0200000000000000" charset="-122"/>
                <a:sym typeface="Noto Sans SC" panose="020B0200000000000000" charset="-122"/>
              </a:rPr>
              <a:t>主要处置方式</a:t>
            </a:r>
            <a:endParaRPr lang="en-US" sz="1100"/>
          </a:p>
        </p:txBody>
      </p:sp>
      <p:sp>
        <p:nvSpPr>
          <p:cNvPr id="6" name="AutoShape 6"/>
          <p:cNvSpPr/>
          <p:nvPr/>
        </p:nvSpPr>
        <p:spPr>
          <a:xfrm>
            <a:off x="952500" y="2667000"/>
            <a:ext cx="1524000" cy="1079500"/>
          </a:xfrm>
          <a:prstGeom prst="roundRect">
            <a:avLst>
              <a:gd name="adj" fmla="val 0"/>
            </a:avLst>
          </a:prstGeom>
          <a:solidFill>
            <a:srgbClr val="FEF2F2">
              <a:alpha val="100000"/>
            </a:srgbClr>
          </a:solidFill>
          <a:ln w="25400" cap="flat" cmpd="sng">
            <a:noFill/>
            <a:prstDash val="solid"/>
            <a:round/>
          </a:ln>
        </p:spPr>
        <p:txBody>
          <a:bodyPr vert="horz" wrap="square" lIns="63500" tIns="63500" rIns="63500" bIns="63500" rtlCol="0" anchor="ctr"/>
          <a:lstStyle/>
          <a:p>
            <a:pPr algn="ctr">
              <a:defRPr/>
            </a:pPr>
          </a:p>
        </p:txBody>
      </p:sp>
      <p:sp>
        <p:nvSpPr>
          <p:cNvPr id="7" name="AutoShape 7"/>
          <p:cNvSpPr/>
          <p:nvPr/>
        </p:nvSpPr>
        <p:spPr>
          <a:xfrm>
            <a:off x="1016000" y="2794000"/>
            <a:ext cx="1397000" cy="8890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1400" b="1" i="0" u="none" strike="noStrike">
                <a:solidFill>
                  <a:srgbClr val="8B0000"/>
                </a:solidFill>
                <a:latin typeface="Noto Sans SC" panose="020B0200000000000000" charset="-122"/>
                <a:ea typeface="Noto Sans SC" panose="020B0200000000000000" charset="-122"/>
                <a:cs typeface="Noto Sans SC" panose="020B0200000000000000" charset="-122"/>
                <a:sym typeface="Noto Sans SC" panose="020B0200000000000000" charset="-122"/>
              </a:rPr>
              <a:t>无偿调拨 (划转)</a:t>
            </a:r>
            <a:endParaRPr lang="en-US" sz="1100"/>
          </a:p>
          <a:p>
            <a:pPr indent="0" algn="l">
              <a:lnSpc>
                <a:spcPct val="100000"/>
              </a:lnSpc>
            </a:pPr>
            <a:r>
              <a:rPr lang="en-US" sz="1100" b="0" i="0" u="none" strike="noStrike">
                <a:solidFill>
                  <a:srgbClr val="525252"/>
                </a:solidFill>
                <a:latin typeface="Noto Sans SC" panose="020B0200000000000000" charset="-122"/>
                <a:ea typeface="Noto Sans SC" panose="020B0200000000000000" charset="-122"/>
                <a:cs typeface="Noto Sans SC" panose="020B0200000000000000" charset="-122"/>
                <a:sym typeface="Noto Sans SC" panose="020B0200000000000000" charset="-122"/>
              </a:rPr>
              <a:t>在内部单位间或与其他单位间进行资产调配。</a:t>
            </a:r>
            <a:endParaRPr lang="en-US" sz="1100" b="0" i="0" u="none" strike="noStrike">
              <a:solidFill>
                <a:srgbClr val="525252"/>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
        <p:nvSpPr>
          <p:cNvPr id="8" name="AutoShape 8"/>
          <p:cNvSpPr/>
          <p:nvPr/>
        </p:nvSpPr>
        <p:spPr>
          <a:xfrm>
            <a:off x="2540000" y="2667000"/>
            <a:ext cx="1524000" cy="1079500"/>
          </a:xfrm>
          <a:prstGeom prst="roundRect">
            <a:avLst>
              <a:gd name="adj" fmla="val 0"/>
            </a:avLst>
          </a:prstGeom>
          <a:solidFill>
            <a:srgbClr val="FEF2F2">
              <a:alpha val="100000"/>
            </a:srgbClr>
          </a:solidFill>
          <a:ln w="25400" cap="flat" cmpd="sng">
            <a:noFill/>
            <a:prstDash val="solid"/>
            <a:round/>
          </a:ln>
        </p:spPr>
        <p:txBody>
          <a:bodyPr vert="horz" wrap="square" lIns="63500" tIns="63500" rIns="63500" bIns="63500" rtlCol="0" anchor="ctr"/>
          <a:lstStyle/>
          <a:p>
            <a:pPr algn="ctr">
              <a:defRPr/>
            </a:pPr>
          </a:p>
        </p:txBody>
      </p:sp>
      <p:sp>
        <p:nvSpPr>
          <p:cNvPr id="9" name="AutoShape 9"/>
          <p:cNvSpPr/>
          <p:nvPr/>
        </p:nvSpPr>
        <p:spPr>
          <a:xfrm>
            <a:off x="2603500" y="2794000"/>
            <a:ext cx="1397000" cy="8890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1400" b="1" i="0" u="none" strike="noStrike">
                <a:solidFill>
                  <a:srgbClr val="8B0000"/>
                </a:solidFill>
                <a:latin typeface="Noto Sans SC" panose="020B0200000000000000" charset="-122"/>
                <a:ea typeface="Noto Sans SC" panose="020B0200000000000000" charset="-122"/>
                <a:cs typeface="Noto Sans SC" panose="020B0200000000000000" charset="-122"/>
                <a:sym typeface="Noto Sans SC" panose="020B0200000000000000" charset="-122"/>
              </a:rPr>
              <a:t>捐赠</a:t>
            </a:r>
            <a:endParaRPr lang="en-US" sz="1100"/>
          </a:p>
          <a:p>
            <a:pPr indent="0" algn="l">
              <a:lnSpc>
                <a:spcPct val="100000"/>
              </a:lnSpc>
            </a:pPr>
            <a:r>
              <a:rPr lang="en-US" sz="1100" b="0" i="0" u="none" strike="noStrike">
                <a:solidFill>
                  <a:srgbClr val="525252"/>
                </a:solidFill>
                <a:latin typeface="Noto Sans SC" panose="020B0200000000000000" charset="-122"/>
                <a:ea typeface="Noto Sans SC" panose="020B0200000000000000" charset="-122"/>
                <a:cs typeface="Noto Sans SC" panose="020B0200000000000000" charset="-122"/>
                <a:sym typeface="Noto Sans SC" panose="020B0200000000000000" charset="-122"/>
              </a:rPr>
              <a:t>自愿将资产无偿赠与给其他单位或个人。</a:t>
            </a:r>
            <a:endParaRPr lang="en-US" sz="1100" b="0" i="0" u="none" strike="noStrike">
              <a:solidFill>
                <a:srgbClr val="525252"/>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
        <p:nvSpPr>
          <p:cNvPr id="10" name="AutoShape 10"/>
          <p:cNvSpPr/>
          <p:nvPr/>
        </p:nvSpPr>
        <p:spPr>
          <a:xfrm>
            <a:off x="952500" y="3873500"/>
            <a:ext cx="1524000" cy="1079500"/>
          </a:xfrm>
          <a:prstGeom prst="roundRect">
            <a:avLst>
              <a:gd name="adj" fmla="val 0"/>
            </a:avLst>
          </a:prstGeom>
          <a:solidFill>
            <a:srgbClr val="FEF2F2">
              <a:alpha val="100000"/>
            </a:srgbClr>
          </a:solidFill>
          <a:ln w="25400" cap="flat" cmpd="sng">
            <a:noFill/>
            <a:prstDash val="solid"/>
            <a:round/>
          </a:ln>
        </p:spPr>
        <p:txBody>
          <a:bodyPr vert="horz" wrap="square" lIns="63500" tIns="63500" rIns="63500" bIns="63500" rtlCol="0" anchor="ctr"/>
          <a:lstStyle/>
          <a:p>
            <a:pPr algn="ctr">
              <a:defRPr/>
            </a:pPr>
          </a:p>
        </p:txBody>
      </p:sp>
      <p:sp>
        <p:nvSpPr>
          <p:cNvPr id="11" name="AutoShape 11"/>
          <p:cNvSpPr/>
          <p:nvPr/>
        </p:nvSpPr>
        <p:spPr>
          <a:xfrm>
            <a:off x="1016000" y="4000500"/>
            <a:ext cx="1397000" cy="8890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1400" b="1" i="0" u="none" strike="noStrike">
                <a:solidFill>
                  <a:srgbClr val="8B0000"/>
                </a:solidFill>
                <a:latin typeface="Noto Sans SC" panose="020B0200000000000000" charset="-122"/>
                <a:ea typeface="Noto Sans SC" panose="020B0200000000000000" charset="-122"/>
                <a:cs typeface="Noto Sans SC" panose="020B0200000000000000" charset="-122"/>
                <a:sym typeface="Noto Sans SC" panose="020B0200000000000000" charset="-122"/>
              </a:rPr>
              <a:t>有偿转让 (出售/出让)</a:t>
            </a:r>
            <a:endParaRPr lang="en-US" sz="1100"/>
          </a:p>
          <a:p>
            <a:pPr indent="0" algn="l">
              <a:lnSpc>
                <a:spcPct val="100000"/>
              </a:lnSpc>
            </a:pPr>
            <a:r>
              <a:rPr lang="en-US" sz="1100" b="0" i="0" u="none" strike="noStrike">
                <a:solidFill>
                  <a:srgbClr val="525252"/>
                </a:solidFill>
                <a:latin typeface="Noto Sans SC" panose="020B0200000000000000" charset="-122"/>
                <a:ea typeface="Noto Sans SC" panose="020B0200000000000000" charset="-122"/>
                <a:cs typeface="Noto Sans SC" panose="020B0200000000000000" charset="-122"/>
                <a:sym typeface="Noto Sans SC" panose="020B0200000000000000" charset="-122"/>
              </a:rPr>
              <a:t>通过市场交易变现，一般需进行资产评估。</a:t>
            </a:r>
            <a:endParaRPr lang="en-US" sz="1100" b="0" i="0" u="none" strike="noStrike">
              <a:solidFill>
                <a:srgbClr val="525252"/>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
        <p:nvSpPr>
          <p:cNvPr id="12" name="AutoShape 12"/>
          <p:cNvSpPr/>
          <p:nvPr/>
        </p:nvSpPr>
        <p:spPr>
          <a:xfrm>
            <a:off x="2540000" y="3873500"/>
            <a:ext cx="1524000" cy="1079500"/>
          </a:xfrm>
          <a:prstGeom prst="roundRect">
            <a:avLst>
              <a:gd name="adj" fmla="val 0"/>
            </a:avLst>
          </a:prstGeom>
          <a:solidFill>
            <a:srgbClr val="FEF2F2">
              <a:alpha val="100000"/>
            </a:srgbClr>
          </a:solidFill>
          <a:ln w="25400" cap="flat" cmpd="sng">
            <a:noFill/>
            <a:prstDash val="solid"/>
            <a:round/>
          </a:ln>
        </p:spPr>
        <p:txBody>
          <a:bodyPr vert="horz" wrap="square" lIns="63500" tIns="63500" rIns="63500" bIns="63500" rtlCol="0" anchor="ctr"/>
          <a:lstStyle/>
          <a:p>
            <a:pPr algn="ctr">
              <a:defRPr/>
            </a:pPr>
          </a:p>
        </p:txBody>
      </p:sp>
      <p:sp>
        <p:nvSpPr>
          <p:cNvPr id="13" name="AutoShape 13"/>
          <p:cNvSpPr/>
          <p:nvPr/>
        </p:nvSpPr>
        <p:spPr>
          <a:xfrm>
            <a:off x="2603500" y="4000500"/>
            <a:ext cx="1397000" cy="8890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1400" b="1" i="0" u="none" strike="noStrike">
                <a:solidFill>
                  <a:srgbClr val="8B0000"/>
                </a:solidFill>
                <a:latin typeface="Noto Sans SC" panose="020B0200000000000000" charset="-122"/>
                <a:ea typeface="Noto Sans SC" panose="020B0200000000000000" charset="-122"/>
                <a:cs typeface="Noto Sans SC" panose="020B0200000000000000" charset="-122"/>
                <a:sym typeface="Noto Sans SC" panose="020B0200000000000000" charset="-122"/>
              </a:rPr>
              <a:t>报废</a:t>
            </a:r>
            <a:endParaRPr lang="en-US" sz="1100"/>
          </a:p>
          <a:p>
            <a:pPr indent="0" algn="l">
              <a:lnSpc>
                <a:spcPct val="100000"/>
              </a:lnSpc>
            </a:pPr>
            <a:r>
              <a:rPr lang="en-US" sz="1100" b="0" i="0" u="none" strike="noStrike">
                <a:solidFill>
                  <a:srgbClr val="525252"/>
                </a:solidFill>
                <a:latin typeface="Noto Sans SC" panose="020B0200000000000000" charset="-122"/>
                <a:ea typeface="Noto Sans SC" panose="020B0200000000000000" charset="-122"/>
                <a:cs typeface="Noto Sans SC" panose="020B0200000000000000" charset="-122"/>
                <a:sym typeface="Noto Sans SC" panose="020B0200000000000000" charset="-122"/>
              </a:rPr>
              <a:t>对无法继续使用的资产进行产权核销，需技术鉴定。</a:t>
            </a:r>
            <a:endParaRPr lang="en-US" sz="1100" b="0" i="0" u="none" strike="noStrike">
              <a:solidFill>
                <a:srgbClr val="525252"/>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
        <p:nvSpPr>
          <p:cNvPr id="14" name="AutoShape 14"/>
          <p:cNvSpPr/>
          <p:nvPr/>
        </p:nvSpPr>
        <p:spPr>
          <a:xfrm>
            <a:off x="952500" y="5080000"/>
            <a:ext cx="1524000" cy="1079500"/>
          </a:xfrm>
          <a:prstGeom prst="roundRect">
            <a:avLst>
              <a:gd name="adj" fmla="val 0"/>
            </a:avLst>
          </a:prstGeom>
          <a:solidFill>
            <a:srgbClr val="FEF2F2">
              <a:alpha val="100000"/>
            </a:srgbClr>
          </a:solidFill>
          <a:ln w="25400" cap="flat" cmpd="sng">
            <a:noFill/>
            <a:prstDash val="solid"/>
            <a:round/>
          </a:ln>
        </p:spPr>
        <p:txBody>
          <a:bodyPr vert="horz" wrap="square" lIns="63500" tIns="63500" rIns="63500" bIns="63500" rtlCol="0" anchor="ctr"/>
          <a:lstStyle/>
          <a:p>
            <a:pPr algn="ctr">
              <a:defRPr/>
            </a:pPr>
          </a:p>
        </p:txBody>
      </p:sp>
      <p:sp>
        <p:nvSpPr>
          <p:cNvPr id="15" name="AutoShape 15"/>
          <p:cNvSpPr/>
          <p:nvPr/>
        </p:nvSpPr>
        <p:spPr>
          <a:xfrm>
            <a:off x="1016000" y="5207000"/>
            <a:ext cx="1397000" cy="8890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1400" b="1" i="0" u="none" strike="noStrike">
                <a:solidFill>
                  <a:srgbClr val="8B0000"/>
                </a:solidFill>
                <a:latin typeface="Noto Sans SC" panose="020B0200000000000000" charset="-122"/>
                <a:ea typeface="Noto Sans SC" panose="020B0200000000000000" charset="-122"/>
                <a:cs typeface="Noto Sans SC" panose="020B0200000000000000" charset="-122"/>
                <a:sym typeface="Noto Sans SC" panose="020B0200000000000000" charset="-122"/>
              </a:rPr>
              <a:t>报损</a:t>
            </a:r>
            <a:endParaRPr lang="en-US" sz="1100"/>
          </a:p>
          <a:p>
            <a:pPr indent="0" algn="l">
              <a:lnSpc>
                <a:spcPct val="100000"/>
              </a:lnSpc>
            </a:pPr>
            <a:r>
              <a:rPr lang="en-US" sz="1100" b="0" i="0" u="none" strike="noStrike">
                <a:solidFill>
                  <a:srgbClr val="525252"/>
                </a:solidFill>
                <a:latin typeface="Noto Sans SC" panose="020B0200000000000000" charset="-122"/>
                <a:ea typeface="Noto Sans SC" panose="020B0200000000000000" charset="-122"/>
                <a:cs typeface="Noto Sans SC" panose="020B0200000000000000" charset="-122"/>
                <a:sym typeface="Noto Sans SC" panose="020B0200000000000000" charset="-122"/>
              </a:rPr>
              <a:t>对非正常损失的资产进行产权注销，需提供证明。</a:t>
            </a:r>
            <a:endParaRPr lang="en-US" sz="1100" b="0" i="0" u="none" strike="noStrike">
              <a:solidFill>
                <a:srgbClr val="525252"/>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
        <p:nvSpPr>
          <p:cNvPr id="16" name="AutoShape 16"/>
          <p:cNvSpPr/>
          <p:nvPr/>
        </p:nvSpPr>
        <p:spPr>
          <a:xfrm>
            <a:off x="2540000" y="5080000"/>
            <a:ext cx="1524000" cy="1079500"/>
          </a:xfrm>
          <a:prstGeom prst="roundRect">
            <a:avLst>
              <a:gd name="adj" fmla="val 0"/>
            </a:avLst>
          </a:prstGeom>
          <a:solidFill>
            <a:srgbClr val="FEF2F2">
              <a:alpha val="100000"/>
            </a:srgbClr>
          </a:solidFill>
          <a:ln w="25400" cap="flat" cmpd="sng">
            <a:noFill/>
            <a:prstDash val="solid"/>
            <a:round/>
          </a:ln>
        </p:spPr>
        <p:txBody>
          <a:bodyPr vert="horz" wrap="square" lIns="63500" tIns="63500" rIns="63500" bIns="63500" rtlCol="0" anchor="ctr"/>
          <a:lstStyle/>
          <a:p>
            <a:pPr algn="ctr">
              <a:defRPr/>
            </a:pPr>
          </a:p>
        </p:txBody>
      </p:sp>
      <p:sp>
        <p:nvSpPr>
          <p:cNvPr id="17" name="AutoShape 17"/>
          <p:cNvSpPr/>
          <p:nvPr/>
        </p:nvSpPr>
        <p:spPr>
          <a:xfrm>
            <a:off x="2603500" y="5207000"/>
            <a:ext cx="1397000" cy="8890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1400" b="1" i="0" u="none" strike="noStrike">
                <a:solidFill>
                  <a:srgbClr val="8B0000"/>
                </a:solidFill>
                <a:latin typeface="Noto Sans SC" panose="020B0200000000000000" charset="-122"/>
                <a:ea typeface="Noto Sans SC" panose="020B0200000000000000" charset="-122"/>
                <a:cs typeface="Noto Sans SC" panose="020B0200000000000000" charset="-122"/>
                <a:sym typeface="Noto Sans SC" panose="020B0200000000000000" charset="-122"/>
              </a:rPr>
              <a:t>置换</a:t>
            </a:r>
            <a:endParaRPr lang="en-US" sz="1100"/>
          </a:p>
          <a:p>
            <a:pPr indent="0" algn="l">
              <a:lnSpc>
                <a:spcPct val="100000"/>
              </a:lnSpc>
            </a:pPr>
            <a:r>
              <a:rPr lang="en-US" sz="1100" b="0" i="0" u="none" strike="noStrike">
                <a:solidFill>
                  <a:srgbClr val="525252"/>
                </a:solidFill>
                <a:latin typeface="Noto Sans SC" panose="020B0200000000000000" charset="-122"/>
                <a:ea typeface="Noto Sans SC" panose="020B0200000000000000" charset="-122"/>
                <a:cs typeface="Noto Sans SC" panose="020B0200000000000000" charset="-122"/>
                <a:sym typeface="Noto Sans SC" panose="020B0200000000000000" charset="-122"/>
              </a:rPr>
              <a:t>以非货币性资产交换其他资产，需评估。</a:t>
            </a:r>
            <a:endParaRPr lang="en-US" sz="1100" b="0" i="0" u="none" strike="noStrike">
              <a:solidFill>
                <a:srgbClr val="525252"/>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pic>
        <p:nvPicPr>
          <p:cNvPr id="18" name="Picture 18"/>
          <p:cNvPicPr>
            <a:picLocks noChangeAspect="1"/>
          </p:cNvPicPr>
          <p:nvPr/>
        </p:nvPicPr>
        <p:blipFill>
          <a:blip r:embed="rId2"/>
          <a:srcRect l="99" r="99"/>
          <a:stretch>
            <a:fillRect/>
          </a:stretch>
        </p:blipFill>
        <p:spPr>
          <a:xfrm>
            <a:off x="4508500" y="2159000"/>
            <a:ext cx="3175000" cy="2120900"/>
          </a:xfrm>
          <a:prstGeom prst="roundRect">
            <a:avLst>
              <a:gd name="adj" fmla="val 7185"/>
            </a:avLst>
          </a:prstGeom>
          <a:noFill/>
          <a:ln w="38100" cap="flat" cmpd="sng">
            <a:solidFill>
              <a:srgbClr val="FFFFFF">
                <a:alpha val="100000"/>
              </a:srgbClr>
            </a:solidFill>
            <a:prstDash val="solid"/>
            <a:round/>
          </a:ln>
          <a:effectLst>
            <a:outerShdw blurRad="444500" dist="190500" dir="2700000" algn="tl" rotWithShape="0">
              <a:srgbClr val="000000">
                <a:alpha val="25000"/>
              </a:srgbClr>
            </a:outerShdw>
          </a:effectLst>
        </p:spPr>
      </p:pic>
      <p:sp>
        <p:nvSpPr>
          <p:cNvPr id="19" name="AutoShape 19"/>
          <p:cNvSpPr/>
          <p:nvPr/>
        </p:nvSpPr>
        <p:spPr>
          <a:xfrm>
            <a:off x="4508500" y="4572000"/>
            <a:ext cx="3175000" cy="1270000"/>
          </a:xfrm>
          <a:prstGeom prst="rect">
            <a:avLst/>
          </a:prstGeom>
          <a:noFill/>
          <a:ln w="12700" cap="flat" cmpd="sng">
            <a:noFill/>
            <a:prstDash val="solid"/>
            <a:round/>
          </a:ln>
        </p:spPr>
        <p:txBody>
          <a:bodyPr vert="horz" wrap="square" lIns="0" tIns="0" rIns="0" bIns="0" rtlCol="0" anchor="ctr" anchorCtr="0"/>
          <a:lstStyle/>
          <a:p>
            <a:pPr indent="0" algn="ctr">
              <a:lnSpc>
                <a:spcPct val="117000"/>
              </a:lnSpc>
              <a:defRPr/>
            </a:pPr>
            <a:r>
              <a:rPr lang="en-US" sz="1600" b="1" i="0" u="none" strike="noStrike">
                <a:solidFill>
                  <a:srgbClr val="8B0000"/>
                </a:solidFill>
                <a:latin typeface="Noto Sans SC" panose="020B0200000000000000" charset="-122"/>
                <a:ea typeface="Noto Sans SC" panose="020B0200000000000000" charset="-122"/>
                <a:cs typeface="Noto Sans SC" panose="020B0200000000000000" charset="-122"/>
                <a:sym typeface="Noto Sans SC" panose="020B0200000000000000" charset="-122"/>
              </a:rPr>
              <a:t>严谨合规 · 流程闭环</a:t>
            </a:r>
            <a:endParaRPr lang="en-US" sz="1100"/>
          </a:p>
          <a:p>
            <a:pPr indent="0" algn="ctr">
              <a:lnSpc>
                <a:spcPct val="117000"/>
              </a:lnSpc>
            </a:pPr>
            <a:r>
              <a:rPr lang="en-US" sz="1200" b="0" i="0" u="none" strike="noStrike">
                <a:solidFill>
                  <a:srgbClr val="6B7280"/>
                </a:solidFill>
                <a:latin typeface="Noto Sans SC" panose="020B0200000000000000" charset="-122"/>
                <a:ea typeface="Noto Sans SC" panose="020B0200000000000000" charset="-122"/>
                <a:cs typeface="Noto Sans SC" panose="020B0200000000000000" charset="-122"/>
                <a:sym typeface="Noto Sans SC" panose="020B0200000000000000" charset="-122"/>
              </a:rPr>
              <a:t>每一步都环环相扣，缺一不可</a:t>
            </a:r>
            <a:br>
              <a:rPr lang="en-US" sz="1600" b="0" i="0" u="none" strike="noStrike">
                <a:solidFill>
                  <a:srgbClr val="1F2329"/>
                </a:solidFill>
                <a:latin typeface="Noto Sans SC" panose="020B0200000000000000" charset="-122"/>
                <a:ea typeface="Noto Sans SC" panose="020B0200000000000000" charset="-122"/>
                <a:cs typeface="Noto Sans SC" panose="020B0200000000000000" charset="-122"/>
                <a:sym typeface="Noto Sans SC" panose="020B0200000000000000" charset="-122"/>
              </a:rPr>
            </a:br>
            <a:r>
              <a:rPr lang="en-US" sz="1200" b="0" i="0" u="none" strike="noStrike">
                <a:solidFill>
                  <a:srgbClr val="6B7280"/>
                </a:solidFill>
                <a:latin typeface="Noto Sans SC" panose="020B0200000000000000" charset="-122"/>
                <a:ea typeface="Noto Sans SC" panose="020B0200000000000000" charset="-122"/>
                <a:cs typeface="Noto Sans SC" panose="020B0200000000000000" charset="-122"/>
                <a:sym typeface="Noto Sans SC" panose="020B0200000000000000" charset="-122"/>
              </a:rPr>
              <a:t>确保国有资产安全完整与合理配置</a:t>
            </a:r>
            <a:endParaRPr lang="en-US" sz="1200" b="0" i="0" u="none" strike="noStrike">
              <a:solidFill>
                <a:srgbClr val="6B7280"/>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
        <p:nvSpPr>
          <p:cNvPr id="20" name="AutoShape 20"/>
          <p:cNvSpPr/>
          <p:nvPr/>
        </p:nvSpPr>
        <p:spPr>
          <a:xfrm>
            <a:off x="8001000" y="1778000"/>
            <a:ext cx="3429000" cy="4572000"/>
          </a:xfrm>
          <a:prstGeom prst="roundRect">
            <a:avLst>
              <a:gd name="adj" fmla="val 2962"/>
            </a:avLst>
          </a:prstGeom>
          <a:solidFill>
            <a:srgbClr val="FFFFFF">
              <a:alpha val="100000"/>
            </a:srgbClr>
          </a:solidFill>
          <a:ln w="12700" cap="flat" cmpd="sng">
            <a:solidFill>
              <a:srgbClr val="E5E7EB">
                <a:alpha val="100000"/>
              </a:srgbClr>
            </a:solidFill>
            <a:prstDash val="solid"/>
            <a:round/>
          </a:ln>
          <a:effectLst>
            <a:outerShdw blurRad="444500" dist="190500" dir="2700000" algn="tl" rotWithShape="0">
              <a:srgbClr val="000000">
                <a:alpha val="25000"/>
              </a:srgbClr>
            </a:outerShdw>
          </a:effectLst>
        </p:spPr>
        <p:txBody>
          <a:bodyPr vert="horz" wrap="square" lIns="63500" tIns="63500" rIns="63500" bIns="63500" rtlCol="0" anchor="ctr"/>
          <a:lstStyle/>
          <a:p>
            <a:pPr algn="ctr">
              <a:defRPr/>
            </a:pPr>
          </a:p>
        </p:txBody>
      </p:sp>
      <p:sp>
        <p:nvSpPr>
          <p:cNvPr id="21" name="AutoShape 21"/>
          <p:cNvSpPr/>
          <p:nvPr/>
        </p:nvSpPr>
        <p:spPr>
          <a:xfrm>
            <a:off x="8191500" y="2032000"/>
            <a:ext cx="3048000" cy="381000"/>
          </a:xfrm>
          <a:prstGeom prst="rect">
            <a:avLst/>
          </a:prstGeom>
          <a:noFill/>
          <a:ln w="12700" cap="flat" cmpd="sng">
            <a:noFill/>
            <a:prstDash val="solid"/>
            <a:round/>
          </a:ln>
        </p:spPr>
        <p:txBody>
          <a:bodyPr vert="horz" wrap="square" lIns="0" tIns="0" rIns="0" bIns="0" rtlCol="0" anchor="ctr" anchorCtr="0"/>
          <a:lstStyle/>
          <a:p>
            <a:pPr indent="0" algn="ctr">
              <a:lnSpc>
                <a:spcPct val="125000"/>
              </a:lnSpc>
              <a:defRPr/>
            </a:pPr>
            <a:r>
              <a:rPr lang="en-US" sz="2000" b="1" i="0" u="none" strike="noStrike">
                <a:solidFill>
                  <a:srgbClr val="8B0000"/>
                </a:solidFill>
                <a:latin typeface="Noto Sans SC" panose="020B0200000000000000" charset="-122"/>
                <a:ea typeface="Noto Sans SC" panose="020B0200000000000000" charset="-122"/>
                <a:cs typeface="Noto Sans SC" panose="020B0200000000000000" charset="-122"/>
                <a:sym typeface="Noto Sans SC" panose="020B0200000000000000" charset="-122"/>
              </a:rPr>
              <a:t>完整处置程序</a:t>
            </a:r>
            <a:endParaRPr lang="en-US" sz="1100"/>
          </a:p>
        </p:txBody>
      </p:sp>
      <p:sp>
        <p:nvSpPr>
          <p:cNvPr id="22" name="AutoShape 22"/>
          <p:cNvSpPr/>
          <p:nvPr/>
        </p:nvSpPr>
        <p:spPr>
          <a:xfrm>
            <a:off x="8191500" y="2667000"/>
            <a:ext cx="3048000" cy="3556000"/>
          </a:xfrm>
          <a:prstGeom prst="rect">
            <a:avLst/>
          </a:prstGeom>
          <a:noFill/>
          <a:ln w="12700" cap="flat" cmpd="sng">
            <a:noFill/>
            <a:prstDash val="solid"/>
            <a:round/>
          </a:ln>
        </p:spPr>
        <p:txBody>
          <a:bodyPr vert="horz" wrap="square" lIns="0" tIns="0" rIns="0" bIns="0" rtlCol="0" anchor="ctr" anchorCtr="0"/>
          <a:lstStyle/>
          <a:p>
            <a:pPr indent="0" algn="l">
              <a:lnSpc>
                <a:spcPct val="117000"/>
              </a:lnSpc>
              <a:defRPr/>
            </a:pPr>
            <a:r>
              <a:rPr lang="en-US" sz="1300" b="1" i="0" u="none" strike="noStrike">
                <a:solidFill>
                  <a:srgbClr val="8B0000"/>
                </a:solidFill>
                <a:latin typeface="Noto Sans SC" panose="020B0200000000000000" charset="-122"/>
                <a:ea typeface="Noto Sans SC" panose="020B0200000000000000" charset="-122"/>
                <a:cs typeface="Noto Sans SC" panose="020B0200000000000000" charset="-122"/>
                <a:sym typeface="Noto Sans SC" panose="020B0200000000000000" charset="-122"/>
              </a:rPr>
              <a:t>01 申请申报：</a:t>
            </a:r>
            <a:r>
              <a:rPr lang="en-US" sz="1200" b="0" i="0" u="none" strike="noStrike">
                <a:solidFill>
                  <a:srgbClr val="374151"/>
                </a:solidFill>
                <a:latin typeface="Noto Sans SC" panose="020B0200000000000000" charset="-122"/>
                <a:ea typeface="Noto Sans SC" panose="020B0200000000000000" charset="-122"/>
                <a:cs typeface="Noto Sans SC" panose="020B0200000000000000" charset="-122"/>
                <a:sym typeface="Noto Sans SC" panose="020B0200000000000000" charset="-122"/>
              </a:rPr>
              <a:t>使用部门填写《申报审批表》并提交相关材料。</a:t>
            </a:r>
            <a:endParaRPr lang="en-US" sz="1100"/>
          </a:p>
          <a:p>
            <a:pPr indent="0" algn="l">
              <a:lnSpc>
                <a:spcPct val="117000"/>
              </a:lnSpc>
            </a:pPr>
            <a:r>
              <a:rPr lang="en-US" sz="1300" b="1" i="0" u="none" strike="noStrike">
                <a:solidFill>
                  <a:srgbClr val="8B0000"/>
                </a:solidFill>
                <a:latin typeface="Noto Sans SC" panose="020B0200000000000000" charset="-122"/>
                <a:ea typeface="Noto Sans SC" panose="020B0200000000000000" charset="-122"/>
                <a:cs typeface="Noto Sans SC" panose="020B0200000000000000" charset="-122"/>
                <a:sym typeface="Noto Sans SC" panose="020B0200000000000000" charset="-122"/>
              </a:rPr>
              <a:t>02 审核审批：</a:t>
            </a:r>
            <a:r>
              <a:rPr lang="en-US" sz="1200" b="0" i="0" u="none" strike="noStrike">
                <a:solidFill>
                  <a:srgbClr val="374151"/>
                </a:solidFill>
                <a:latin typeface="Noto Sans SC" panose="020B0200000000000000" charset="-122"/>
                <a:ea typeface="Noto Sans SC" panose="020B0200000000000000" charset="-122"/>
                <a:cs typeface="Noto Sans SC" panose="020B0200000000000000" charset="-122"/>
                <a:sym typeface="Noto Sans SC" panose="020B0200000000000000" charset="-122"/>
              </a:rPr>
              <a:t>财务处初审，按权限由学院或上级部门审批。</a:t>
            </a:r>
            <a:endParaRPr lang="en-US" sz="1200" b="0" i="0" u="none" strike="noStrike">
              <a:solidFill>
                <a:srgbClr val="374151"/>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indent="0" algn="l">
              <a:lnSpc>
                <a:spcPct val="117000"/>
              </a:lnSpc>
            </a:pPr>
            <a:r>
              <a:rPr lang="en-US" sz="1300" b="1" i="0" u="none" strike="noStrike">
                <a:solidFill>
                  <a:srgbClr val="8B0000"/>
                </a:solidFill>
                <a:latin typeface="Noto Sans SC" panose="020B0200000000000000" charset="-122"/>
                <a:ea typeface="Noto Sans SC" panose="020B0200000000000000" charset="-122"/>
                <a:cs typeface="Noto Sans SC" panose="020B0200000000000000" charset="-122"/>
                <a:sym typeface="Noto Sans SC" panose="020B0200000000000000" charset="-122"/>
              </a:rPr>
              <a:t>03 评估鉴定：</a:t>
            </a:r>
            <a:endParaRPr lang="en-US" sz="1300" b="1" i="0" u="none" strike="noStrike">
              <a:solidFill>
                <a:srgbClr val="8B0000"/>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indent="0" algn="l">
              <a:lnSpc>
                <a:spcPct val="117000"/>
              </a:lnSpc>
            </a:pPr>
            <a:r>
              <a:rPr lang="en-US" sz="1300" b="1" i="0" u="none" strike="noStrike">
                <a:solidFill>
                  <a:srgbClr val="8B0000"/>
                </a:solidFill>
                <a:latin typeface="Noto Sans SC" panose="020B0200000000000000" charset="-122"/>
                <a:ea typeface="Noto Sans SC" panose="020B0200000000000000" charset="-122"/>
                <a:cs typeface="Noto Sans SC" panose="020B0200000000000000" charset="-122"/>
                <a:sym typeface="Noto Sans SC" panose="020B0200000000000000" charset="-122"/>
              </a:rPr>
              <a:t>04 公开处置：</a:t>
            </a:r>
            <a:r>
              <a:rPr lang="en-US" sz="1200" b="0" i="0" u="none" strike="noStrike">
                <a:solidFill>
                  <a:srgbClr val="374151"/>
                </a:solidFill>
                <a:latin typeface="Noto Sans SC" panose="020B0200000000000000" charset="-122"/>
                <a:ea typeface="Noto Sans SC" panose="020B0200000000000000" charset="-122"/>
                <a:cs typeface="Noto Sans SC" panose="020B0200000000000000" charset="-122"/>
                <a:sym typeface="Noto Sans SC" panose="020B0200000000000000" charset="-122"/>
              </a:rPr>
              <a:t>资产转让、拍卖等应在合规产权交易机构公开进行。</a:t>
            </a:r>
            <a:endParaRPr lang="en-US" sz="1200" b="0" i="0" u="none" strike="noStrike">
              <a:solidFill>
                <a:srgbClr val="374151"/>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indent="0" algn="l">
              <a:lnSpc>
                <a:spcPct val="117000"/>
              </a:lnSpc>
            </a:pPr>
            <a:r>
              <a:rPr lang="en-US" sz="1300" b="1" i="0" u="none" strike="noStrike">
                <a:solidFill>
                  <a:srgbClr val="8B0000"/>
                </a:solidFill>
                <a:latin typeface="Noto Sans SC" panose="020B0200000000000000" charset="-122"/>
                <a:ea typeface="Noto Sans SC" panose="020B0200000000000000" charset="-122"/>
                <a:cs typeface="Noto Sans SC" panose="020B0200000000000000" charset="-122"/>
                <a:sym typeface="Noto Sans SC" panose="020B0200000000000000" charset="-122"/>
              </a:rPr>
              <a:t>05 收入上缴：</a:t>
            </a:r>
            <a:r>
              <a:rPr lang="en-US" sz="1200" b="0" i="0" u="none" strike="noStrike">
                <a:solidFill>
                  <a:srgbClr val="374151"/>
                </a:solidFill>
                <a:latin typeface="Noto Sans SC" panose="020B0200000000000000" charset="-122"/>
                <a:ea typeface="Noto Sans SC" panose="020B0200000000000000" charset="-122"/>
                <a:cs typeface="Noto Sans SC" panose="020B0200000000000000" charset="-122"/>
                <a:sym typeface="Noto Sans SC" panose="020B0200000000000000" charset="-122"/>
              </a:rPr>
              <a:t>资产处置所得收入，需及时、足额上缴财政。</a:t>
            </a:r>
            <a:endParaRPr lang="en-US" sz="1200" b="0" i="0" u="none" strike="noStrike">
              <a:solidFill>
                <a:srgbClr val="374151"/>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indent="0" algn="l">
              <a:lnSpc>
                <a:spcPct val="117000"/>
              </a:lnSpc>
            </a:pPr>
            <a:r>
              <a:rPr lang="en-US" sz="1300" b="1" i="0" u="none" strike="noStrike">
                <a:solidFill>
                  <a:srgbClr val="8B0000"/>
                </a:solidFill>
                <a:latin typeface="Noto Sans SC" panose="020B0200000000000000" charset="-122"/>
                <a:ea typeface="Noto Sans SC" panose="020B0200000000000000" charset="-122"/>
                <a:cs typeface="Noto Sans SC" panose="020B0200000000000000" charset="-122"/>
                <a:sym typeface="Noto Sans SC" panose="020B0200000000000000" charset="-122"/>
              </a:rPr>
              <a:t>06 账务处理：</a:t>
            </a:r>
            <a:r>
              <a:rPr lang="en-US" sz="1200" b="0" i="0" u="none" strike="noStrike">
                <a:solidFill>
                  <a:srgbClr val="374151"/>
                </a:solidFill>
                <a:latin typeface="Noto Sans SC" panose="020B0200000000000000" charset="-122"/>
                <a:ea typeface="Noto Sans SC" panose="020B0200000000000000" charset="-122"/>
                <a:cs typeface="Noto Sans SC" panose="020B0200000000000000" charset="-122"/>
                <a:sym typeface="Noto Sans SC" panose="020B0200000000000000" charset="-122"/>
              </a:rPr>
              <a:t>财务处依据相关凭证，核销资产台账和会计账务。</a:t>
            </a:r>
            <a:endParaRPr lang="en-US" sz="1200" b="0" i="0" u="none" strike="noStrike">
              <a:solidFill>
                <a:srgbClr val="374151"/>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FFFFFF">
              <a:alpha val="75000"/>
            </a:srgbClr>
          </a:solidFill>
          <a:ln w="25400" cap="flat" cmpd="sng">
            <a:noFill/>
            <a:prstDash val="solid"/>
            <a:round/>
          </a:ln>
        </p:spPr>
        <p:txBody>
          <a:bodyPr vert="horz" wrap="square" lIns="63500" tIns="63500" rIns="63500" bIns="63500" rtlCol="0" anchor="ctr"/>
          <a:lstStyle/>
          <a:p>
            <a:pPr algn="ctr">
              <a:defRPr/>
            </a:pPr>
          </a:p>
        </p:txBody>
      </p:sp>
      <p:sp>
        <p:nvSpPr>
          <p:cNvPr id="3" name="AutoShape 3"/>
          <p:cNvSpPr/>
          <p:nvPr/>
        </p:nvSpPr>
        <p:spPr>
          <a:xfrm>
            <a:off x="762000" y="635000"/>
            <a:ext cx="10668000" cy="6350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3200" b="1" i="0" u="none" strike="noStrike">
                <a:solidFill>
                  <a:srgbClr val="8B0000"/>
                </a:solidFill>
                <a:latin typeface="Noto Sans SC" panose="020B0200000000000000" charset="-122"/>
                <a:ea typeface="Noto Sans SC" panose="020B0200000000000000" charset="-122"/>
                <a:cs typeface="Noto Sans SC" panose="020B0200000000000000" charset="-122"/>
                <a:sym typeface="Noto Sans SC" panose="020B0200000000000000" charset="-122"/>
              </a:rPr>
              <a:t>06 《国有资产处置申报审批表》填写详解（重点）</a:t>
            </a:r>
            <a:endParaRPr lang="en-US" sz="1100"/>
          </a:p>
        </p:txBody>
      </p:sp>
      <p:sp>
        <p:nvSpPr>
          <p:cNvPr id="4" name="AutoShape 4"/>
          <p:cNvSpPr/>
          <p:nvPr/>
        </p:nvSpPr>
        <p:spPr>
          <a:xfrm>
            <a:off x="762000" y="1270000"/>
            <a:ext cx="4080510" cy="5381625"/>
          </a:xfrm>
          <a:prstGeom prst="roundRect">
            <a:avLst>
              <a:gd name="adj" fmla="val 3870"/>
            </a:avLst>
          </a:prstGeom>
          <a:blipFill rotWithShape="1">
            <a:blip r:embed="rId2"/>
            <a:stretch>
              <a:fillRect/>
            </a:stretch>
          </a:blipFill>
          <a:ln w="25400" cap="flat" cmpd="sng">
            <a:noFill/>
            <a:prstDash val="solid"/>
            <a:round/>
          </a:ln>
          <a:effectLst>
            <a:outerShdw blurRad="444500" dist="190500" dir="2700000" algn="tl" rotWithShape="0">
              <a:srgbClr val="000000">
                <a:alpha val="25000"/>
              </a:srgbClr>
            </a:outerShdw>
          </a:effectLst>
        </p:spPr>
        <p:txBody>
          <a:bodyPr vert="horz" wrap="square" lIns="63500" tIns="63500" rIns="63500" bIns="63500" rtlCol="0" anchor="ctr"/>
          <a:lstStyle/>
          <a:p>
            <a:pPr algn="ctr">
              <a:defRPr/>
            </a:pPr>
          </a:p>
        </p:txBody>
      </p:sp>
      <p:sp>
        <p:nvSpPr>
          <p:cNvPr id="7" name="AutoShape 7"/>
          <p:cNvSpPr/>
          <p:nvPr/>
        </p:nvSpPr>
        <p:spPr>
          <a:xfrm>
            <a:off x="5080000" y="1778000"/>
            <a:ext cx="6350000" cy="2032000"/>
          </a:xfrm>
          <a:prstGeom prst="roundRect">
            <a:avLst>
              <a:gd name="adj" fmla="val 7500"/>
            </a:avLst>
          </a:prstGeom>
          <a:solidFill>
            <a:srgbClr val="FFFFFF">
              <a:alpha val="100000"/>
            </a:srgbClr>
          </a:solidFill>
          <a:ln w="25400" cap="flat" cmpd="sng">
            <a:noFill/>
            <a:prstDash val="solid"/>
            <a:round/>
          </a:ln>
          <a:effectLst>
            <a:outerShdw blurRad="444500" dist="190500" dir="2700000" algn="tl" rotWithShape="0">
              <a:srgbClr val="000000">
                <a:alpha val="25000"/>
              </a:srgbClr>
            </a:outerShdw>
          </a:effectLst>
        </p:spPr>
        <p:txBody>
          <a:bodyPr vert="horz" wrap="square" lIns="63500" tIns="63500" rIns="63500" bIns="63500" rtlCol="0" anchor="ctr"/>
          <a:lstStyle/>
          <a:p>
            <a:pPr algn="ctr">
              <a:defRPr/>
            </a:pPr>
          </a:p>
        </p:txBody>
      </p:sp>
      <p:pic>
        <p:nvPicPr>
          <p:cNvPr id="8" name="Picture 8"/>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270500" y="1968500"/>
            <a:ext cx="279400" cy="279400"/>
          </a:xfrm>
          <a:prstGeom prst="rect">
            <a:avLst/>
          </a:prstGeom>
        </p:spPr>
      </p:pic>
      <p:sp>
        <p:nvSpPr>
          <p:cNvPr id="9" name="AutoShape 9"/>
          <p:cNvSpPr/>
          <p:nvPr/>
        </p:nvSpPr>
        <p:spPr>
          <a:xfrm>
            <a:off x="5651500" y="1930400"/>
            <a:ext cx="5588000" cy="3810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1900" b="1" i="0" u="none" strike="noStrike">
                <a:solidFill>
                  <a:srgbClr val="8B0000"/>
                </a:solidFill>
                <a:latin typeface="Noto Sans SC" panose="020B0200000000000000" charset="-122"/>
                <a:ea typeface="Noto Sans SC" panose="020B0200000000000000" charset="-122"/>
                <a:cs typeface="Noto Sans SC" panose="020B0200000000000000" charset="-122"/>
                <a:sym typeface="Noto Sans SC" panose="020B0200000000000000" charset="-122"/>
              </a:rPr>
              <a:t>第一部分：申报信息基础要素</a:t>
            </a:r>
            <a:endParaRPr lang="en-US" sz="1100"/>
          </a:p>
        </p:txBody>
      </p:sp>
      <p:sp>
        <p:nvSpPr>
          <p:cNvPr id="10" name="AutoShape 10"/>
          <p:cNvSpPr/>
          <p:nvPr/>
        </p:nvSpPr>
        <p:spPr>
          <a:xfrm>
            <a:off x="5270500" y="2540000"/>
            <a:ext cx="2857500" cy="1143000"/>
          </a:xfrm>
          <a:prstGeom prst="rect">
            <a:avLst/>
          </a:prstGeom>
          <a:noFill/>
          <a:ln w="12700" cap="flat" cmpd="sng">
            <a:noFill/>
            <a:prstDash val="solid"/>
            <a:round/>
          </a:ln>
        </p:spPr>
        <p:txBody>
          <a:bodyPr vert="horz" wrap="square" lIns="0" tIns="0" rIns="0" bIns="0" rtlCol="0" anchor="ctr" anchorCtr="0"/>
          <a:lstStyle/>
          <a:p>
            <a:pPr indent="0" algn="l">
              <a:lnSpc>
                <a:spcPct val="117000"/>
              </a:lnSpc>
              <a:defRPr/>
            </a:pPr>
            <a:r>
              <a:rPr lang="en-US" sz="1300" b="1" i="0" u="none" strike="noStrike">
                <a:solidFill>
                  <a:srgbClr val="333333"/>
                </a:solidFill>
                <a:latin typeface="Noto Sans SC" panose="020B0200000000000000" charset="-122"/>
                <a:ea typeface="Noto Sans SC" panose="020B0200000000000000" charset="-122"/>
                <a:cs typeface="Noto Sans SC" panose="020B0200000000000000" charset="-122"/>
                <a:sym typeface="Noto Sans SC" panose="020B0200000000000000" charset="-122"/>
              </a:rPr>
              <a:t>• 申报部门：</a:t>
            </a:r>
            <a:r>
              <a:rPr lang="en-US" sz="1300" b="0" i="0" u="none" strike="noStrike">
                <a:solidFill>
                  <a:srgbClr val="555555"/>
                </a:solidFill>
                <a:latin typeface="Noto Sans SC" panose="020B0200000000000000" charset="-122"/>
                <a:ea typeface="Noto Sans SC" panose="020B0200000000000000" charset="-122"/>
                <a:cs typeface="Noto Sans SC" panose="020B0200000000000000" charset="-122"/>
                <a:sym typeface="Noto Sans SC" panose="020B0200000000000000" charset="-122"/>
              </a:rPr>
              <a:t>填写资产使用部门全称。</a:t>
            </a:r>
            <a:endParaRPr lang="en-US" sz="1100"/>
          </a:p>
          <a:p>
            <a:pPr indent="0" algn="l">
              <a:lnSpc>
                <a:spcPct val="117000"/>
              </a:lnSpc>
            </a:pPr>
            <a:r>
              <a:rPr lang="en-US" sz="1300" b="1" i="0" u="none" strike="noStrike">
                <a:solidFill>
                  <a:srgbClr val="333333"/>
                </a:solidFill>
                <a:latin typeface="Noto Sans SC" panose="020B0200000000000000" charset="-122"/>
                <a:ea typeface="Noto Sans SC" panose="020B0200000000000000" charset="-122"/>
                <a:cs typeface="Noto Sans SC" panose="020B0200000000000000" charset="-122"/>
                <a:sym typeface="Noto Sans SC" panose="020B0200000000000000" charset="-122"/>
              </a:rPr>
              <a:t>• 申报时间：</a:t>
            </a:r>
            <a:r>
              <a:rPr lang="en-US" sz="1300" b="0" i="0" u="none" strike="noStrike">
                <a:solidFill>
                  <a:srgbClr val="555555"/>
                </a:solidFill>
                <a:latin typeface="Noto Sans SC" panose="020B0200000000000000" charset="-122"/>
                <a:ea typeface="Noto Sans SC" panose="020B0200000000000000" charset="-122"/>
                <a:cs typeface="Noto Sans SC" panose="020B0200000000000000" charset="-122"/>
                <a:sym typeface="Noto Sans SC" panose="020B0200000000000000" charset="-122"/>
              </a:rPr>
              <a:t>填写提交申请的具体日期。</a:t>
            </a:r>
            <a:endParaRPr lang="en-US" sz="1300" b="0" i="0" u="none" strike="noStrike">
              <a:solidFill>
                <a:srgbClr val="555555"/>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
        <p:nvSpPr>
          <p:cNvPr id="11" name="AutoShape 11"/>
          <p:cNvSpPr/>
          <p:nvPr/>
        </p:nvSpPr>
        <p:spPr>
          <a:xfrm>
            <a:off x="8382000" y="2540000"/>
            <a:ext cx="2857500" cy="1143000"/>
          </a:xfrm>
          <a:prstGeom prst="rect">
            <a:avLst/>
          </a:prstGeom>
          <a:noFill/>
          <a:ln w="12700" cap="flat" cmpd="sng">
            <a:noFill/>
            <a:prstDash val="solid"/>
            <a:round/>
          </a:ln>
        </p:spPr>
        <p:txBody>
          <a:bodyPr vert="horz" wrap="square" lIns="0" tIns="0" rIns="0" bIns="0" rtlCol="0" anchor="ctr" anchorCtr="0"/>
          <a:lstStyle/>
          <a:p>
            <a:pPr indent="0" algn="l">
              <a:lnSpc>
                <a:spcPct val="117000"/>
              </a:lnSpc>
              <a:defRPr/>
            </a:pPr>
            <a:r>
              <a:rPr lang="en-US" sz="1300" b="1" i="0" u="none" strike="noStrike">
                <a:solidFill>
                  <a:srgbClr val="333333"/>
                </a:solidFill>
                <a:latin typeface="Noto Sans SC" panose="020B0200000000000000" charset="-122"/>
                <a:ea typeface="Noto Sans SC" panose="020B0200000000000000" charset="-122"/>
                <a:cs typeface="Noto Sans SC" panose="020B0200000000000000" charset="-122"/>
                <a:sym typeface="Noto Sans SC" panose="020B0200000000000000" charset="-122"/>
              </a:rPr>
              <a:t>• 资产管理员：</a:t>
            </a:r>
            <a:r>
              <a:rPr lang="en-US" sz="1300" b="0" i="0" u="none" strike="noStrike">
                <a:solidFill>
                  <a:srgbClr val="555555"/>
                </a:solidFill>
                <a:latin typeface="Noto Sans SC" panose="020B0200000000000000" charset="-122"/>
                <a:ea typeface="Noto Sans SC" panose="020B0200000000000000" charset="-122"/>
                <a:cs typeface="Noto Sans SC" panose="020B0200000000000000" charset="-122"/>
                <a:sym typeface="Noto Sans SC" panose="020B0200000000000000" charset="-122"/>
              </a:rPr>
              <a:t>本部门指定资产管理员姓名。</a:t>
            </a:r>
            <a:endParaRPr lang="en-US" sz="1100"/>
          </a:p>
          <a:p>
            <a:pPr indent="0" algn="l">
              <a:lnSpc>
                <a:spcPct val="117000"/>
              </a:lnSpc>
            </a:pPr>
            <a:r>
              <a:rPr lang="en-US" sz="1300" b="1" i="0" u="none" strike="noStrike">
                <a:solidFill>
                  <a:srgbClr val="333333"/>
                </a:solidFill>
                <a:latin typeface="Noto Sans SC" panose="020B0200000000000000" charset="-122"/>
                <a:ea typeface="Noto Sans SC" panose="020B0200000000000000" charset="-122"/>
                <a:cs typeface="Noto Sans SC" panose="020B0200000000000000" charset="-122"/>
                <a:sym typeface="Noto Sans SC" panose="020B0200000000000000" charset="-122"/>
              </a:rPr>
              <a:t>• 联系人/电话：</a:t>
            </a:r>
            <a:r>
              <a:rPr lang="en-US" sz="1300" b="0" i="0" u="none" strike="noStrike">
                <a:solidFill>
                  <a:srgbClr val="555555"/>
                </a:solidFill>
                <a:latin typeface="Noto Sans SC" panose="020B0200000000000000" charset="-122"/>
                <a:ea typeface="Noto Sans SC" panose="020B0200000000000000" charset="-122"/>
                <a:cs typeface="Noto Sans SC" panose="020B0200000000000000" charset="-122"/>
                <a:sym typeface="Noto Sans SC" panose="020B0200000000000000" charset="-122"/>
              </a:rPr>
              <a:t>具体经办人的姓名及有效联系方式。</a:t>
            </a:r>
            <a:endParaRPr lang="en-US" sz="1300" b="0" i="0" u="none" strike="noStrike">
              <a:solidFill>
                <a:srgbClr val="555555"/>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
        <p:nvSpPr>
          <p:cNvPr id="12" name="AutoShape 12"/>
          <p:cNvSpPr/>
          <p:nvPr/>
        </p:nvSpPr>
        <p:spPr>
          <a:xfrm>
            <a:off x="5080000" y="3975100"/>
            <a:ext cx="6350000" cy="2549525"/>
          </a:xfrm>
          <a:prstGeom prst="roundRect">
            <a:avLst>
              <a:gd name="adj" fmla="val 6315"/>
            </a:avLst>
          </a:prstGeom>
          <a:solidFill>
            <a:srgbClr val="FFFFFF">
              <a:alpha val="100000"/>
            </a:srgbClr>
          </a:solidFill>
          <a:ln w="25400" cap="flat" cmpd="sng">
            <a:noFill/>
            <a:prstDash val="solid"/>
            <a:round/>
          </a:ln>
          <a:effectLst>
            <a:outerShdw blurRad="444500" dist="190500" dir="2700000" algn="tl" rotWithShape="0">
              <a:srgbClr val="000000">
                <a:alpha val="25000"/>
              </a:srgbClr>
            </a:outerShdw>
          </a:effectLst>
        </p:spPr>
        <p:txBody>
          <a:bodyPr vert="horz" wrap="square" lIns="63500" tIns="63500" rIns="63500" bIns="63500" rtlCol="0" anchor="ctr"/>
          <a:lstStyle/>
          <a:p>
            <a:pPr algn="ctr">
              <a:defRPr/>
            </a:pPr>
          </a:p>
        </p:txBody>
      </p:sp>
      <p:pic>
        <p:nvPicPr>
          <p:cNvPr id="13" name="Picture 13"/>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270500" y="4100195"/>
            <a:ext cx="279400" cy="279400"/>
          </a:xfrm>
          <a:prstGeom prst="rect">
            <a:avLst/>
          </a:prstGeom>
        </p:spPr>
      </p:pic>
      <p:sp>
        <p:nvSpPr>
          <p:cNvPr id="14" name="AutoShape 14"/>
          <p:cNvSpPr/>
          <p:nvPr/>
        </p:nvSpPr>
        <p:spPr>
          <a:xfrm>
            <a:off x="5651500" y="3988435"/>
            <a:ext cx="5588000" cy="3810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1900" b="1" i="0" u="none" strike="noStrike">
                <a:solidFill>
                  <a:srgbClr val="8B0000"/>
                </a:solidFill>
                <a:latin typeface="Noto Sans SC" panose="020B0200000000000000" charset="-122"/>
                <a:ea typeface="Noto Sans SC" panose="020B0200000000000000" charset="-122"/>
                <a:cs typeface="Noto Sans SC" panose="020B0200000000000000" charset="-122"/>
                <a:sym typeface="Noto Sans SC" panose="020B0200000000000000" charset="-122"/>
              </a:rPr>
              <a:t>第二部分：资产明细与处置原因（核心）</a:t>
            </a:r>
            <a:endParaRPr lang="en-US" sz="1100"/>
          </a:p>
        </p:txBody>
      </p:sp>
      <p:sp>
        <p:nvSpPr>
          <p:cNvPr id="15" name="AutoShape 15"/>
          <p:cNvSpPr/>
          <p:nvPr/>
        </p:nvSpPr>
        <p:spPr>
          <a:xfrm>
            <a:off x="5270500" y="4380230"/>
            <a:ext cx="5969000" cy="1931035"/>
          </a:xfrm>
          <a:prstGeom prst="rect">
            <a:avLst/>
          </a:prstGeom>
          <a:noFill/>
          <a:ln w="12700" cap="flat" cmpd="sng">
            <a:noFill/>
            <a:prstDash val="solid"/>
            <a:round/>
          </a:ln>
        </p:spPr>
        <p:txBody>
          <a:bodyPr vert="horz" wrap="square" lIns="0" tIns="0" rIns="0" bIns="0" rtlCol="0" anchor="ctr" anchorCtr="0"/>
          <a:lstStyle/>
          <a:p>
            <a:pPr indent="0" algn="l">
              <a:lnSpc>
                <a:spcPct val="117000"/>
              </a:lnSpc>
              <a:defRPr/>
            </a:pPr>
            <a:r>
              <a:rPr lang="en-US" sz="1300" b="0" i="0" u="none" strike="noStrike">
                <a:solidFill>
                  <a:srgbClr val="333333"/>
                </a:solidFill>
                <a:latin typeface="Noto Sans SC" panose="020B0200000000000000" charset="-122"/>
                <a:ea typeface="Noto Sans SC" panose="020B0200000000000000" charset="-122"/>
                <a:cs typeface="Noto Sans SC" panose="020B0200000000000000" charset="-122"/>
                <a:sym typeface="Noto Sans SC" panose="020B0200000000000000" charset="-122"/>
              </a:rPr>
              <a:t>▪</a:t>
            </a:r>
            <a:r>
              <a:rPr lang="en-US" sz="1300" b="1" i="0" u="none" strike="noStrike">
                <a:solidFill>
                  <a:srgbClr val="333333"/>
                </a:solidFill>
                <a:latin typeface="Noto Sans SC" panose="020B0200000000000000" charset="-122"/>
                <a:ea typeface="Noto Sans SC" panose="020B0200000000000000" charset="-122"/>
                <a:cs typeface="Noto Sans SC" panose="020B0200000000000000" charset="-122"/>
                <a:sym typeface="Noto Sans SC" panose="020B0200000000000000" charset="-122"/>
              </a:rPr>
              <a:t>资产编号：</a:t>
            </a:r>
            <a:r>
              <a:rPr lang="en-US" sz="1300" b="0" i="0" u="none" strike="noStrike">
                <a:solidFill>
                  <a:srgbClr val="333333"/>
                </a:solidFill>
                <a:latin typeface="Noto Sans SC" panose="020B0200000000000000" charset="-122"/>
                <a:ea typeface="Noto Sans SC" panose="020B0200000000000000" charset="-122"/>
                <a:cs typeface="Noto Sans SC" panose="020B0200000000000000" charset="-122"/>
                <a:sym typeface="Noto Sans SC" panose="020B0200000000000000" charset="-122"/>
              </a:rPr>
              <a:t>必须填写资产管理系统中的</a:t>
            </a:r>
            <a:r>
              <a:rPr lang="en-US" sz="1300" b="1" i="0" u="none" strike="noStrike">
                <a:solidFill>
                  <a:srgbClr val="8B0000"/>
                </a:solidFill>
                <a:latin typeface="Noto Sans SC" panose="020B0200000000000000" charset="-122"/>
                <a:ea typeface="Noto Sans SC" panose="020B0200000000000000" charset="-122"/>
                <a:cs typeface="Noto Sans SC" panose="020B0200000000000000" charset="-122"/>
                <a:sym typeface="Noto Sans SC" panose="020B0200000000000000" charset="-122"/>
              </a:rPr>
              <a:t>唯一资产编号</a:t>
            </a:r>
            <a:r>
              <a:rPr lang="en-US" sz="1300" b="0" i="0" u="none" strike="noStrike">
                <a:solidFill>
                  <a:srgbClr val="333333"/>
                </a:solidFill>
                <a:latin typeface="Noto Sans SC" panose="020B0200000000000000" charset="-122"/>
                <a:ea typeface="Noto Sans SC" panose="020B0200000000000000" charset="-122"/>
                <a:cs typeface="Noto Sans SC" panose="020B0200000000000000" charset="-122"/>
                <a:sym typeface="Noto Sans SC" panose="020B0200000000000000" charset="-122"/>
              </a:rPr>
              <a:t>，不得随意编造。</a:t>
            </a:r>
            <a:endParaRPr lang="en-US" sz="1100"/>
          </a:p>
          <a:p>
            <a:pPr indent="0" algn="l">
              <a:lnSpc>
                <a:spcPct val="117000"/>
              </a:lnSpc>
            </a:pPr>
            <a:r>
              <a:rPr lang="en-US" sz="1300" b="0" i="0" u="none" strike="noStrike">
                <a:solidFill>
                  <a:srgbClr val="333333"/>
                </a:solidFill>
                <a:latin typeface="Noto Sans SC" panose="020B0200000000000000" charset="-122"/>
                <a:ea typeface="Noto Sans SC" panose="020B0200000000000000" charset="-122"/>
                <a:cs typeface="Noto Sans SC" panose="020B0200000000000000" charset="-122"/>
                <a:sym typeface="Noto Sans SC" panose="020B0200000000000000" charset="-122"/>
              </a:rPr>
              <a:t>▪</a:t>
            </a:r>
            <a:r>
              <a:rPr lang="en-US" sz="1300" b="1" i="0" u="none" strike="noStrike">
                <a:solidFill>
                  <a:srgbClr val="333333"/>
                </a:solidFill>
                <a:latin typeface="Noto Sans SC" panose="020B0200000000000000" charset="-122"/>
                <a:ea typeface="Noto Sans SC" panose="020B0200000000000000" charset="-122"/>
                <a:cs typeface="Noto Sans SC" panose="020B0200000000000000" charset="-122"/>
                <a:sym typeface="Noto Sans SC" panose="020B0200000000000000" charset="-122"/>
              </a:rPr>
              <a:t>资产名称与型号：</a:t>
            </a:r>
            <a:r>
              <a:rPr lang="en-US" sz="1300" b="0" i="0" u="none" strike="noStrike">
                <a:solidFill>
                  <a:srgbClr val="333333"/>
                </a:solidFill>
                <a:latin typeface="Noto Sans SC" panose="020B0200000000000000" charset="-122"/>
                <a:ea typeface="Noto Sans SC" panose="020B0200000000000000" charset="-122"/>
                <a:cs typeface="Noto Sans SC" panose="020B0200000000000000" charset="-122"/>
                <a:sym typeface="Noto Sans SC" panose="020B0200000000000000" charset="-122"/>
              </a:rPr>
              <a:t>严格按资产系统登记信息规范填写，确保信息一致。</a:t>
            </a:r>
            <a:endParaRPr lang="en-US" sz="1300" b="0" i="0" u="none" strike="noStrike">
              <a:solidFill>
                <a:srgbClr val="333333"/>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indent="0" algn="l">
              <a:lnSpc>
                <a:spcPct val="117000"/>
              </a:lnSpc>
            </a:pPr>
            <a:r>
              <a:rPr lang="en-US" altLang="zh-CN" sz="1300" b="0" i="0" u="none" strike="noStrike">
                <a:solidFill>
                  <a:srgbClr val="333333"/>
                </a:solidFill>
                <a:latin typeface="Noto Sans SC" panose="020B0200000000000000" charset="-122"/>
                <a:ea typeface="Noto Sans SC" panose="020B0200000000000000" charset="-122"/>
                <a:cs typeface="Noto Sans SC" panose="020B0200000000000000" charset="-122"/>
                <a:sym typeface="Noto Sans SC" panose="020B0200000000000000" charset="-122"/>
              </a:rPr>
              <a:t>   </a:t>
            </a:r>
            <a:r>
              <a:rPr lang="zh-CN" altLang="en-US" sz="1300" b="0" i="0" u="none" strike="noStrike">
                <a:solidFill>
                  <a:srgbClr val="C00000"/>
                </a:solidFill>
                <a:latin typeface="Noto Sans SC" panose="020B0200000000000000" charset="-122"/>
                <a:ea typeface="Noto Sans SC" panose="020B0200000000000000" charset="-122"/>
                <a:cs typeface="Noto Sans SC" panose="020B0200000000000000" charset="-122"/>
                <a:sym typeface="Noto Sans SC" panose="020B0200000000000000" charset="-122"/>
              </a:rPr>
              <a:t>建议</a:t>
            </a:r>
            <a:r>
              <a:rPr lang="en-US" altLang="zh-CN" sz="1300" b="0" i="0" u="none" strike="noStrike">
                <a:solidFill>
                  <a:srgbClr val="C00000"/>
                </a:solidFill>
                <a:latin typeface="Noto Sans SC" panose="020B0200000000000000" charset="-122"/>
                <a:ea typeface="Noto Sans SC" panose="020B0200000000000000" charset="-122"/>
                <a:cs typeface="Noto Sans SC" panose="020B0200000000000000" charset="-122"/>
                <a:sym typeface="Noto Sans SC" panose="020B0200000000000000" charset="-122"/>
              </a:rPr>
              <a:t>1.</a:t>
            </a:r>
            <a:r>
              <a:rPr lang="zh-CN" altLang="en-US" sz="1300" b="0" i="0" u="none" strike="noStrike">
                <a:solidFill>
                  <a:srgbClr val="C00000"/>
                </a:solidFill>
                <a:latin typeface="Noto Sans SC" panose="020B0200000000000000" charset="-122"/>
                <a:ea typeface="Noto Sans SC" panose="020B0200000000000000" charset="-122"/>
                <a:cs typeface="Noto Sans SC" panose="020B0200000000000000" charset="-122"/>
                <a:sym typeface="Noto Sans SC" panose="020B0200000000000000" charset="-122"/>
              </a:rPr>
              <a:t>以上两项内容请先从国资科拷贝准确数据再填写</a:t>
            </a:r>
            <a:endParaRPr lang="zh-CN" altLang="en-US" sz="1300" b="0" i="0" u="none" strike="noStrike">
              <a:solidFill>
                <a:srgbClr val="C00000"/>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indent="0" algn="l">
              <a:lnSpc>
                <a:spcPct val="117000"/>
              </a:lnSpc>
            </a:pPr>
            <a:r>
              <a:rPr lang="en-US" altLang="zh-CN" sz="1300" b="0" i="0" u="none" strike="noStrike">
                <a:solidFill>
                  <a:srgbClr val="C00000"/>
                </a:solidFill>
                <a:latin typeface="Noto Sans SC" panose="020B0200000000000000" charset="-122"/>
                <a:ea typeface="Noto Sans SC" panose="020B0200000000000000" charset="-122"/>
                <a:cs typeface="Noto Sans SC" panose="020B0200000000000000" charset="-122"/>
                <a:sym typeface="Noto Sans SC" panose="020B0200000000000000" charset="-122"/>
              </a:rPr>
              <a:t>            2.</a:t>
            </a:r>
            <a:r>
              <a:rPr lang="zh-CN" altLang="en-US" sz="1300" b="0" i="0" u="none" strike="noStrike">
                <a:solidFill>
                  <a:srgbClr val="C00000"/>
                </a:solidFill>
                <a:latin typeface="Noto Sans SC" panose="020B0200000000000000" charset="-122"/>
                <a:ea typeface="Noto Sans SC" panose="020B0200000000000000" charset="-122"/>
                <a:cs typeface="Noto Sans SC" panose="020B0200000000000000" charset="-122"/>
                <a:sym typeface="Noto Sans SC" panose="020B0200000000000000" charset="-122"/>
              </a:rPr>
              <a:t>填写完成未签字之前请先跟国资科核对信息，确认准确无误后再履行签字手续</a:t>
            </a:r>
            <a:endParaRPr lang="en-US" sz="1300" b="0" i="0" u="none" strike="noStrike">
              <a:solidFill>
                <a:srgbClr val="C00000"/>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indent="0" algn="l">
              <a:lnSpc>
                <a:spcPct val="117000"/>
              </a:lnSpc>
            </a:pPr>
            <a:r>
              <a:rPr lang="en-US" sz="1300" b="0" i="0" u="none" strike="noStrike">
                <a:solidFill>
                  <a:srgbClr val="333333"/>
                </a:solidFill>
                <a:latin typeface="Noto Sans SC" panose="020B0200000000000000" charset="-122"/>
                <a:ea typeface="Noto Sans SC" panose="020B0200000000000000" charset="-122"/>
                <a:cs typeface="Noto Sans SC" panose="020B0200000000000000" charset="-122"/>
                <a:sym typeface="Noto Sans SC" panose="020B0200000000000000" charset="-122"/>
              </a:rPr>
              <a:t>▪</a:t>
            </a:r>
            <a:r>
              <a:rPr lang="en-US" sz="1300" b="1" i="0" u="none" strike="noStrike">
                <a:solidFill>
                  <a:srgbClr val="333333"/>
                </a:solidFill>
                <a:latin typeface="Noto Sans SC" panose="020B0200000000000000" charset="-122"/>
                <a:ea typeface="Noto Sans SC" panose="020B0200000000000000" charset="-122"/>
                <a:cs typeface="Noto Sans SC" panose="020B0200000000000000" charset="-122"/>
                <a:sym typeface="Noto Sans SC" panose="020B0200000000000000" charset="-122"/>
              </a:rPr>
              <a:t>处置原因：</a:t>
            </a:r>
            <a:r>
              <a:rPr lang="en-US" sz="1300" b="0" i="0" u="none" strike="noStrike">
                <a:solidFill>
                  <a:srgbClr val="333333"/>
                </a:solidFill>
                <a:latin typeface="Noto Sans SC" panose="020B0200000000000000" charset="-122"/>
                <a:ea typeface="Noto Sans SC" panose="020B0200000000000000" charset="-122"/>
                <a:cs typeface="Noto Sans SC" panose="020B0200000000000000" charset="-122"/>
                <a:sym typeface="Noto Sans SC" panose="020B0200000000000000" charset="-122"/>
              </a:rPr>
              <a:t>审批关键依据，需详细准确。报废需提年限或鉴定依据；报损需说明具体原因；</a:t>
            </a:r>
            <a:r>
              <a:rPr lang="zh-CN" altLang="en-US" sz="1300" b="0" i="0" u="none" strike="noStrike">
                <a:solidFill>
                  <a:srgbClr val="333333"/>
                </a:solidFill>
                <a:latin typeface="Noto Sans SC" panose="020B0200000000000000" charset="-122"/>
                <a:ea typeface="Noto Sans SC" panose="020B0200000000000000" charset="-122"/>
                <a:cs typeface="Noto Sans SC" panose="020B0200000000000000" charset="-122"/>
                <a:sym typeface="Noto Sans SC" panose="020B0200000000000000" charset="-122"/>
              </a:rPr>
              <a:t>回购也需注明</a:t>
            </a:r>
            <a:r>
              <a:rPr lang="en-US" sz="1300" b="0" i="0" u="none" strike="noStrike">
                <a:solidFill>
                  <a:srgbClr val="333333"/>
                </a:solidFill>
                <a:latin typeface="Noto Sans SC" panose="020B0200000000000000" charset="-122"/>
                <a:ea typeface="Noto Sans SC" panose="020B0200000000000000" charset="-122"/>
                <a:cs typeface="Noto Sans SC" panose="020B0200000000000000" charset="-122"/>
                <a:sym typeface="Noto Sans SC" panose="020B0200000000000000" charset="-122"/>
              </a:rPr>
              <a:t>。</a:t>
            </a:r>
            <a:r>
              <a:rPr lang="zh-CN" altLang="en-US" sz="1300" b="0" i="0" u="none" strike="noStrike">
                <a:solidFill>
                  <a:srgbClr val="C00000"/>
                </a:solidFill>
                <a:latin typeface="Noto Sans SC" panose="020B0200000000000000" charset="-122"/>
                <a:ea typeface="Noto Sans SC" panose="020B0200000000000000" charset="-122"/>
                <a:cs typeface="Noto Sans SC" panose="020B0200000000000000" charset="-122"/>
                <a:sym typeface="Noto Sans SC" panose="020B0200000000000000" charset="-122"/>
              </a:rPr>
              <a:t>（回购标准</a:t>
            </a:r>
            <a:r>
              <a:rPr lang="en-US" altLang="zh-CN" sz="1300" b="0" i="0" u="none" strike="noStrike">
                <a:solidFill>
                  <a:srgbClr val="C00000"/>
                </a:solidFill>
                <a:latin typeface="Noto Sans SC" panose="020B0200000000000000" charset="-122"/>
                <a:ea typeface="Noto Sans SC" panose="020B0200000000000000" charset="-122"/>
                <a:cs typeface="Noto Sans SC" panose="020B0200000000000000" charset="-122"/>
                <a:sym typeface="Noto Sans SC" panose="020B0200000000000000" charset="-122"/>
              </a:rPr>
              <a:t>-</a:t>
            </a:r>
            <a:r>
              <a:rPr lang="zh-CN" altLang="en-US" sz="1300" b="0" i="0" u="none" strike="noStrike">
                <a:solidFill>
                  <a:srgbClr val="C00000"/>
                </a:solidFill>
                <a:latin typeface="Noto Sans SC" panose="020B0200000000000000" charset="-122"/>
                <a:ea typeface="Noto Sans SC" panose="020B0200000000000000" charset="-122"/>
                <a:cs typeface="Noto Sans SC" panose="020B0200000000000000" charset="-122"/>
                <a:sym typeface="Noto Sans SC" panose="020B0200000000000000" charset="-122"/>
              </a:rPr>
              <a:t>使用年限</a:t>
            </a:r>
            <a:r>
              <a:rPr lang="en-US" altLang="zh-CN" sz="1300" b="0" i="0" u="none" strike="noStrike">
                <a:solidFill>
                  <a:srgbClr val="C00000"/>
                </a:solidFill>
                <a:latin typeface="Noto Sans SC" panose="020B0200000000000000" charset="-122"/>
                <a:ea typeface="Noto Sans SC" panose="020B0200000000000000" charset="-122"/>
                <a:cs typeface="Noto Sans SC" panose="020B0200000000000000" charset="-122"/>
                <a:sym typeface="Noto Sans SC" panose="020B0200000000000000" charset="-122"/>
              </a:rPr>
              <a:t>8</a:t>
            </a:r>
            <a:r>
              <a:rPr lang="zh-CN" altLang="en-US" sz="1300" b="0" i="0" u="none" strike="noStrike">
                <a:solidFill>
                  <a:srgbClr val="C00000"/>
                </a:solidFill>
                <a:latin typeface="Noto Sans SC" panose="020B0200000000000000" charset="-122"/>
                <a:ea typeface="Noto Sans SC" panose="020B0200000000000000" charset="-122"/>
                <a:cs typeface="Noto Sans SC" panose="020B0200000000000000" charset="-122"/>
                <a:sym typeface="Noto Sans SC" panose="020B0200000000000000" charset="-122"/>
              </a:rPr>
              <a:t>年以下：笔记本电脑</a:t>
            </a:r>
            <a:r>
              <a:rPr lang="en-US" altLang="zh-CN" sz="1300" b="0" i="0" u="none" strike="noStrike">
                <a:solidFill>
                  <a:srgbClr val="C00000"/>
                </a:solidFill>
                <a:latin typeface="Noto Sans SC" panose="020B0200000000000000" charset="-122"/>
                <a:ea typeface="Noto Sans SC" panose="020B0200000000000000" charset="-122"/>
                <a:cs typeface="Noto Sans SC" panose="020B0200000000000000" charset="-122"/>
                <a:sym typeface="Noto Sans SC" panose="020B0200000000000000" charset="-122"/>
              </a:rPr>
              <a:t>300</a:t>
            </a:r>
            <a:r>
              <a:rPr lang="zh-CN" altLang="en-US" sz="1300" b="0" i="0" u="none" strike="noStrike">
                <a:solidFill>
                  <a:srgbClr val="C00000"/>
                </a:solidFill>
                <a:latin typeface="Noto Sans SC" panose="020B0200000000000000" charset="-122"/>
                <a:ea typeface="Noto Sans SC" panose="020B0200000000000000" charset="-122"/>
                <a:cs typeface="Noto Sans SC" panose="020B0200000000000000" charset="-122"/>
                <a:sym typeface="Noto Sans SC" panose="020B0200000000000000" charset="-122"/>
              </a:rPr>
              <a:t>元</a:t>
            </a:r>
            <a:r>
              <a:rPr lang="en-US" altLang="zh-CN" sz="1300" b="0" i="0" u="none" strike="noStrike">
                <a:solidFill>
                  <a:srgbClr val="C00000"/>
                </a:solidFill>
                <a:latin typeface="Noto Sans SC" panose="020B0200000000000000" charset="-122"/>
                <a:ea typeface="Noto Sans SC" panose="020B0200000000000000" charset="-122"/>
                <a:cs typeface="Noto Sans SC" panose="020B0200000000000000" charset="-122"/>
                <a:sym typeface="Noto Sans SC" panose="020B0200000000000000" charset="-122"/>
              </a:rPr>
              <a:t>/</a:t>
            </a:r>
            <a:r>
              <a:rPr lang="zh-CN" altLang="en-US" sz="1300" b="0" i="0" u="none" strike="noStrike">
                <a:solidFill>
                  <a:srgbClr val="C00000"/>
                </a:solidFill>
                <a:latin typeface="Noto Sans SC" panose="020B0200000000000000" charset="-122"/>
                <a:ea typeface="Noto Sans SC" panose="020B0200000000000000" charset="-122"/>
                <a:cs typeface="Noto Sans SC" panose="020B0200000000000000" charset="-122"/>
                <a:sym typeface="Noto Sans SC" panose="020B0200000000000000" charset="-122"/>
              </a:rPr>
              <a:t>台，台式电脑</a:t>
            </a:r>
            <a:r>
              <a:rPr lang="en-US" altLang="zh-CN" sz="1300" b="0" i="0" u="none" strike="noStrike">
                <a:solidFill>
                  <a:srgbClr val="C00000"/>
                </a:solidFill>
                <a:latin typeface="Noto Sans SC" panose="020B0200000000000000" charset="-122"/>
                <a:ea typeface="Noto Sans SC" panose="020B0200000000000000" charset="-122"/>
                <a:cs typeface="Noto Sans SC" panose="020B0200000000000000" charset="-122"/>
                <a:sym typeface="Noto Sans SC" panose="020B0200000000000000" charset="-122"/>
              </a:rPr>
              <a:t> 200</a:t>
            </a:r>
            <a:r>
              <a:rPr lang="zh-CN" altLang="en-US" sz="1300" b="0" i="0" u="none" strike="noStrike">
                <a:solidFill>
                  <a:srgbClr val="C00000"/>
                </a:solidFill>
                <a:latin typeface="Noto Sans SC" panose="020B0200000000000000" charset="-122"/>
                <a:ea typeface="Noto Sans SC" panose="020B0200000000000000" charset="-122"/>
                <a:cs typeface="Noto Sans SC" panose="020B0200000000000000" charset="-122"/>
                <a:sym typeface="Noto Sans SC" panose="020B0200000000000000" charset="-122"/>
              </a:rPr>
              <a:t>元</a:t>
            </a:r>
            <a:r>
              <a:rPr lang="en-US" altLang="zh-CN" sz="1300" b="0" i="0" u="none" strike="noStrike">
                <a:solidFill>
                  <a:srgbClr val="C00000"/>
                </a:solidFill>
                <a:latin typeface="Noto Sans SC" panose="020B0200000000000000" charset="-122"/>
                <a:ea typeface="Noto Sans SC" panose="020B0200000000000000" charset="-122"/>
                <a:cs typeface="Noto Sans SC" panose="020B0200000000000000" charset="-122"/>
                <a:sym typeface="Noto Sans SC" panose="020B0200000000000000" charset="-122"/>
              </a:rPr>
              <a:t>/</a:t>
            </a:r>
            <a:r>
              <a:rPr lang="zh-CN" altLang="en-US" sz="1300" b="0" i="0" u="none" strike="noStrike">
                <a:solidFill>
                  <a:srgbClr val="C00000"/>
                </a:solidFill>
                <a:latin typeface="Noto Sans SC" panose="020B0200000000000000" charset="-122"/>
                <a:ea typeface="Noto Sans SC" panose="020B0200000000000000" charset="-122"/>
                <a:cs typeface="Noto Sans SC" panose="020B0200000000000000" charset="-122"/>
                <a:sym typeface="Noto Sans SC" panose="020B0200000000000000" charset="-122"/>
              </a:rPr>
              <a:t>台；</a:t>
            </a:r>
            <a:r>
              <a:rPr lang="en-US" altLang="zh-CN" sz="1300" b="0" i="0" u="none" strike="noStrike">
                <a:solidFill>
                  <a:srgbClr val="C00000"/>
                </a:solidFill>
                <a:latin typeface="Noto Sans SC" panose="020B0200000000000000" charset="-122"/>
                <a:ea typeface="Noto Sans SC" panose="020B0200000000000000" charset="-122"/>
                <a:cs typeface="Noto Sans SC" panose="020B0200000000000000" charset="-122"/>
                <a:sym typeface="Noto Sans SC" panose="020B0200000000000000" charset="-122"/>
              </a:rPr>
              <a:t>8</a:t>
            </a:r>
            <a:r>
              <a:rPr lang="zh-CN" altLang="en-US" sz="1300" b="0" i="0" u="none" strike="noStrike">
                <a:solidFill>
                  <a:srgbClr val="C00000"/>
                </a:solidFill>
                <a:latin typeface="Noto Sans SC" panose="020B0200000000000000" charset="-122"/>
                <a:ea typeface="Noto Sans SC" panose="020B0200000000000000" charset="-122"/>
                <a:cs typeface="Noto Sans SC" panose="020B0200000000000000" charset="-122"/>
                <a:sym typeface="Noto Sans SC" panose="020B0200000000000000" charset="-122"/>
              </a:rPr>
              <a:t>年以上</a:t>
            </a:r>
            <a:r>
              <a:rPr lang="zh-CN" altLang="en-US" sz="1300">
                <a:solidFill>
                  <a:srgbClr val="C00000"/>
                </a:solidFill>
                <a:latin typeface="Noto Sans SC" panose="020B0200000000000000" charset="-122"/>
                <a:ea typeface="Noto Sans SC" panose="020B0200000000000000" charset="-122"/>
                <a:cs typeface="Noto Sans SC" panose="020B0200000000000000" charset="-122"/>
                <a:sym typeface="Noto Sans SC" panose="020B0200000000000000" charset="-122"/>
              </a:rPr>
              <a:t>笔记本电脑</a:t>
            </a:r>
            <a:r>
              <a:rPr lang="en-US" altLang="zh-CN" sz="1300">
                <a:solidFill>
                  <a:srgbClr val="C00000"/>
                </a:solidFill>
                <a:latin typeface="Noto Sans SC" panose="020B0200000000000000" charset="-122"/>
                <a:ea typeface="Noto Sans SC" panose="020B0200000000000000" charset="-122"/>
                <a:cs typeface="Noto Sans SC" panose="020B0200000000000000" charset="-122"/>
                <a:sym typeface="Noto Sans SC" panose="020B0200000000000000" charset="-122"/>
              </a:rPr>
              <a:t>100</a:t>
            </a:r>
            <a:r>
              <a:rPr lang="zh-CN" altLang="en-US" sz="1300">
                <a:solidFill>
                  <a:srgbClr val="C00000"/>
                </a:solidFill>
                <a:latin typeface="Noto Sans SC" panose="020B0200000000000000" charset="-122"/>
                <a:ea typeface="Noto Sans SC" panose="020B0200000000000000" charset="-122"/>
                <a:cs typeface="Noto Sans SC" panose="020B0200000000000000" charset="-122"/>
                <a:sym typeface="Noto Sans SC" panose="020B0200000000000000" charset="-122"/>
              </a:rPr>
              <a:t>元</a:t>
            </a:r>
            <a:r>
              <a:rPr lang="en-US" altLang="zh-CN" sz="1300">
                <a:solidFill>
                  <a:srgbClr val="C00000"/>
                </a:solidFill>
                <a:latin typeface="Noto Sans SC" panose="020B0200000000000000" charset="-122"/>
                <a:ea typeface="Noto Sans SC" panose="020B0200000000000000" charset="-122"/>
                <a:cs typeface="Noto Sans SC" panose="020B0200000000000000" charset="-122"/>
                <a:sym typeface="Noto Sans SC" panose="020B0200000000000000" charset="-122"/>
              </a:rPr>
              <a:t>/</a:t>
            </a:r>
            <a:r>
              <a:rPr lang="zh-CN" altLang="en-US" sz="1300">
                <a:solidFill>
                  <a:srgbClr val="C00000"/>
                </a:solidFill>
                <a:latin typeface="Noto Sans SC" panose="020B0200000000000000" charset="-122"/>
                <a:ea typeface="Noto Sans SC" panose="020B0200000000000000" charset="-122"/>
                <a:cs typeface="Noto Sans SC" panose="020B0200000000000000" charset="-122"/>
                <a:sym typeface="Noto Sans SC" panose="020B0200000000000000" charset="-122"/>
              </a:rPr>
              <a:t>台，台式电脑</a:t>
            </a:r>
            <a:r>
              <a:rPr lang="en-US" altLang="zh-CN" sz="1300">
                <a:solidFill>
                  <a:srgbClr val="C00000"/>
                </a:solidFill>
                <a:latin typeface="Noto Sans SC" panose="020B0200000000000000" charset="-122"/>
                <a:ea typeface="Noto Sans SC" panose="020B0200000000000000" charset="-122"/>
                <a:cs typeface="Noto Sans SC" panose="020B0200000000000000" charset="-122"/>
                <a:sym typeface="Noto Sans SC" panose="020B0200000000000000" charset="-122"/>
              </a:rPr>
              <a:t> 80</a:t>
            </a:r>
            <a:r>
              <a:rPr lang="zh-CN" altLang="en-US" sz="1300">
                <a:solidFill>
                  <a:srgbClr val="C00000"/>
                </a:solidFill>
                <a:latin typeface="Noto Sans SC" panose="020B0200000000000000" charset="-122"/>
                <a:ea typeface="Noto Sans SC" panose="020B0200000000000000" charset="-122"/>
                <a:cs typeface="Noto Sans SC" panose="020B0200000000000000" charset="-122"/>
                <a:sym typeface="Noto Sans SC" panose="020B0200000000000000" charset="-122"/>
              </a:rPr>
              <a:t>元</a:t>
            </a:r>
            <a:r>
              <a:rPr lang="en-US" altLang="zh-CN" sz="1300">
                <a:solidFill>
                  <a:srgbClr val="C00000"/>
                </a:solidFill>
                <a:latin typeface="Noto Sans SC" panose="020B0200000000000000" charset="-122"/>
                <a:ea typeface="Noto Sans SC" panose="020B0200000000000000" charset="-122"/>
                <a:cs typeface="Noto Sans SC" panose="020B0200000000000000" charset="-122"/>
                <a:sym typeface="Noto Sans SC" panose="020B0200000000000000" charset="-122"/>
              </a:rPr>
              <a:t>/</a:t>
            </a:r>
            <a:r>
              <a:rPr lang="zh-CN" altLang="en-US" sz="1300">
                <a:solidFill>
                  <a:srgbClr val="C00000"/>
                </a:solidFill>
                <a:latin typeface="Noto Sans SC" panose="020B0200000000000000" charset="-122"/>
                <a:ea typeface="Noto Sans SC" panose="020B0200000000000000" charset="-122"/>
                <a:cs typeface="Noto Sans SC" panose="020B0200000000000000" charset="-122"/>
                <a:sym typeface="Noto Sans SC" panose="020B0200000000000000" charset="-122"/>
              </a:rPr>
              <a:t>台）</a:t>
            </a:r>
            <a:endParaRPr lang="zh-CN" altLang="en-US" sz="1300" b="0" i="0" u="none" strike="noStrike">
              <a:solidFill>
                <a:srgbClr val="C00000"/>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
        <p:nvSpPr>
          <p:cNvPr id="21" name="AutoShape 15"/>
          <p:cNvSpPr/>
          <p:nvPr/>
        </p:nvSpPr>
        <p:spPr>
          <a:xfrm>
            <a:off x="10687685" y="6197600"/>
            <a:ext cx="1397000" cy="558800"/>
          </a:xfrm>
          <a:prstGeom prst="rect">
            <a:avLst/>
          </a:prstGeom>
          <a:noFill/>
          <a:ln w="12700" cap="flat" cmpd="sng">
            <a:noFill/>
            <a:prstDash val="solid"/>
            <a:round/>
          </a:ln>
        </p:spPr>
        <p:txBody>
          <a:bodyPr vert="horz" wrap="square" lIns="0" tIns="0" rIns="0" bIns="0" rtlCol="0" anchor="ctr" anchorCtr="0"/>
          <a:lstStyle/>
          <a:p>
            <a:pPr indent="0" algn="ctr">
              <a:lnSpc>
                <a:spcPct val="125000"/>
              </a:lnSpc>
              <a:defRPr/>
            </a:pPr>
            <a:r>
              <a:rPr lang="en-US" sz="1400" b="1" i="0" u="none" strike="noStrike">
                <a:solidFill>
                  <a:srgbClr val="FFFFFF"/>
                </a:solidFill>
                <a:latin typeface="Noto Sans SC" panose="020B0200000000000000" charset="-122"/>
                <a:ea typeface="Noto Sans SC" panose="020B0200000000000000" charset="-122"/>
                <a:cs typeface="Noto Sans SC" panose="020B0200000000000000" charset="-122"/>
                <a:sym typeface="Noto Sans SC" panose="020B0200000000000000" charset="-122"/>
                <a:hlinkClick r:id="rId7" action="ppaction://hlinksldjump"/>
              </a:rPr>
              <a:t>返回目录</a:t>
            </a:r>
            <a:endParaRPr lang="en-US" sz="110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FFFFFF">
              <a:alpha val="70000"/>
            </a:srgbClr>
          </a:solidFill>
          <a:ln w="25400" cap="flat" cmpd="sng">
            <a:noFill/>
            <a:prstDash val="solid"/>
            <a:round/>
          </a:ln>
        </p:spPr>
        <p:txBody>
          <a:bodyPr vert="horz" wrap="square" lIns="63500" tIns="63500" rIns="63500" bIns="63500" rtlCol="0" anchor="ctr"/>
          <a:lstStyle/>
          <a:p>
            <a:pPr algn="ctr">
              <a:defRPr/>
            </a:pPr>
          </a:p>
        </p:txBody>
      </p:sp>
      <p:sp>
        <p:nvSpPr>
          <p:cNvPr id="3" name="AutoShape 3"/>
          <p:cNvSpPr/>
          <p:nvPr/>
        </p:nvSpPr>
        <p:spPr>
          <a:xfrm>
            <a:off x="762000" y="635000"/>
            <a:ext cx="10668000" cy="5715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3200" b="1" i="0" u="none" strike="noStrike">
                <a:solidFill>
                  <a:srgbClr val="8B0000"/>
                </a:solidFill>
                <a:latin typeface="Noto Sans SC" panose="020B0200000000000000" charset="-122"/>
                <a:ea typeface="Noto Sans SC" panose="020B0200000000000000" charset="-122"/>
                <a:cs typeface="Noto Sans SC" panose="020B0200000000000000" charset="-122"/>
                <a:sym typeface="Noto Sans SC" panose="020B0200000000000000" charset="-122"/>
              </a:rPr>
              <a:t>06 《国有资产处置申报审批表》填写详解（续）</a:t>
            </a:r>
            <a:endParaRPr lang="en-US" sz="1100"/>
          </a:p>
        </p:txBody>
      </p:sp>
      <p:sp>
        <p:nvSpPr>
          <p:cNvPr id="4" name="AutoShape 4"/>
          <p:cNvSpPr/>
          <p:nvPr/>
        </p:nvSpPr>
        <p:spPr>
          <a:xfrm>
            <a:off x="762000" y="1778000"/>
            <a:ext cx="5207000" cy="4445000"/>
          </a:xfrm>
          <a:prstGeom prst="roundRect">
            <a:avLst>
              <a:gd name="adj" fmla="val 0"/>
            </a:avLst>
          </a:prstGeom>
          <a:solidFill>
            <a:srgbClr val="FFFFFF">
              <a:alpha val="95000"/>
            </a:srgbClr>
          </a:solidFill>
          <a:ln w="12700" cap="flat" cmpd="sng">
            <a:solidFill>
              <a:srgbClr val="E5E7EB">
                <a:alpha val="100000"/>
              </a:srgbClr>
            </a:solidFill>
            <a:prstDash val="solid"/>
            <a:round/>
          </a:ln>
          <a:effectLst>
            <a:outerShdw blurRad="444500" dist="190500" dir="2700000" algn="tl" rotWithShape="0">
              <a:srgbClr val="000000">
                <a:alpha val="25000"/>
              </a:srgbClr>
            </a:outerShdw>
          </a:effectLst>
        </p:spPr>
        <p:txBody>
          <a:bodyPr vert="horz" wrap="square" lIns="63500" tIns="63500" rIns="63500" bIns="63500" rtlCol="0" anchor="ctr"/>
          <a:lstStyle/>
          <a:p>
            <a:pPr algn="ctr">
              <a:defRPr/>
            </a:pPr>
          </a:p>
        </p:txBody>
      </p:sp>
      <p:sp>
        <p:nvSpPr>
          <p:cNvPr id="5" name="AutoShape 5"/>
          <p:cNvSpPr/>
          <p:nvPr/>
        </p:nvSpPr>
        <p:spPr>
          <a:xfrm>
            <a:off x="1016000" y="2032000"/>
            <a:ext cx="4699000" cy="3810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2000" b="1" i="0" u="none" strike="noStrike">
                <a:solidFill>
                  <a:srgbClr val="8B0000"/>
                </a:solidFill>
                <a:latin typeface="Noto Sans SC" panose="020B0200000000000000" charset="-122"/>
                <a:ea typeface="Noto Sans SC" panose="020B0200000000000000" charset="-122"/>
                <a:cs typeface="Noto Sans SC" panose="020B0200000000000000" charset="-122"/>
                <a:sym typeface="Noto Sans SC" panose="020B0200000000000000" charset="-122"/>
              </a:rPr>
              <a:t>第三部分：审批流程</a:t>
            </a:r>
            <a:endParaRPr lang="en-US" sz="1100"/>
          </a:p>
        </p:txBody>
      </p:sp>
      <p:sp>
        <p:nvSpPr>
          <p:cNvPr id="6" name="AutoShape 6"/>
          <p:cNvSpPr/>
          <p:nvPr/>
        </p:nvSpPr>
        <p:spPr>
          <a:xfrm>
            <a:off x="1016000" y="2540000"/>
            <a:ext cx="4699000" cy="3048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1300" b="0" i="0" u="none" strike="noStrike">
                <a:solidFill>
                  <a:srgbClr val="6B7280"/>
                </a:solidFill>
                <a:latin typeface="Noto Sans SC" panose="020B0200000000000000" charset="-122"/>
                <a:ea typeface="Noto Sans SC" panose="020B0200000000000000" charset="-122"/>
                <a:cs typeface="Noto Sans SC" panose="020B0200000000000000" charset="-122"/>
                <a:sym typeface="Noto Sans SC" panose="020B0200000000000000" charset="-122"/>
              </a:rPr>
              <a:t>⚠️ 提示：此部分由各环节负责人依次签字，不得颠倒顺序。</a:t>
            </a:r>
            <a:endParaRPr lang="en-US" sz="1100"/>
          </a:p>
        </p:txBody>
      </p:sp>
      <p:sp>
        <p:nvSpPr>
          <p:cNvPr id="7" name="AutoShape 7"/>
          <p:cNvSpPr/>
          <p:nvPr/>
        </p:nvSpPr>
        <p:spPr>
          <a:xfrm>
            <a:off x="1016000" y="3175000"/>
            <a:ext cx="4699000" cy="27940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1400" b="1" i="0" u="none" strike="noStrike">
                <a:solidFill>
                  <a:srgbClr val="8B0000"/>
                </a:solidFill>
                <a:latin typeface="Noto Sans SC" panose="020B0200000000000000" charset="-122"/>
                <a:ea typeface="Noto Sans SC" panose="020B0200000000000000" charset="-122"/>
                <a:cs typeface="Noto Sans SC" panose="020B0200000000000000" charset="-122"/>
                <a:sym typeface="Noto Sans SC" panose="020B0200000000000000" charset="-122"/>
              </a:rPr>
              <a:t>01. 使用部门意见：</a:t>
            </a:r>
            <a:r>
              <a:rPr lang="en-US" sz="1300" b="0" i="0" u="none" strike="noStrike">
                <a:solidFill>
                  <a:srgbClr val="374151"/>
                </a:solidFill>
                <a:latin typeface="Noto Sans SC" panose="020B0200000000000000" charset="-122"/>
                <a:ea typeface="Noto Sans SC" panose="020B0200000000000000" charset="-122"/>
                <a:cs typeface="Noto Sans SC" panose="020B0200000000000000" charset="-122"/>
                <a:sym typeface="Noto Sans SC" panose="020B0200000000000000" charset="-122"/>
              </a:rPr>
              <a:t>部门负责人签字并加盖部门公章。</a:t>
            </a:r>
            <a:endParaRPr lang="en-US" sz="1100"/>
          </a:p>
          <a:p>
            <a:pPr indent="0" algn="l">
              <a:lnSpc>
                <a:spcPct val="125000"/>
              </a:lnSpc>
            </a:pPr>
            <a:r>
              <a:rPr lang="en-US" sz="1400" b="1" i="0" u="none" strike="noStrike">
                <a:solidFill>
                  <a:srgbClr val="8B0000"/>
                </a:solidFill>
                <a:latin typeface="Noto Sans SC" panose="020B0200000000000000" charset="-122"/>
                <a:ea typeface="Noto Sans SC" panose="020B0200000000000000" charset="-122"/>
                <a:cs typeface="Noto Sans SC" panose="020B0200000000000000" charset="-122"/>
                <a:sym typeface="Noto Sans SC" panose="020B0200000000000000" charset="-122"/>
              </a:rPr>
              <a:t>02. 国资科意见：</a:t>
            </a:r>
            <a:r>
              <a:rPr lang="en-US" sz="1300" b="0" i="0" u="none" strike="noStrike">
                <a:solidFill>
                  <a:srgbClr val="374151"/>
                </a:solidFill>
                <a:latin typeface="Noto Sans SC" panose="020B0200000000000000" charset="-122"/>
                <a:ea typeface="Noto Sans SC" panose="020B0200000000000000" charset="-122"/>
                <a:cs typeface="Noto Sans SC" panose="020B0200000000000000" charset="-122"/>
                <a:sym typeface="Noto Sans SC" panose="020B0200000000000000" charset="-122"/>
              </a:rPr>
              <a:t>财务处资产管理科负责人签字。</a:t>
            </a:r>
            <a:endParaRPr lang="en-US" sz="1300" b="0" i="0" u="none" strike="noStrike">
              <a:solidFill>
                <a:srgbClr val="374151"/>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indent="0" algn="l">
              <a:lnSpc>
                <a:spcPct val="125000"/>
              </a:lnSpc>
            </a:pPr>
            <a:r>
              <a:rPr lang="en-US" sz="1400" b="1" i="0" u="none" strike="noStrike">
                <a:solidFill>
                  <a:srgbClr val="8B0000"/>
                </a:solidFill>
                <a:latin typeface="Noto Sans SC" panose="020B0200000000000000" charset="-122"/>
                <a:ea typeface="Noto Sans SC" panose="020B0200000000000000" charset="-122"/>
                <a:cs typeface="Noto Sans SC" panose="020B0200000000000000" charset="-122"/>
                <a:sym typeface="Noto Sans SC" panose="020B0200000000000000" charset="-122"/>
              </a:rPr>
              <a:t>03. 使用部门分管领导意见：</a:t>
            </a:r>
            <a:r>
              <a:rPr lang="en-US" sz="1300" b="0" i="0" u="none" strike="noStrike">
                <a:solidFill>
                  <a:srgbClr val="374151"/>
                </a:solidFill>
                <a:latin typeface="Noto Sans SC" panose="020B0200000000000000" charset="-122"/>
                <a:ea typeface="Noto Sans SC" panose="020B0200000000000000" charset="-122"/>
                <a:cs typeface="Noto Sans SC" panose="020B0200000000000000" charset="-122"/>
                <a:sym typeface="Noto Sans SC" panose="020B0200000000000000" charset="-122"/>
              </a:rPr>
              <a:t>资产使用部门的分管院领导签字。</a:t>
            </a:r>
            <a:endParaRPr lang="en-US" sz="1300" b="0" i="0" u="none" strike="noStrike">
              <a:solidFill>
                <a:srgbClr val="374151"/>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indent="0" algn="l">
              <a:lnSpc>
                <a:spcPct val="125000"/>
              </a:lnSpc>
            </a:pPr>
            <a:r>
              <a:rPr lang="en-US" sz="1400" b="1" i="0" u="none" strike="noStrike">
                <a:solidFill>
                  <a:srgbClr val="8B0000"/>
                </a:solidFill>
                <a:latin typeface="Noto Sans SC" panose="020B0200000000000000" charset="-122"/>
                <a:ea typeface="Noto Sans SC" panose="020B0200000000000000" charset="-122"/>
                <a:cs typeface="Noto Sans SC" panose="020B0200000000000000" charset="-122"/>
                <a:sym typeface="Noto Sans SC" panose="020B0200000000000000" charset="-122"/>
              </a:rPr>
              <a:t>04. 财务处意见：</a:t>
            </a:r>
            <a:r>
              <a:rPr lang="en-US" sz="1300" b="0" i="0" u="none" strike="noStrike">
                <a:solidFill>
                  <a:srgbClr val="374151"/>
                </a:solidFill>
                <a:latin typeface="Noto Sans SC" panose="020B0200000000000000" charset="-122"/>
                <a:ea typeface="Noto Sans SC" panose="020B0200000000000000" charset="-122"/>
                <a:cs typeface="Noto Sans SC" panose="020B0200000000000000" charset="-122"/>
                <a:sym typeface="Noto Sans SC" panose="020B0200000000000000" charset="-122"/>
              </a:rPr>
              <a:t>财务处处长签字。</a:t>
            </a:r>
            <a:endParaRPr lang="en-US" sz="1300" b="0" i="0" u="none" strike="noStrike">
              <a:solidFill>
                <a:srgbClr val="374151"/>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indent="0" algn="l">
              <a:lnSpc>
                <a:spcPct val="125000"/>
              </a:lnSpc>
            </a:pPr>
            <a:r>
              <a:rPr lang="en-US" sz="1400" b="1" i="0" u="none" strike="noStrike">
                <a:solidFill>
                  <a:srgbClr val="8B0000"/>
                </a:solidFill>
                <a:latin typeface="Noto Sans SC" panose="020B0200000000000000" charset="-122"/>
                <a:ea typeface="Noto Sans SC" panose="020B0200000000000000" charset="-122"/>
                <a:cs typeface="Noto Sans SC" panose="020B0200000000000000" charset="-122"/>
                <a:sym typeface="Noto Sans SC" panose="020B0200000000000000" charset="-122"/>
              </a:rPr>
              <a:t>05. 财务处分管领导意见：</a:t>
            </a:r>
            <a:r>
              <a:rPr lang="en-US" sz="1300" b="0" i="0" u="none" strike="noStrike">
                <a:solidFill>
                  <a:srgbClr val="374151"/>
                </a:solidFill>
                <a:latin typeface="Noto Sans SC" panose="020B0200000000000000" charset="-122"/>
                <a:ea typeface="Noto Sans SC" panose="020B0200000000000000" charset="-122"/>
                <a:cs typeface="Noto Sans SC" panose="020B0200000000000000" charset="-122"/>
                <a:sym typeface="Noto Sans SC" panose="020B0200000000000000" charset="-122"/>
              </a:rPr>
              <a:t>分管财务的院领导签字（学院审批权限内事项的最终审批）。</a:t>
            </a:r>
            <a:endParaRPr lang="en-US" sz="1300" b="0" i="0" u="none" strike="noStrike">
              <a:solidFill>
                <a:srgbClr val="374151"/>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
        <p:nvSpPr>
          <p:cNvPr id="8" name="AutoShape 8"/>
          <p:cNvSpPr/>
          <p:nvPr/>
        </p:nvSpPr>
        <p:spPr>
          <a:xfrm>
            <a:off x="6223000" y="1778000"/>
            <a:ext cx="5207000" cy="4445000"/>
          </a:xfrm>
          <a:prstGeom prst="roundRect">
            <a:avLst>
              <a:gd name="adj" fmla="val 0"/>
            </a:avLst>
          </a:prstGeom>
          <a:solidFill>
            <a:srgbClr val="FFFFFF">
              <a:alpha val="95000"/>
            </a:srgbClr>
          </a:solidFill>
          <a:ln w="12700" cap="flat" cmpd="sng">
            <a:solidFill>
              <a:srgbClr val="E5E7EB">
                <a:alpha val="100000"/>
              </a:srgbClr>
            </a:solidFill>
            <a:prstDash val="solid"/>
            <a:round/>
          </a:ln>
          <a:effectLst>
            <a:outerShdw blurRad="444500" dist="190500" dir="2700000" algn="tl" rotWithShape="0">
              <a:srgbClr val="000000">
                <a:alpha val="25000"/>
              </a:srgbClr>
            </a:outerShdw>
          </a:effectLst>
        </p:spPr>
        <p:txBody>
          <a:bodyPr vert="horz" wrap="square" lIns="63500" tIns="63500" rIns="63500" bIns="63500" rtlCol="0" anchor="ctr"/>
          <a:lstStyle/>
          <a:p>
            <a:pPr algn="ctr">
              <a:defRPr/>
            </a:pPr>
          </a:p>
        </p:txBody>
      </p:sp>
      <p:sp>
        <p:nvSpPr>
          <p:cNvPr id="9" name="AutoShape 9"/>
          <p:cNvSpPr/>
          <p:nvPr/>
        </p:nvSpPr>
        <p:spPr>
          <a:xfrm>
            <a:off x="6477000" y="2032000"/>
            <a:ext cx="4699000" cy="3810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2000" b="1" i="0" u="none" strike="noStrike">
                <a:solidFill>
                  <a:srgbClr val="8B0000"/>
                </a:solidFill>
                <a:latin typeface="Noto Sans SC" panose="020B0200000000000000" charset="-122"/>
                <a:ea typeface="Noto Sans SC" panose="020B0200000000000000" charset="-122"/>
                <a:cs typeface="Noto Sans SC" panose="020B0200000000000000" charset="-122"/>
                <a:sym typeface="Noto Sans SC" panose="020B0200000000000000" charset="-122"/>
              </a:rPr>
              <a:t>填写注意事项</a:t>
            </a:r>
            <a:endParaRPr lang="en-US" sz="1100"/>
          </a:p>
        </p:txBody>
      </p:sp>
      <p:pic>
        <p:nvPicPr>
          <p:cNvPr id="10" name="Picture 10"/>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477000" y="2921000"/>
            <a:ext cx="304800" cy="304800"/>
          </a:xfrm>
          <a:prstGeom prst="rect">
            <a:avLst/>
          </a:prstGeom>
        </p:spPr>
      </p:pic>
      <p:sp>
        <p:nvSpPr>
          <p:cNvPr id="11" name="AutoShape 11"/>
          <p:cNvSpPr/>
          <p:nvPr/>
        </p:nvSpPr>
        <p:spPr>
          <a:xfrm>
            <a:off x="6985000" y="2857500"/>
            <a:ext cx="4191000" cy="6350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1500" b="1" i="0" u="none" strike="noStrike">
                <a:solidFill>
                  <a:srgbClr val="1F2937"/>
                </a:solidFill>
                <a:latin typeface="Noto Sans SC" panose="020B0200000000000000" charset="-122"/>
                <a:ea typeface="Noto Sans SC" panose="020B0200000000000000" charset="-122"/>
                <a:cs typeface="Noto Sans SC" panose="020B0200000000000000" charset="-122"/>
                <a:sym typeface="Noto Sans SC" panose="020B0200000000000000" charset="-122"/>
              </a:rPr>
              <a:t>字迹清晰</a:t>
            </a:r>
            <a:endParaRPr lang="en-US" sz="1100"/>
          </a:p>
          <a:p>
            <a:pPr indent="0" algn="l">
              <a:lnSpc>
                <a:spcPct val="125000"/>
              </a:lnSpc>
            </a:pPr>
            <a:r>
              <a:rPr lang="en-US" sz="1200" b="0" i="0" u="none" strike="noStrike">
                <a:solidFill>
                  <a:srgbClr val="6B7280"/>
                </a:solidFill>
                <a:latin typeface="Noto Sans SC" panose="020B0200000000000000" charset="-122"/>
                <a:ea typeface="Noto Sans SC" panose="020B0200000000000000" charset="-122"/>
                <a:cs typeface="Noto Sans SC" panose="020B0200000000000000" charset="-122"/>
                <a:sym typeface="Noto Sans SC" panose="020B0200000000000000" charset="-122"/>
              </a:rPr>
              <a:t>必须使用黑色钢笔或签字笔填写，确保信息辨识准确。</a:t>
            </a:r>
            <a:endParaRPr lang="en-US" sz="1200" b="0" i="0" u="none" strike="noStrike">
              <a:solidFill>
                <a:srgbClr val="6B7280"/>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pic>
        <p:nvPicPr>
          <p:cNvPr id="12" name="Picture 12"/>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477000" y="3810000"/>
            <a:ext cx="304800" cy="304800"/>
          </a:xfrm>
          <a:prstGeom prst="rect">
            <a:avLst/>
          </a:prstGeom>
        </p:spPr>
      </p:pic>
      <p:sp>
        <p:nvSpPr>
          <p:cNvPr id="13" name="AutoShape 13"/>
          <p:cNvSpPr/>
          <p:nvPr/>
        </p:nvSpPr>
        <p:spPr>
          <a:xfrm>
            <a:off x="6985000" y="3746500"/>
            <a:ext cx="4191000" cy="6350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1500" b="1" i="0" u="none" strike="noStrike">
                <a:solidFill>
                  <a:srgbClr val="1F2937"/>
                </a:solidFill>
                <a:latin typeface="Noto Sans SC" panose="020B0200000000000000" charset="-122"/>
                <a:ea typeface="Noto Sans SC" panose="020B0200000000000000" charset="-122"/>
                <a:cs typeface="Noto Sans SC" panose="020B0200000000000000" charset="-122"/>
                <a:sym typeface="Noto Sans SC" panose="020B0200000000000000" charset="-122"/>
              </a:rPr>
              <a:t>信息完整</a:t>
            </a:r>
            <a:endParaRPr lang="en-US" sz="1100"/>
          </a:p>
          <a:p>
            <a:pPr indent="0" algn="l">
              <a:lnSpc>
                <a:spcPct val="125000"/>
              </a:lnSpc>
            </a:pPr>
            <a:r>
              <a:rPr lang="en-US" sz="1200" b="0" i="0" u="none" strike="noStrike">
                <a:solidFill>
                  <a:srgbClr val="6B7280"/>
                </a:solidFill>
                <a:latin typeface="Noto Sans SC" panose="020B0200000000000000" charset="-122"/>
                <a:ea typeface="Noto Sans SC" panose="020B0200000000000000" charset="-122"/>
                <a:cs typeface="Noto Sans SC" panose="020B0200000000000000" charset="-122"/>
                <a:sym typeface="Noto Sans SC" panose="020B0200000000000000" charset="-122"/>
              </a:rPr>
              <a:t>表单内所有必填栏目（带*号）均需完整填写，不得遗漏。</a:t>
            </a:r>
            <a:endParaRPr lang="en-US" sz="1200" b="0" i="0" u="none" strike="noStrike">
              <a:solidFill>
                <a:srgbClr val="6B7280"/>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
        <p:nvSpPr>
          <p:cNvPr id="15" name="AutoShape 15"/>
          <p:cNvSpPr/>
          <p:nvPr/>
        </p:nvSpPr>
        <p:spPr>
          <a:xfrm>
            <a:off x="6985000" y="4635500"/>
            <a:ext cx="4191000" cy="6350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endParaRPr lang="en-US" sz="1200" b="0" i="0" u="none" strike="noStrike">
              <a:solidFill>
                <a:srgbClr val="6B7280"/>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pic>
        <p:nvPicPr>
          <p:cNvPr id="16" name="Picture 16"/>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6477000" y="4800600"/>
            <a:ext cx="304800" cy="304800"/>
          </a:xfrm>
          <a:prstGeom prst="rect">
            <a:avLst/>
          </a:prstGeom>
        </p:spPr>
      </p:pic>
      <p:sp>
        <p:nvSpPr>
          <p:cNvPr id="17" name="AutoShape 17"/>
          <p:cNvSpPr/>
          <p:nvPr/>
        </p:nvSpPr>
        <p:spPr>
          <a:xfrm>
            <a:off x="6985000" y="4851400"/>
            <a:ext cx="4191000" cy="6350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1500" b="1" i="0" u="none" strike="noStrike">
                <a:solidFill>
                  <a:srgbClr val="1F2937"/>
                </a:solidFill>
                <a:latin typeface="Noto Sans SC" panose="020B0200000000000000" charset="-122"/>
                <a:ea typeface="Noto Sans SC" panose="020B0200000000000000" charset="-122"/>
                <a:cs typeface="Noto Sans SC" panose="020B0200000000000000" charset="-122"/>
                <a:sym typeface="Noto Sans SC" panose="020B0200000000000000" charset="-122"/>
              </a:rPr>
              <a:t>及时提交</a:t>
            </a:r>
            <a:endParaRPr lang="en-US" sz="1100"/>
          </a:p>
          <a:p>
            <a:pPr indent="0" algn="l">
              <a:lnSpc>
                <a:spcPct val="125000"/>
              </a:lnSpc>
            </a:pPr>
            <a:r>
              <a:rPr lang="en-US" sz="1200" b="0" i="0" u="none" strike="noStrike">
                <a:solidFill>
                  <a:srgbClr val="6B7280"/>
                </a:solidFill>
                <a:latin typeface="Noto Sans SC" panose="020B0200000000000000" charset="-122"/>
                <a:ea typeface="Noto Sans SC" panose="020B0200000000000000" charset="-122"/>
                <a:cs typeface="Noto Sans SC" panose="020B0200000000000000" charset="-122"/>
                <a:sym typeface="Noto Sans SC" panose="020B0200000000000000" charset="-122"/>
              </a:rPr>
              <a:t>完成内部所有签字流程后，请尽快报送至财务处进行下一步处理。</a:t>
            </a:r>
            <a:endParaRPr lang="en-US" sz="1200" b="0" i="0" u="none" strike="noStrike">
              <a:solidFill>
                <a:srgbClr val="6B7280"/>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
        <p:nvSpPr>
          <p:cNvPr id="21" name="AutoShape 15"/>
          <p:cNvSpPr/>
          <p:nvPr/>
        </p:nvSpPr>
        <p:spPr>
          <a:xfrm>
            <a:off x="10687685" y="6197600"/>
            <a:ext cx="1397000" cy="558800"/>
          </a:xfrm>
          <a:prstGeom prst="rect">
            <a:avLst/>
          </a:prstGeom>
          <a:noFill/>
          <a:ln w="12700" cap="flat" cmpd="sng">
            <a:noFill/>
            <a:prstDash val="solid"/>
            <a:round/>
          </a:ln>
        </p:spPr>
        <p:txBody>
          <a:bodyPr vert="horz" wrap="square" lIns="0" tIns="0" rIns="0" bIns="0" rtlCol="0" anchor="ctr" anchorCtr="0"/>
          <a:lstStyle/>
          <a:p>
            <a:pPr indent="0" algn="ctr">
              <a:lnSpc>
                <a:spcPct val="125000"/>
              </a:lnSpc>
              <a:defRPr/>
            </a:pPr>
            <a:r>
              <a:rPr lang="en-US" sz="1400" b="1" i="0" u="none" strike="noStrike">
                <a:solidFill>
                  <a:srgbClr val="FFFFFF"/>
                </a:solidFill>
                <a:latin typeface="Noto Sans SC" panose="020B0200000000000000" charset="-122"/>
                <a:ea typeface="Noto Sans SC" panose="020B0200000000000000" charset="-122"/>
                <a:cs typeface="Noto Sans SC" panose="020B0200000000000000" charset="-122"/>
                <a:sym typeface="Noto Sans SC" panose="020B0200000000000000" charset="-122"/>
                <a:hlinkClick r:id="rId8" action="ppaction://hlinksldjump"/>
              </a:rPr>
              <a:t>返回目录</a:t>
            </a:r>
            <a:endParaRPr lang="en-US" sz="110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FFFFFF">
              <a:alpha val="60000"/>
            </a:srgbClr>
          </a:solidFill>
          <a:ln w="25400" cap="flat" cmpd="sng">
            <a:noFill/>
            <a:prstDash val="solid"/>
            <a:round/>
          </a:ln>
        </p:spPr>
        <p:txBody>
          <a:bodyPr vert="horz" wrap="square" lIns="63500" tIns="63500" rIns="63500" bIns="63500" rtlCol="0" anchor="ctr"/>
          <a:lstStyle/>
          <a:p>
            <a:pPr algn="ctr">
              <a:defRPr/>
            </a:pPr>
          </a:p>
        </p:txBody>
      </p:sp>
      <p:sp>
        <p:nvSpPr>
          <p:cNvPr id="3" name="AutoShape 3"/>
          <p:cNvSpPr/>
          <p:nvPr/>
        </p:nvSpPr>
        <p:spPr>
          <a:xfrm>
            <a:off x="762000" y="635000"/>
            <a:ext cx="10668000" cy="6350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3200" b="1" i="0" u="none" strike="noStrike">
                <a:solidFill>
                  <a:srgbClr val="8B0000"/>
                </a:solidFill>
                <a:latin typeface="Noto Sans SC" panose="020B0200000000000000" charset="-122"/>
                <a:ea typeface="Noto Sans SC" panose="020B0200000000000000" charset="-122"/>
                <a:cs typeface="Noto Sans SC" panose="020B0200000000000000" charset="-122"/>
                <a:sym typeface="Noto Sans SC" panose="020B0200000000000000" charset="-122"/>
              </a:rPr>
              <a:t>07 监督检查与责任追究</a:t>
            </a:r>
            <a:endParaRPr lang="en-US" sz="1100"/>
          </a:p>
        </p:txBody>
      </p:sp>
      <p:pic>
        <p:nvPicPr>
          <p:cNvPr id="4" name="Picture 4"/>
          <p:cNvPicPr>
            <a:picLocks noChangeAspect="1"/>
          </p:cNvPicPr>
          <p:nvPr/>
        </p:nvPicPr>
        <p:blipFill>
          <a:blip r:embed="rId2"/>
          <a:srcRect l="17857" r="17857"/>
          <a:stretch>
            <a:fillRect/>
          </a:stretch>
        </p:blipFill>
        <p:spPr>
          <a:xfrm>
            <a:off x="762000" y="2032000"/>
            <a:ext cx="4572000" cy="4064000"/>
          </a:xfrm>
          <a:prstGeom prst="rect">
            <a:avLst/>
          </a:prstGeom>
          <a:noFill/>
          <a:ln w="12700" cap="flat" cmpd="sng">
            <a:solidFill>
              <a:srgbClr val="E5E7EB">
                <a:alpha val="100000"/>
              </a:srgbClr>
            </a:solidFill>
            <a:prstDash val="solid"/>
            <a:round/>
          </a:ln>
          <a:effectLst>
            <a:outerShdw blurRad="444500" dist="190500" dir="2700000" algn="tl" rotWithShape="0">
              <a:srgbClr val="000000">
                <a:alpha val="25000"/>
              </a:srgbClr>
            </a:outerShdw>
          </a:effectLst>
        </p:spPr>
      </p:pic>
      <p:sp>
        <p:nvSpPr>
          <p:cNvPr id="5" name="AutoShape 5"/>
          <p:cNvSpPr/>
          <p:nvPr/>
        </p:nvSpPr>
        <p:spPr>
          <a:xfrm>
            <a:off x="5842000" y="2032000"/>
            <a:ext cx="5588000" cy="5080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2200" b="1" i="0" u="none" strike="noStrike">
                <a:solidFill>
                  <a:srgbClr val="8B0000"/>
                </a:solidFill>
                <a:latin typeface="Noto Sans SC" panose="020B0200000000000000" charset="-122"/>
                <a:ea typeface="Noto Sans SC" panose="020B0200000000000000" charset="-122"/>
                <a:cs typeface="Noto Sans SC" panose="020B0200000000000000" charset="-122"/>
                <a:sym typeface="Noto Sans SC" panose="020B0200000000000000" charset="-122"/>
              </a:rPr>
              <a:t>监督检查的主要内容</a:t>
            </a:r>
            <a:endParaRPr lang="en-US" sz="1100"/>
          </a:p>
        </p:txBody>
      </p:sp>
      <p:sp>
        <p:nvSpPr>
          <p:cNvPr id="6" name="AutoShape 6"/>
          <p:cNvSpPr/>
          <p:nvPr/>
        </p:nvSpPr>
        <p:spPr>
          <a:xfrm>
            <a:off x="5842000" y="2794000"/>
            <a:ext cx="5588000" cy="762000"/>
          </a:xfrm>
          <a:prstGeom prst="rect">
            <a:avLst/>
          </a:prstGeom>
          <a:noFill/>
          <a:ln w="12700" cap="flat" cmpd="sng">
            <a:noFill/>
            <a:prstDash val="solid"/>
            <a:round/>
          </a:ln>
        </p:spPr>
        <p:txBody>
          <a:bodyPr vert="horz" wrap="square" lIns="0" tIns="0" rIns="0" bIns="0" rtlCol="0" anchor="ctr" anchorCtr="0"/>
          <a:lstStyle/>
          <a:p>
            <a:pPr indent="0" algn="l">
              <a:lnSpc>
                <a:spcPct val="117000"/>
              </a:lnSpc>
              <a:defRPr/>
            </a:pPr>
            <a:r>
              <a:rPr lang="en-US" sz="1400" b="0" i="0" u="none" strike="noStrike">
                <a:solidFill>
                  <a:srgbClr val="333333"/>
                </a:solidFill>
                <a:latin typeface="Noto Sans SC" panose="020B0200000000000000" charset="-122"/>
                <a:ea typeface="Noto Sans SC" panose="020B0200000000000000" charset="-122"/>
                <a:cs typeface="Noto Sans SC" panose="020B0200000000000000" charset="-122"/>
                <a:sym typeface="Noto Sans SC" panose="020B0200000000000000" charset="-122"/>
              </a:rPr>
              <a:t>学院将定期或不定期对各部门的资产管理情况进行监督检查，重点包括：</a:t>
            </a:r>
            <a:endParaRPr lang="en-US" sz="1100"/>
          </a:p>
        </p:txBody>
      </p:sp>
      <p:sp>
        <p:nvSpPr>
          <p:cNvPr id="7" name="AutoShape 7"/>
          <p:cNvSpPr/>
          <p:nvPr/>
        </p:nvSpPr>
        <p:spPr>
          <a:xfrm>
            <a:off x="5842000" y="3937000"/>
            <a:ext cx="101600" cy="101600"/>
          </a:xfrm>
          <a:prstGeom prst="roundRect">
            <a:avLst>
              <a:gd name="adj" fmla="val 0"/>
            </a:avLst>
          </a:prstGeom>
          <a:solidFill>
            <a:srgbClr val="8B0000">
              <a:alpha val="100000"/>
            </a:srgbClr>
          </a:solidFill>
          <a:ln w="25400" cap="flat" cmpd="sng">
            <a:noFill/>
            <a:prstDash val="solid"/>
            <a:round/>
          </a:ln>
        </p:spPr>
        <p:txBody>
          <a:bodyPr vert="horz" wrap="square" lIns="63500" tIns="63500" rIns="63500" bIns="63500" rtlCol="0" anchor="ctr"/>
          <a:lstStyle/>
          <a:p>
            <a:pPr algn="ctr">
              <a:defRPr/>
            </a:pPr>
          </a:p>
        </p:txBody>
      </p:sp>
      <p:sp>
        <p:nvSpPr>
          <p:cNvPr id="8" name="AutoShape 8"/>
          <p:cNvSpPr/>
          <p:nvPr/>
        </p:nvSpPr>
        <p:spPr>
          <a:xfrm>
            <a:off x="6096000" y="3810000"/>
            <a:ext cx="2540000" cy="762000"/>
          </a:xfrm>
          <a:prstGeom prst="rect">
            <a:avLst/>
          </a:prstGeom>
          <a:noFill/>
          <a:ln w="12700" cap="flat" cmpd="sng">
            <a:noFill/>
            <a:prstDash val="solid"/>
            <a:round/>
          </a:ln>
        </p:spPr>
        <p:txBody>
          <a:bodyPr vert="horz" wrap="square" lIns="0" tIns="0" rIns="0" bIns="0" rtlCol="0" anchor="ctr" anchorCtr="0"/>
          <a:lstStyle/>
          <a:p>
            <a:pPr indent="0" algn="l">
              <a:lnSpc>
                <a:spcPct val="108000"/>
              </a:lnSpc>
              <a:defRPr/>
            </a:pPr>
            <a:r>
              <a:rPr lang="en-US" sz="1400" b="1" i="0" u="none" strike="noStrike">
                <a:solidFill>
                  <a:srgbClr val="1F2937"/>
                </a:solidFill>
                <a:latin typeface="Noto Sans SC" panose="020B0200000000000000" charset="-122"/>
                <a:ea typeface="Noto Sans SC" panose="020B0200000000000000" charset="-122"/>
                <a:cs typeface="Noto Sans SC" panose="020B0200000000000000" charset="-122"/>
                <a:sym typeface="Noto Sans SC" panose="020B0200000000000000" charset="-122"/>
              </a:rPr>
              <a:t>资产配置预算的执行情况</a:t>
            </a:r>
            <a:br>
              <a:rPr lang="en-US" sz="1600" b="0" i="0" u="none" strike="noStrike">
                <a:solidFill>
                  <a:srgbClr val="1F2329"/>
                </a:solidFill>
                <a:latin typeface="Noto Sans SC" panose="020B0200000000000000" charset="-122"/>
                <a:ea typeface="Noto Sans SC" panose="020B0200000000000000" charset="-122"/>
                <a:cs typeface="Noto Sans SC" panose="020B0200000000000000" charset="-122"/>
                <a:sym typeface="Noto Sans SC" panose="020B0200000000000000" charset="-122"/>
              </a:rPr>
            </a:br>
            <a:r>
              <a:rPr lang="en-US" sz="1200" b="0" i="0" u="none" strike="noStrike">
                <a:solidFill>
                  <a:srgbClr val="6B7280"/>
                </a:solidFill>
                <a:latin typeface="Noto Sans SC" panose="020B0200000000000000" charset="-122"/>
                <a:ea typeface="Noto Sans SC" panose="020B0200000000000000" charset="-122"/>
                <a:cs typeface="Noto Sans SC" panose="020B0200000000000000" charset="-122"/>
                <a:sym typeface="Noto Sans SC" panose="020B0200000000000000" charset="-122"/>
              </a:rPr>
              <a:t>核查预算编制的科学性与执行的刚性约束</a:t>
            </a:r>
            <a:endParaRPr lang="en-US" sz="1100"/>
          </a:p>
        </p:txBody>
      </p:sp>
      <p:sp>
        <p:nvSpPr>
          <p:cNvPr id="9" name="AutoShape 9"/>
          <p:cNvSpPr/>
          <p:nvPr/>
        </p:nvSpPr>
        <p:spPr>
          <a:xfrm>
            <a:off x="5842000" y="4953000"/>
            <a:ext cx="101600" cy="101600"/>
          </a:xfrm>
          <a:prstGeom prst="roundRect">
            <a:avLst>
              <a:gd name="adj" fmla="val 0"/>
            </a:avLst>
          </a:prstGeom>
          <a:solidFill>
            <a:srgbClr val="8B0000">
              <a:alpha val="100000"/>
            </a:srgbClr>
          </a:solidFill>
          <a:ln w="25400" cap="flat" cmpd="sng">
            <a:noFill/>
            <a:prstDash val="solid"/>
            <a:round/>
          </a:ln>
        </p:spPr>
        <p:txBody>
          <a:bodyPr vert="horz" wrap="square" lIns="63500" tIns="63500" rIns="63500" bIns="63500" rtlCol="0" anchor="ctr"/>
          <a:lstStyle/>
          <a:p>
            <a:pPr algn="ctr">
              <a:defRPr/>
            </a:pPr>
          </a:p>
        </p:txBody>
      </p:sp>
      <p:sp>
        <p:nvSpPr>
          <p:cNvPr id="10" name="AutoShape 10"/>
          <p:cNvSpPr/>
          <p:nvPr/>
        </p:nvSpPr>
        <p:spPr>
          <a:xfrm>
            <a:off x="6096000" y="4826000"/>
            <a:ext cx="2540000" cy="762000"/>
          </a:xfrm>
          <a:prstGeom prst="rect">
            <a:avLst/>
          </a:prstGeom>
          <a:noFill/>
          <a:ln w="12700" cap="flat" cmpd="sng">
            <a:noFill/>
            <a:prstDash val="solid"/>
            <a:round/>
          </a:ln>
        </p:spPr>
        <p:txBody>
          <a:bodyPr vert="horz" wrap="square" lIns="0" tIns="0" rIns="0" bIns="0" rtlCol="0" anchor="ctr" anchorCtr="0"/>
          <a:lstStyle/>
          <a:p>
            <a:pPr indent="0" algn="l">
              <a:lnSpc>
                <a:spcPct val="108000"/>
              </a:lnSpc>
              <a:defRPr/>
            </a:pPr>
            <a:r>
              <a:rPr lang="en-US" sz="1400" b="1" i="0" u="none" strike="noStrike">
                <a:solidFill>
                  <a:srgbClr val="1F2937"/>
                </a:solidFill>
                <a:latin typeface="Noto Sans SC" panose="020B0200000000000000" charset="-122"/>
                <a:ea typeface="Noto Sans SC" panose="020B0200000000000000" charset="-122"/>
                <a:cs typeface="Noto Sans SC" panose="020B0200000000000000" charset="-122"/>
                <a:sym typeface="Noto Sans SC" panose="020B0200000000000000" charset="-122"/>
              </a:rPr>
              <a:t>资产的验收、入账与日常管理</a:t>
            </a:r>
            <a:br>
              <a:rPr lang="en-US" sz="1600" b="0" i="0" u="none" strike="noStrike">
                <a:solidFill>
                  <a:srgbClr val="1F2329"/>
                </a:solidFill>
                <a:latin typeface="Noto Sans SC" panose="020B0200000000000000" charset="-122"/>
                <a:ea typeface="Noto Sans SC" panose="020B0200000000000000" charset="-122"/>
                <a:cs typeface="Noto Sans SC" panose="020B0200000000000000" charset="-122"/>
                <a:sym typeface="Noto Sans SC" panose="020B0200000000000000" charset="-122"/>
              </a:rPr>
            </a:br>
            <a:r>
              <a:rPr lang="en-US" sz="1200" b="0" i="0" u="none" strike="noStrike">
                <a:solidFill>
                  <a:srgbClr val="6B7280"/>
                </a:solidFill>
                <a:latin typeface="Noto Sans SC" panose="020B0200000000000000" charset="-122"/>
                <a:ea typeface="Noto Sans SC" panose="020B0200000000000000" charset="-122"/>
                <a:cs typeface="Noto Sans SC" panose="020B0200000000000000" charset="-122"/>
                <a:sym typeface="Noto Sans SC" panose="020B0200000000000000" charset="-122"/>
              </a:rPr>
              <a:t>关注资产及时入账及日常使用、维护、盘点规范</a:t>
            </a:r>
            <a:endParaRPr lang="en-US" sz="1100"/>
          </a:p>
        </p:txBody>
      </p:sp>
      <p:sp>
        <p:nvSpPr>
          <p:cNvPr id="11" name="AutoShape 11"/>
          <p:cNvSpPr/>
          <p:nvPr/>
        </p:nvSpPr>
        <p:spPr>
          <a:xfrm>
            <a:off x="5842000" y="5842000"/>
            <a:ext cx="101600" cy="101600"/>
          </a:xfrm>
          <a:prstGeom prst="roundRect">
            <a:avLst>
              <a:gd name="adj" fmla="val 0"/>
            </a:avLst>
          </a:prstGeom>
          <a:solidFill>
            <a:srgbClr val="8B0000">
              <a:alpha val="100000"/>
            </a:srgbClr>
          </a:solidFill>
          <a:ln w="25400" cap="flat" cmpd="sng">
            <a:noFill/>
            <a:prstDash val="solid"/>
            <a:round/>
          </a:ln>
        </p:spPr>
        <p:txBody>
          <a:bodyPr vert="horz" wrap="square" lIns="63500" tIns="63500" rIns="63500" bIns="63500" rtlCol="0" anchor="ctr"/>
          <a:lstStyle/>
          <a:p>
            <a:pPr algn="ctr">
              <a:defRPr/>
            </a:pPr>
          </a:p>
        </p:txBody>
      </p:sp>
      <p:sp>
        <p:nvSpPr>
          <p:cNvPr id="12" name="AutoShape 12"/>
          <p:cNvSpPr/>
          <p:nvPr/>
        </p:nvSpPr>
        <p:spPr>
          <a:xfrm>
            <a:off x="6096000" y="5715000"/>
            <a:ext cx="2540000" cy="889000"/>
          </a:xfrm>
          <a:prstGeom prst="rect">
            <a:avLst/>
          </a:prstGeom>
          <a:noFill/>
          <a:ln w="12700" cap="flat" cmpd="sng">
            <a:noFill/>
            <a:prstDash val="solid"/>
            <a:round/>
          </a:ln>
        </p:spPr>
        <p:txBody>
          <a:bodyPr vert="horz" wrap="square" lIns="0" tIns="0" rIns="0" bIns="0" rtlCol="0" anchor="ctr" anchorCtr="0"/>
          <a:lstStyle/>
          <a:p>
            <a:pPr indent="0" algn="l">
              <a:lnSpc>
                <a:spcPct val="108000"/>
              </a:lnSpc>
              <a:defRPr/>
            </a:pPr>
            <a:r>
              <a:rPr lang="en-US" sz="1400" b="1" i="0" u="none" strike="noStrike">
                <a:solidFill>
                  <a:srgbClr val="1F2937"/>
                </a:solidFill>
                <a:latin typeface="Noto Sans SC" panose="020B0200000000000000" charset="-122"/>
                <a:ea typeface="Noto Sans SC" panose="020B0200000000000000" charset="-122"/>
                <a:cs typeface="Noto Sans SC" panose="020B0200000000000000" charset="-122"/>
                <a:sym typeface="Noto Sans SC" panose="020B0200000000000000" charset="-122"/>
              </a:rPr>
              <a:t>资产使用和处置收入的上缴</a:t>
            </a:r>
            <a:br>
              <a:rPr lang="en-US" sz="1600" b="0" i="0" u="none" strike="noStrike">
                <a:solidFill>
                  <a:srgbClr val="1F2329"/>
                </a:solidFill>
                <a:latin typeface="Noto Sans SC" panose="020B0200000000000000" charset="-122"/>
                <a:ea typeface="Noto Sans SC" panose="020B0200000000000000" charset="-122"/>
                <a:cs typeface="Noto Sans SC" panose="020B0200000000000000" charset="-122"/>
                <a:sym typeface="Noto Sans SC" panose="020B0200000000000000" charset="-122"/>
              </a:rPr>
            </a:br>
            <a:r>
              <a:rPr lang="en-US" sz="1200" b="0" i="0" u="none" strike="noStrike">
                <a:solidFill>
                  <a:srgbClr val="6B7280"/>
                </a:solidFill>
                <a:latin typeface="Noto Sans SC" panose="020B0200000000000000" charset="-122"/>
                <a:ea typeface="Noto Sans SC" panose="020B0200000000000000" charset="-122"/>
                <a:cs typeface="Noto Sans SC" panose="020B0200000000000000" charset="-122"/>
                <a:sym typeface="Noto Sans SC" panose="020B0200000000000000" charset="-122"/>
              </a:rPr>
              <a:t>确保所有收入严格执行“收支两条线”管理规定</a:t>
            </a:r>
            <a:endParaRPr lang="en-US" sz="1100"/>
          </a:p>
        </p:txBody>
      </p:sp>
      <p:sp>
        <p:nvSpPr>
          <p:cNvPr id="13" name="AutoShape 13"/>
          <p:cNvSpPr/>
          <p:nvPr/>
        </p:nvSpPr>
        <p:spPr>
          <a:xfrm>
            <a:off x="8763000" y="3937000"/>
            <a:ext cx="101600" cy="101600"/>
          </a:xfrm>
          <a:prstGeom prst="roundRect">
            <a:avLst>
              <a:gd name="adj" fmla="val 0"/>
            </a:avLst>
          </a:prstGeom>
          <a:solidFill>
            <a:srgbClr val="8B0000">
              <a:alpha val="100000"/>
            </a:srgbClr>
          </a:solidFill>
          <a:ln w="25400" cap="flat" cmpd="sng">
            <a:noFill/>
            <a:prstDash val="solid"/>
            <a:round/>
          </a:ln>
        </p:spPr>
        <p:txBody>
          <a:bodyPr vert="horz" wrap="square" lIns="63500" tIns="63500" rIns="63500" bIns="63500" rtlCol="0" anchor="ctr"/>
          <a:lstStyle/>
          <a:p>
            <a:pPr algn="ctr">
              <a:defRPr/>
            </a:pPr>
          </a:p>
        </p:txBody>
      </p:sp>
      <p:sp>
        <p:nvSpPr>
          <p:cNvPr id="14" name="AutoShape 14"/>
          <p:cNvSpPr/>
          <p:nvPr/>
        </p:nvSpPr>
        <p:spPr>
          <a:xfrm>
            <a:off x="9017000" y="3810000"/>
            <a:ext cx="2540000" cy="762000"/>
          </a:xfrm>
          <a:prstGeom prst="rect">
            <a:avLst/>
          </a:prstGeom>
          <a:noFill/>
          <a:ln w="12700" cap="flat" cmpd="sng">
            <a:noFill/>
            <a:prstDash val="solid"/>
            <a:round/>
          </a:ln>
        </p:spPr>
        <p:txBody>
          <a:bodyPr vert="horz" wrap="square" lIns="0" tIns="0" rIns="0" bIns="0" rtlCol="0" anchor="ctr" anchorCtr="0"/>
          <a:lstStyle/>
          <a:p>
            <a:pPr indent="0" algn="l">
              <a:lnSpc>
                <a:spcPct val="108000"/>
              </a:lnSpc>
              <a:defRPr/>
            </a:pPr>
            <a:r>
              <a:rPr lang="en-US" sz="1400" b="1" i="0" u="none" strike="noStrike">
                <a:solidFill>
                  <a:srgbClr val="1F2937"/>
                </a:solidFill>
                <a:latin typeface="Noto Sans SC" panose="020B0200000000000000" charset="-122"/>
                <a:ea typeface="Noto Sans SC" panose="020B0200000000000000" charset="-122"/>
                <a:cs typeface="Noto Sans SC" panose="020B0200000000000000" charset="-122"/>
                <a:sym typeface="Noto Sans SC" panose="020B0200000000000000" charset="-122"/>
              </a:rPr>
              <a:t>资产采购的合规性审查</a:t>
            </a:r>
            <a:br>
              <a:rPr lang="en-US" sz="1600" b="0" i="0" u="none" strike="noStrike">
                <a:solidFill>
                  <a:srgbClr val="1F2329"/>
                </a:solidFill>
                <a:latin typeface="Noto Sans SC" panose="020B0200000000000000" charset="-122"/>
                <a:ea typeface="Noto Sans SC" panose="020B0200000000000000" charset="-122"/>
                <a:cs typeface="Noto Sans SC" panose="020B0200000000000000" charset="-122"/>
                <a:sym typeface="Noto Sans SC" panose="020B0200000000000000" charset="-122"/>
              </a:rPr>
            </a:br>
            <a:r>
              <a:rPr lang="en-US" sz="1200" b="0" i="0" u="none" strike="noStrike">
                <a:solidFill>
                  <a:srgbClr val="6B7280"/>
                </a:solidFill>
                <a:latin typeface="Noto Sans SC" panose="020B0200000000000000" charset="-122"/>
                <a:ea typeface="Noto Sans SC" panose="020B0200000000000000" charset="-122"/>
                <a:cs typeface="Noto Sans SC" panose="020B0200000000000000" charset="-122"/>
                <a:sym typeface="Noto Sans SC" panose="020B0200000000000000" charset="-122"/>
              </a:rPr>
              <a:t>检查采购流程、审批权限及招投标程序的合规性</a:t>
            </a:r>
            <a:endParaRPr lang="en-US" sz="1100"/>
          </a:p>
        </p:txBody>
      </p:sp>
      <p:sp>
        <p:nvSpPr>
          <p:cNvPr id="15" name="AutoShape 15"/>
          <p:cNvSpPr/>
          <p:nvPr/>
        </p:nvSpPr>
        <p:spPr>
          <a:xfrm>
            <a:off x="8763000" y="4953000"/>
            <a:ext cx="101600" cy="101600"/>
          </a:xfrm>
          <a:prstGeom prst="roundRect">
            <a:avLst>
              <a:gd name="adj" fmla="val 0"/>
            </a:avLst>
          </a:prstGeom>
          <a:solidFill>
            <a:srgbClr val="8B0000">
              <a:alpha val="100000"/>
            </a:srgbClr>
          </a:solidFill>
          <a:ln w="25400" cap="flat" cmpd="sng">
            <a:noFill/>
            <a:prstDash val="solid"/>
            <a:round/>
          </a:ln>
        </p:spPr>
        <p:txBody>
          <a:bodyPr vert="horz" wrap="square" lIns="63500" tIns="63500" rIns="63500" bIns="63500" rtlCol="0" anchor="ctr"/>
          <a:lstStyle/>
          <a:p>
            <a:pPr algn="ctr">
              <a:defRPr/>
            </a:pPr>
          </a:p>
        </p:txBody>
      </p:sp>
      <p:sp>
        <p:nvSpPr>
          <p:cNvPr id="16" name="AutoShape 16"/>
          <p:cNvSpPr/>
          <p:nvPr/>
        </p:nvSpPr>
        <p:spPr>
          <a:xfrm>
            <a:off x="9017000" y="4826000"/>
            <a:ext cx="2540000" cy="762000"/>
          </a:xfrm>
          <a:prstGeom prst="rect">
            <a:avLst/>
          </a:prstGeom>
          <a:noFill/>
          <a:ln w="12700" cap="flat" cmpd="sng">
            <a:noFill/>
            <a:prstDash val="solid"/>
            <a:round/>
          </a:ln>
        </p:spPr>
        <p:txBody>
          <a:bodyPr vert="horz" wrap="square" lIns="0" tIns="0" rIns="0" bIns="0" rtlCol="0" anchor="ctr" anchorCtr="0"/>
          <a:lstStyle/>
          <a:p>
            <a:pPr indent="0" algn="l">
              <a:lnSpc>
                <a:spcPct val="108000"/>
              </a:lnSpc>
              <a:defRPr/>
            </a:pPr>
            <a:r>
              <a:rPr lang="en-US" sz="1400" b="1" i="0" u="none" strike="noStrike">
                <a:solidFill>
                  <a:srgbClr val="1F2937"/>
                </a:solidFill>
                <a:latin typeface="Noto Sans SC" panose="020B0200000000000000" charset="-122"/>
                <a:ea typeface="Noto Sans SC" panose="020B0200000000000000" charset="-122"/>
                <a:cs typeface="Noto Sans SC" panose="020B0200000000000000" charset="-122"/>
                <a:sym typeface="Noto Sans SC" panose="020B0200000000000000" charset="-122"/>
              </a:rPr>
              <a:t>资产处置的审批程序与公开性</a:t>
            </a:r>
            <a:br>
              <a:rPr lang="en-US" sz="1600" b="0" i="0" u="none" strike="noStrike">
                <a:solidFill>
                  <a:srgbClr val="1F2329"/>
                </a:solidFill>
                <a:latin typeface="Noto Sans SC" panose="020B0200000000000000" charset="-122"/>
                <a:ea typeface="Noto Sans SC" panose="020B0200000000000000" charset="-122"/>
                <a:cs typeface="Noto Sans SC" panose="020B0200000000000000" charset="-122"/>
                <a:sym typeface="Noto Sans SC" panose="020B0200000000000000" charset="-122"/>
              </a:rPr>
            </a:br>
            <a:r>
              <a:rPr lang="en-US" sz="1200" b="0" i="0" u="none" strike="noStrike">
                <a:solidFill>
                  <a:srgbClr val="6B7280"/>
                </a:solidFill>
                <a:latin typeface="Noto Sans SC" panose="020B0200000000000000" charset="-122"/>
                <a:ea typeface="Noto Sans SC" panose="020B0200000000000000" charset="-122"/>
                <a:cs typeface="Noto Sans SC" panose="020B0200000000000000" charset="-122"/>
                <a:sym typeface="Noto Sans SC" panose="020B0200000000000000" charset="-122"/>
              </a:rPr>
              <a:t>检查处置方案审批链条完整性及过程的透明度</a:t>
            </a:r>
            <a:endParaRPr lang="en-US" sz="1100"/>
          </a:p>
        </p:txBody>
      </p:sp>
      <p:sp>
        <p:nvSpPr>
          <p:cNvPr id="17" name="AutoShape 17"/>
          <p:cNvSpPr/>
          <p:nvPr/>
        </p:nvSpPr>
        <p:spPr>
          <a:xfrm>
            <a:off x="8763000" y="5842000"/>
            <a:ext cx="101600" cy="101600"/>
          </a:xfrm>
          <a:prstGeom prst="roundRect">
            <a:avLst>
              <a:gd name="adj" fmla="val 0"/>
            </a:avLst>
          </a:prstGeom>
          <a:solidFill>
            <a:srgbClr val="8B0000">
              <a:alpha val="100000"/>
            </a:srgbClr>
          </a:solidFill>
          <a:ln w="25400" cap="flat" cmpd="sng">
            <a:noFill/>
            <a:prstDash val="solid"/>
            <a:round/>
          </a:ln>
        </p:spPr>
        <p:txBody>
          <a:bodyPr vert="horz" wrap="square" lIns="63500" tIns="63500" rIns="63500" bIns="63500" rtlCol="0" anchor="ctr"/>
          <a:lstStyle/>
          <a:p>
            <a:pPr algn="ctr">
              <a:defRPr/>
            </a:pPr>
          </a:p>
        </p:txBody>
      </p:sp>
      <p:sp>
        <p:nvSpPr>
          <p:cNvPr id="18" name="AutoShape 18"/>
          <p:cNvSpPr/>
          <p:nvPr/>
        </p:nvSpPr>
        <p:spPr>
          <a:xfrm>
            <a:off x="9017000" y="5715000"/>
            <a:ext cx="2540000" cy="889000"/>
          </a:xfrm>
          <a:prstGeom prst="rect">
            <a:avLst/>
          </a:prstGeom>
          <a:noFill/>
          <a:ln w="12700" cap="flat" cmpd="sng">
            <a:noFill/>
            <a:prstDash val="solid"/>
            <a:round/>
          </a:ln>
        </p:spPr>
        <p:txBody>
          <a:bodyPr vert="horz" wrap="square" lIns="0" tIns="0" rIns="0" bIns="0" rtlCol="0" anchor="ctr" anchorCtr="0"/>
          <a:lstStyle/>
          <a:p>
            <a:pPr indent="0" algn="l">
              <a:lnSpc>
                <a:spcPct val="108000"/>
              </a:lnSpc>
              <a:defRPr/>
            </a:pPr>
            <a:r>
              <a:rPr lang="en-US" sz="1400" b="1" i="0" u="none" strike="noStrike">
                <a:solidFill>
                  <a:srgbClr val="1F2937"/>
                </a:solidFill>
                <a:latin typeface="Noto Sans SC" panose="020B0200000000000000" charset="-122"/>
                <a:ea typeface="Noto Sans SC" panose="020B0200000000000000" charset="-122"/>
                <a:cs typeface="Noto Sans SC" panose="020B0200000000000000" charset="-122"/>
                <a:sym typeface="Noto Sans SC" panose="020B0200000000000000" charset="-122"/>
              </a:rPr>
              <a:t>资产闲置与使用效率评估</a:t>
            </a:r>
            <a:br>
              <a:rPr lang="en-US" sz="1600" b="0" i="0" u="none" strike="noStrike">
                <a:solidFill>
                  <a:srgbClr val="1F2329"/>
                </a:solidFill>
                <a:latin typeface="Noto Sans SC" panose="020B0200000000000000" charset="-122"/>
                <a:ea typeface="Noto Sans SC" panose="020B0200000000000000" charset="-122"/>
                <a:cs typeface="Noto Sans SC" panose="020B0200000000000000" charset="-122"/>
                <a:sym typeface="Noto Sans SC" panose="020B0200000000000000" charset="-122"/>
              </a:rPr>
            </a:br>
            <a:r>
              <a:rPr lang="en-US" sz="1200" b="0" i="0" u="none" strike="noStrike">
                <a:solidFill>
                  <a:srgbClr val="6B7280"/>
                </a:solidFill>
                <a:latin typeface="Noto Sans SC" panose="020B0200000000000000" charset="-122"/>
                <a:ea typeface="Noto Sans SC" panose="020B0200000000000000" charset="-122"/>
                <a:cs typeface="Noto Sans SC" panose="020B0200000000000000" charset="-122"/>
                <a:sym typeface="Noto Sans SC" panose="020B0200000000000000" charset="-122"/>
              </a:rPr>
              <a:t>重点检查长期闲置资产的盘活与利用情况</a:t>
            </a:r>
            <a:endParaRPr lang="en-US" sz="110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FFFFFF">
              <a:alpha val="85000"/>
            </a:srgbClr>
          </a:solidFill>
          <a:ln w="25400" cap="flat" cmpd="sng">
            <a:noFill/>
            <a:prstDash val="solid"/>
            <a:round/>
          </a:ln>
        </p:spPr>
        <p:txBody>
          <a:bodyPr vert="horz" wrap="square" lIns="63500" tIns="63500" rIns="63500" bIns="63500" rtlCol="0" anchor="ctr"/>
          <a:lstStyle/>
          <a:p>
            <a:pPr algn="ctr">
              <a:defRPr/>
            </a:pPr>
          </a:p>
        </p:txBody>
      </p:sp>
      <p:sp>
        <p:nvSpPr>
          <p:cNvPr id="3" name="AutoShape 3"/>
          <p:cNvSpPr/>
          <p:nvPr/>
        </p:nvSpPr>
        <p:spPr>
          <a:xfrm>
            <a:off x="762000" y="635000"/>
            <a:ext cx="10668000" cy="6350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3200" b="1" i="0" u="none" strike="noStrike">
                <a:solidFill>
                  <a:srgbClr val="8B0000"/>
                </a:solidFill>
                <a:latin typeface="Noto Sans SC" panose="020B0200000000000000" charset="-122"/>
                <a:ea typeface="Noto Sans SC" panose="020B0200000000000000" charset="-122"/>
                <a:cs typeface="Noto Sans SC" panose="020B0200000000000000" charset="-122"/>
                <a:sym typeface="Noto Sans SC" panose="020B0200000000000000" charset="-122"/>
              </a:rPr>
              <a:t>07 违规行为与责任追究</a:t>
            </a:r>
            <a:endParaRPr lang="en-US" sz="1100"/>
          </a:p>
        </p:txBody>
      </p:sp>
      <p:sp>
        <p:nvSpPr>
          <p:cNvPr id="4" name="AutoShape 4"/>
          <p:cNvSpPr/>
          <p:nvPr/>
        </p:nvSpPr>
        <p:spPr>
          <a:xfrm>
            <a:off x="762000" y="1778000"/>
            <a:ext cx="5334000" cy="4445000"/>
          </a:xfrm>
          <a:prstGeom prst="roundRect">
            <a:avLst>
              <a:gd name="adj" fmla="val 0"/>
            </a:avLst>
          </a:prstGeom>
          <a:solidFill>
            <a:srgbClr val="FFFFFF">
              <a:alpha val="100000"/>
            </a:srgbClr>
          </a:solidFill>
          <a:ln w="12700" cap="flat" cmpd="sng">
            <a:solidFill>
              <a:srgbClr val="E6E6E6">
                <a:alpha val="100000"/>
              </a:srgbClr>
            </a:solidFill>
            <a:prstDash val="solid"/>
            <a:round/>
          </a:ln>
          <a:effectLst>
            <a:outerShdw blurRad="444500" dist="190500" dir="2700000" algn="tl" rotWithShape="0">
              <a:srgbClr val="000000">
                <a:alpha val="25000"/>
              </a:srgbClr>
            </a:outerShdw>
          </a:effectLst>
        </p:spPr>
        <p:txBody>
          <a:bodyPr vert="horz" wrap="square" lIns="63500" tIns="63500" rIns="63500" bIns="63500" rtlCol="0" anchor="ctr"/>
          <a:lstStyle/>
          <a:p>
            <a:pPr algn="ctr">
              <a:defRPr/>
            </a:pPr>
          </a:p>
        </p:txBody>
      </p:sp>
      <p:sp>
        <p:nvSpPr>
          <p:cNvPr id="5" name="AutoShape 5"/>
          <p:cNvSpPr/>
          <p:nvPr/>
        </p:nvSpPr>
        <p:spPr>
          <a:xfrm>
            <a:off x="1016000" y="2032000"/>
            <a:ext cx="4826000" cy="762000"/>
          </a:xfrm>
          <a:prstGeom prst="rect">
            <a:avLst/>
          </a:prstGeom>
          <a:noFill/>
          <a:ln w="12700" cap="flat" cmpd="sng">
            <a:noFill/>
            <a:prstDash val="solid"/>
            <a:round/>
          </a:ln>
        </p:spPr>
        <p:txBody>
          <a:bodyPr vert="horz" wrap="square" lIns="0" tIns="0" rIns="0" bIns="0" rtlCol="0" anchor="ctr" anchorCtr="0"/>
          <a:lstStyle/>
          <a:p>
            <a:pPr indent="0" algn="l">
              <a:lnSpc>
                <a:spcPct val="108000"/>
              </a:lnSpc>
              <a:defRPr/>
            </a:pPr>
            <a:r>
              <a:rPr lang="en-US" sz="1400" b="0" i="0" u="none" strike="noStrike">
                <a:solidFill>
                  <a:srgbClr val="333333"/>
                </a:solidFill>
                <a:latin typeface="Noto Sans SC" panose="020B0200000000000000" charset="-122"/>
                <a:ea typeface="Noto Sans SC" panose="020B0200000000000000" charset="-122"/>
                <a:cs typeface="Noto Sans SC" panose="020B0200000000000000" charset="-122"/>
                <a:sym typeface="Noto Sans SC" panose="020B0200000000000000" charset="-122"/>
              </a:rPr>
              <a:t>在国有资产管理过程中，有下列行为之一的，将依纪依法追究相关人员责任：</a:t>
            </a:r>
            <a:endParaRPr lang="en-US" sz="1100"/>
          </a:p>
        </p:txBody>
      </p:sp>
      <p:pic>
        <p:nvPicPr>
          <p:cNvPr id="6" name="Picture 6"/>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16000" y="3048000"/>
            <a:ext cx="304800" cy="304800"/>
          </a:xfrm>
          <a:prstGeom prst="rect">
            <a:avLst/>
          </a:prstGeom>
        </p:spPr>
      </p:pic>
      <p:sp>
        <p:nvSpPr>
          <p:cNvPr id="7" name="AutoShape 7"/>
          <p:cNvSpPr/>
          <p:nvPr/>
        </p:nvSpPr>
        <p:spPr>
          <a:xfrm>
            <a:off x="1460500" y="3022600"/>
            <a:ext cx="4381500" cy="5080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1400" b="1" i="0" u="none" strike="noStrike">
                <a:solidFill>
                  <a:srgbClr val="8B0000"/>
                </a:solidFill>
                <a:latin typeface="Noto Sans SC" panose="020B0200000000000000" charset="-122"/>
                <a:ea typeface="Noto Sans SC" panose="020B0200000000000000" charset="-122"/>
                <a:cs typeface="Noto Sans SC" panose="020B0200000000000000" charset="-122"/>
                <a:sym typeface="Noto Sans SC" panose="020B0200000000000000" charset="-122"/>
              </a:rPr>
              <a:t>擅自处置：</a:t>
            </a:r>
            <a:r>
              <a:rPr lang="en-US" sz="1300" b="0" i="0" u="none" strike="noStrike">
                <a:solidFill>
                  <a:srgbClr val="555555"/>
                </a:solidFill>
                <a:latin typeface="Noto Sans SC" panose="020B0200000000000000" charset="-122"/>
                <a:ea typeface="Noto Sans SC" panose="020B0200000000000000" charset="-122"/>
                <a:cs typeface="Noto Sans SC" panose="020B0200000000000000" charset="-122"/>
                <a:sym typeface="Noto Sans SC" panose="020B0200000000000000" charset="-122"/>
              </a:rPr>
              <a:t>未按规定履行审批程序，擅自处置国有资产。</a:t>
            </a:r>
            <a:endParaRPr lang="en-US" sz="1100"/>
          </a:p>
        </p:txBody>
      </p:sp>
      <p:pic>
        <p:nvPicPr>
          <p:cNvPr id="8" name="Picture 8"/>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16000" y="3810000"/>
            <a:ext cx="304800" cy="304800"/>
          </a:xfrm>
          <a:prstGeom prst="rect">
            <a:avLst/>
          </a:prstGeom>
        </p:spPr>
      </p:pic>
      <p:sp>
        <p:nvSpPr>
          <p:cNvPr id="9" name="AutoShape 9"/>
          <p:cNvSpPr/>
          <p:nvPr/>
        </p:nvSpPr>
        <p:spPr>
          <a:xfrm>
            <a:off x="1460500" y="3784600"/>
            <a:ext cx="4381500" cy="5080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1400" b="1" i="0" u="none" strike="noStrike">
                <a:solidFill>
                  <a:srgbClr val="8B0000"/>
                </a:solidFill>
                <a:latin typeface="Noto Sans SC" panose="020B0200000000000000" charset="-122"/>
                <a:ea typeface="Noto Sans SC" panose="020B0200000000000000" charset="-122"/>
                <a:cs typeface="Noto Sans SC" panose="020B0200000000000000" charset="-122"/>
                <a:sym typeface="Noto Sans SC" panose="020B0200000000000000" charset="-122"/>
              </a:rPr>
              <a:t>低价处置：</a:t>
            </a:r>
            <a:r>
              <a:rPr lang="en-US" sz="1300" b="0" i="0" u="none" strike="noStrike">
                <a:solidFill>
                  <a:srgbClr val="555555"/>
                </a:solidFill>
                <a:latin typeface="Noto Sans SC" panose="020B0200000000000000" charset="-122"/>
                <a:ea typeface="Noto Sans SC" panose="020B0200000000000000" charset="-122"/>
                <a:cs typeface="Noto Sans SC" panose="020B0200000000000000" charset="-122"/>
                <a:sym typeface="Noto Sans SC" panose="020B0200000000000000" charset="-122"/>
              </a:rPr>
              <a:t>弄虚作假，低价处置国有资产，造成资产流失。</a:t>
            </a:r>
            <a:endParaRPr lang="en-US" sz="1100"/>
          </a:p>
        </p:txBody>
      </p:sp>
      <p:pic>
        <p:nvPicPr>
          <p:cNvPr id="10" name="Picture 10"/>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016000" y="4572000"/>
            <a:ext cx="304800" cy="304800"/>
          </a:xfrm>
          <a:prstGeom prst="rect">
            <a:avLst/>
          </a:prstGeom>
        </p:spPr>
      </p:pic>
      <p:sp>
        <p:nvSpPr>
          <p:cNvPr id="11" name="AutoShape 11"/>
          <p:cNvSpPr/>
          <p:nvPr/>
        </p:nvSpPr>
        <p:spPr>
          <a:xfrm>
            <a:off x="1460500" y="4546600"/>
            <a:ext cx="4381500" cy="5080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1400" b="1" i="0" u="none" strike="noStrike">
                <a:solidFill>
                  <a:srgbClr val="8B0000"/>
                </a:solidFill>
                <a:latin typeface="Noto Sans SC" panose="020B0200000000000000" charset="-122"/>
                <a:ea typeface="Noto Sans SC" panose="020B0200000000000000" charset="-122"/>
                <a:cs typeface="Noto Sans SC" panose="020B0200000000000000" charset="-122"/>
                <a:sym typeface="Noto Sans SC" panose="020B0200000000000000" charset="-122"/>
              </a:rPr>
              <a:t>截留挪用：</a:t>
            </a:r>
            <a:r>
              <a:rPr lang="en-US" sz="1300" b="0" i="0" u="none" strike="noStrike">
                <a:solidFill>
                  <a:srgbClr val="555555"/>
                </a:solidFill>
                <a:latin typeface="Noto Sans SC" panose="020B0200000000000000" charset="-122"/>
                <a:ea typeface="Noto Sans SC" panose="020B0200000000000000" charset="-122"/>
                <a:cs typeface="Noto Sans SC" panose="020B0200000000000000" charset="-122"/>
                <a:sym typeface="Noto Sans SC" panose="020B0200000000000000" charset="-122"/>
              </a:rPr>
              <a:t>截留、挪用、坐支资产处置收入，未按规定上缴。</a:t>
            </a:r>
            <a:endParaRPr lang="en-US" sz="1100"/>
          </a:p>
        </p:txBody>
      </p:sp>
      <p:pic>
        <p:nvPicPr>
          <p:cNvPr id="12" name="Picture 12"/>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016000" y="5334000"/>
            <a:ext cx="304800" cy="304800"/>
          </a:xfrm>
          <a:prstGeom prst="rect">
            <a:avLst/>
          </a:prstGeom>
        </p:spPr>
      </p:pic>
      <p:sp>
        <p:nvSpPr>
          <p:cNvPr id="13" name="AutoShape 13"/>
          <p:cNvSpPr/>
          <p:nvPr/>
        </p:nvSpPr>
        <p:spPr>
          <a:xfrm>
            <a:off x="1460500" y="5308600"/>
            <a:ext cx="4381500" cy="762000"/>
          </a:xfrm>
          <a:prstGeom prst="rect">
            <a:avLst/>
          </a:prstGeom>
          <a:noFill/>
          <a:ln w="12700" cap="flat" cmpd="sng">
            <a:noFill/>
            <a:prstDash val="solid"/>
            <a:round/>
          </a:ln>
        </p:spPr>
        <p:txBody>
          <a:bodyPr vert="horz" wrap="square" lIns="0" tIns="0" rIns="0" bIns="0" rtlCol="0" anchor="ctr" anchorCtr="0"/>
          <a:lstStyle/>
          <a:p>
            <a:pPr indent="0" algn="l">
              <a:lnSpc>
                <a:spcPct val="100000"/>
              </a:lnSpc>
              <a:defRPr/>
            </a:pPr>
            <a:r>
              <a:rPr lang="en-US" sz="1400" b="1" i="0" u="none" strike="noStrike">
                <a:solidFill>
                  <a:srgbClr val="8B0000"/>
                </a:solidFill>
                <a:latin typeface="Noto Sans SC" panose="020B0200000000000000" charset="-122"/>
                <a:ea typeface="Noto Sans SC" panose="020B0200000000000000" charset="-122"/>
                <a:cs typeface="Noto Sans SC" panose="020B0200000000000000" charset="-122"/>
                <a:sym typeface="Noto Sans SC" panose="020B0200000000000000" charset="-122"/>
              </a:rPr>
              <a:t>评估失当：</a:t>
            </a:r>
            <a:r>
              <a:rPr lang="en-US" sz="1300" b="0" i="0" u="none" strike="noStrike">
                <a:solidFill>
                  <a:srgbClr val="555555"/>
                </a:solidFill>
                <a:latin typeface="Noto Sans SC" panose="020B0200000000000000" charset="-122"/>
                <a:ea typeface="Noto Sans SC" panose="020B0200000000000000" charset="-122"/>
                <a:cs typeface="Noto Sans SC" panose="020B0200000000000000" charset="-122"/>
                <a:sym typeface="Noto Sans SC" panose="020B0200000000000000" charset="-122"/>
              </a:rPr>
              <a:t>未按规定进行资产评估，或评估结果失真导致国有资产损失；以及其他造成国有资产损失的行为。</a:t>
            </a:r>
            <a:endParaRPr lang="en-US" sz="1100"/>
          </a:p>
        </p:txBody>
      </p:sp>
      <p:pic>
        <p:nvPicPr>
          <p:cNvPr id="14" name="Picture 14"/>
          <p:cNvPicPr>
            <a:picLocks noChangeAspect="1"/>
          </p:cNvPicPr>
          <p:nvPr/>
        </p:nvPicPr>
        <p:blipFill>
          <a:blip r:embed="rId10"/>
          <a:srcRect t="17256" b="17256"/>
          <a:stretch>
            <a:fillRect/>
          </a:stretch>
        </p:blipFill>
        <p:spPr>
          <a:xfrm>
            <a:off x="6477000" y="1778000"/>
            <a:ext cx="4953000" cy="2159000"/>
          </a:xfrm>
          <a:prstGeom prst="rect">
            <a:avLst/>
          </a:prstGeom>
          <a:noFill/>
          <a:ln w="12700" cap="flat" cmpd="sng">
            <a:solidFill>
              <a:srgbClr val="C8C8C8">
                <a:alpha val="100000"/>
              </a:srgbClr>
            </a:solidFill>
            <a:prstDash val="solid"/>
            <a:round/>
          </a:ln>
          <a:effectLst>
            <a:outerShdw blurRad="444500" dist="190500" dir="2700000" algn="tl" rotWithShape="0">
              <a:srgbClr val="000000">
                <a:alpha val="25000"/>
              </a:srgbClr>
            </a:outerShdw>
          </a:effectLst>
        </p:spPr>
      </p:pic>
      <p:sp>
        <p:nvSpPr>
          <p:cNvPr id="15" name="AutoShape 15"/>
          <p:cNvSpPr/>
          <p:nvPr/>
        </p:nvSpPr>
        <p:spPr>
          <a:xfrm>
            <a:off x="6477000" y="4191000"/>
            <a:ext cx="4953000" cy="2032000"/>
          </a:xfrm>
          <a:prstGeom prst="roundRect">
            <a:avLst>
              <a:gd name="adj" fmla="val 0"/>
            </a:avLst>
          </a:prstGeom>
          <a:solidFill>
            <a:srgbClr val="8B0000">
              <a:alpha val="100000"/>
            </a:srgbClr>
          </a:solidFill>
          <a:ln w="25400" cap="flat" cmpd="sng">
            <a:noFill/>
            <a:prstDash val="solid"/>
            <a:round/>
          </a:ln>
          <a:effectLst>
            <a:outerShdw blurRad="444500" dist="190500" dir="2700000" algn="tl" rotWithShape="0">
              <a:srgbClr val="000000">
                <a:alpha val="25000"/>
              </a:srgbClr>
            </a:outerShdw>
          </a:effectLst>
        </p:spPr>
        <p:txBody>
          <a:bodyPr vert="horz" wrap="square" lIns="63500" tIns="63500" rIns="63500" bIns="63500" rtlCol="0" anchor="ctr"/>
          <a:lstStyle/>
          <a:p>
            <a:pPr algn="ctr">
              <a:defRPr/>
            </a:pPr>
          </a:p>
        </p:txBody>
      </p:sp>
      <p:sp>
        <p:nvSpPr>
          <p:cNvPr id="16" name="AutoShape 16"/>
          <p:cNvSpPr/>
          <p:nvPr/>
        </p:nvSpPr>
        <p:spPr>
          <a:xfrm>
            <a:off x="6731000" y="4445000"/>
            <a:ext cx="4445000" cy="15240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2000" b="1" i="0" u="none" strike="noStrike">
                <a:solidFill>
                  <a:srgbClr val="FFFFFF"/>
                </a:solidFill>
                <a:latin typeface="Noto Sans SC" panose="020B0200000000000000" charset="-122"/>
                <a:ea typeface="Noto Sans SC" panose="020B0200000000000000" charset="-122"/>
                <a:cs typeface="Noto Sans SC" panose="020B0200000000000000" charset="-122"/>
                <a:sym typeface="Noto Sans SC" panose="020B0200000000000000" charset="-122"/>
              </a:rPr>
              <a:t>责任追究机制</a:t>
            </a:r>
            <a:endParaRPr lang="en-US" sz="1100"/>
          </a:p>
          <a:p>
            <a:pPr indent="0" algn="l">
              <a:lnSpc>
                <a:spcPct val="117000"/>
              </a:lnSpc>
              <a:spcBef>
                <a:spcPts val="1200"/>
              </a:spcBef>
            </a:pPr>
            <a:r>
              <a:rPr lang="en-US" sz="1300" b="0" i="0" u="none" strike="noStrike">
                <a:solidFill>
                  <a:srgbClr val="FFFFFF">
                    <a:alpha val="90196"/>
                  </a:srgbClr>
                </a:solidFill>
                <a:latin typeface="Noto Sans SC" panose="020B0200000000000000" charset="-122"/>
                <a:ea typeface="Noto Sans SC" panose="020B0200000000000000" charset="-122"/>
                <a:cs typeface="Noto Sans SC" panose="020B0200000000000000" charset="-122"/>
                <a:sym typeface="Noto Sans SC" panose="020B0200000000000000" charset="-122"/>
              </a:rPr>
              <a:t>• 构成违纪的，将依照《中华人民共和国监察法》、《财政违法行为处罚处分条例》等规定，严肃追究相关人员的党纪政纪责任。</a:t>
            </a:r>
            <a:br>
              <a:rPr lang="en-US" sz="1600" b="0" i="0" u="none" strike="noStrike">
                <a:solidFill>
                  <a:srgbClr val="1F2329"/>
                </a:solidFill>
                <a:latin typeface="Noto Sans SC" panose="020B0200000000000000" charset="-122"/>
                <a:ea typeface="Noto Sans SC" panose="020B0200000000000000" charset="-122"/>
                <a:cs typeface="Noto Sans SC" panose="020B0200000000000000" charset="-122"/>
                <a:sym typeface="Noto Sans SC" panose="020B0200000000000000" charset="-122"/>
              </a:rPr>
            </a:br>
            <a:r>
              <a:rPr lang="en-US" sz="1300" b="0" i="0" u="none" strike="noStrike">
                <a:solidFill>
                  <a:srgbClr val="FFFFFF">
                    <a:alpha val="90196"/>
                  </a:srgbClr>
                </a:solidFill>
                <a:latin typeface="Noto Sans SC" panose="020B0200000000000000" charset="-122"/>
                <a:ea typeface="Noto Sans SC" panose="020B0200000000000000" charset="-122"/>
                <a:cs typeface="Noto Sans SC" panose="020B0200000000000000" charset="-122"/>
                <a:sym typeface="Noto Sans SC" panose="020B0200000000000000" charset="-122"/>
              </a:rPr>
              <a:t>• 涉嫌构成犯罪的，依法移送司法机关，追究其刑事责任。</a:t>
            </a:r>
            <a:endParaRPr lang="en-US" sz="1300" b="0" i="0" u="none" strike="noStrike">
              <a:solidFill>
                <a:srgbClr val="FFFFFF">
                  <a:alpha val="90196"/>
                </a:srgbClr>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000000">
              <a:alpha val="60000"/>
            </a:srgbClr>
          </a:solidFill>
          <a:ln w="25400" cap="flat" cmpd="sng">
            <a:noFill/>
            <a:prstDash val="solid"/>
            <a:round/>
          </a:ln>
        </p:spPr>
        <p:txBody>
          <a:bodyPr vert="horz" wrap="square" lIns="63500" tIns="63500" rIns="63500" bIns="63500" rtlCol="0" anchor="ctr"/>
          <a:lstStyle/>
          <a:p>
            <a:pPr algn="ctr">
              <a:defRPr/>
            </a:pPr>
          </a:p>
        </p:txBody>
      </p:sp>
      <p:sp>
        <p:nvSpPr>
          <p:cNvPr id="3" name="AutoShape 3"/>
          <p:cNvSpPr/>
          <p:nvPr/>
        </p:nvSpPr>
        <p:spPr>
          <a:xfrm>
            <a:off x="0" y="1778000"/>
            <a:ext cx="12192000" cy="1651000"/>
          </a:xfrm>
          <a:prstGeom prst="rect">
            <a:avLst/>
          </a:prstGeom>
          <a:noFill/>
          <a:ln w="12700" cap="flat" cmpd="sng">
            <a:noFill/>
            <a:prstDash val="solid"/>
            <a:round/>
          </a:ln>
        </p:spPr>
        <p:txBody>
          <a:bodyPr vert="horz" wrap="square" lIns="0" tIns="0" rIns="0" bIns="0" rtlCol="0" anchor="ctr" anchorCtr="0"/>
          <a:lstStyle/>
          <a:p>
            <a:pPr indent="0" algn="ctr">
              <a:lnSpc>
                <a:spcPct val="125000"/>
              </a:lnSpc>
              <a:defRPr/>
            </a:pPr>
            <a:r>
              <a:rPr lang="en-US" sz="9600" b="1" i="0" u="none" strike="noStrike">
                <a:solidFill>
                  <a:srgbClr val="8B0000"/>
                </a:solidFill>
                <a:latin typeface="Noto Sans SC" panose="020B0200000000000000" charset="-122"/>
                <a:ea typeface="Noto Sans SC" panose="020B0200000000000000" charset="-122"/>
                <a:cs typeface="Noto Sans SC" panose="020B0200000000000000" charset="-122"/>
                <a:sym typeface="Noto Sans SC" panose="020B0200000000000000" charset="-122"/>
              </a:rPr>
              <a:t>Q &amp; A</a:t>
            </a:r>
            <a:endParaRPr lang="en-US" sz="1100"/>
          </a:p>
        </p:txBody>
      </p:sp>
      <p:sp>
        <p:nvSpPr>
          <p:cNvPr id="4" name="AutoShape 4"/>
          <p:cNvSpPr/>
          <p:nvPr/>
        </p:nvSpPr>
        <p:spPr>
          <a:xfrm>
            <a:off x="0" y="3683000"/>
            <a:ext cx="12192000" cy="1143000"/>
          </a:xfrm>
          <a:prstGeom prst="rect">
            <a:avLst/>
          </a:prstGeom>
          <a:noFill/>
          <a:ln w="12700" cap="flat" cmpd="sng">
            <a:noFill/>
            <a:prstDash val="solid"/>
            <a:round/>
          </a:ln>
        </p:spPr>
        <p:txBody>
          <a:bodyPr vert="horz" wrap="square" lIns="0" tIns="0" rIns="0" bIns="0" rtlCol="0" anchor="ctr" anchorCtr="0"/>
          <a:lstStyle/>
          <a:p>
            <a:pPr indent="0" algn="ctr">
              <a:lnSpc>
                <a:spcPct val="125000"/>
              </a:lnSpc>
              <a:defRPr/>
            </a:pPr>
            <a:r>
              <a:rPr lang="en-US" sz="5600" b="1" i="0" u="none" strike="noStrike">
                <a:solidFill>
                  <a:srgbClr val="FFFFFF"/>
                </a:solidFill>
                <a:latin typeface="Noto Sans SC" panose="020B0200000000000000" charset="-122"/>
                <a:ea typeface="Noto Sans SC" panose="020B0200000000000000" charset="-122"/>
                <a:cs typeface="Noto Sans SC" panose="020B0200000000000000" charset="-122"/>
                <a:sym typeface="Noto Sans SC" panose="020B0200000000000000" charset="-122"/>
              </a:rPr>
              <a:t>谢谢大家</a:t>
            </a:r>
            <a:endParaRPr lang="en-US" sz="1100"/>
          </a:p>
        </p:txBody>
      </p:sp>
      <p:sp>
        <p:nvSpPr>
          <p:cNvPr id="5" name="AutoShape 5"/>
          <p:cNvSpPr/>
          <p:nvPr/>
        </p:nvSpPr>
        <p:spPr>
          <a:xfrm>
            <a:off x="0" y="5207000"/>
            <a:ext cx="12192000" cy="635000"/>
          </a:xfrm>
          <a:prstGeom prst="rect">
            <a:avLst/>
          </a:prstGeom>
          <a:noFill/>
          <a:ln w="12700" cap="flat" cmpd="sng">
            <a:noFill/>
            <a:prstDash val="solid"/>
            <a:round/>
          </a:ln>
        </p:spPr>
        <p:txBody>
          <a:bodyPr vert="horz" wrap="square" lIns="0" tIns="0" rIns="0" bIns="0" rtlCol="0" anchor="ctr" anchorCtr="0"/>
          <a:lstStyle/>
          <a:p>
            <a:pPr indent="0" algn="ctr">
              <a:lnSpc>
                <a:spcPct val="125000"/>
              </a:lnSpc>
              <a:defRPr/>
            </a:pPr>
            <a:r>
              <a:rPr lang="en-US" sz="2000" b="0" i="0" u="none" strike="noStrike" spc="400">
                <a:solidFill>
                  <a:srgbClr val="FFFFFF">
                    <a:alpha val="70196"/>
                  </a:srgbClr>
                </a:solidFill>
                <a:latin typeface="Noto Sans SC" panose="020B0200000000000000" charset="-122"/>
                <a:ea typeface="Noto Sans SC" panose="020B0200000000000000" charset="-122"/>
                <a:cs typeface="Noto Sans SC" panose="020B0200000000000000" charset="-122"/>
                <a:sym typeface="Noto Sans SC" panose="020B0200000000000000" charset="-122"/>
              </a:rPr>
              <a:t>THANK YOU FOR LISTENING</a:t>
            </a:r>
            <a:endParaRPr lang="en-US" sz="110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762000" y="635000"/>
            <a:ext cx="10668000" cy="6350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3200" b="1" i="0" u="none" strike="noStrike">
                <a:solidFill>
                  <a:srgbClr val="8B0000"/>
                </a:solidFill>
                <a:latin typeface="Noto Sans SC" panose="020B0200000000000000" charset="-122"/>
                <a:ea typeface="Noto Sans SC" panose="020B0200000000000000" charset="-122"/>
                <a:cs typeface="Noto Sans SC" panose="020B0200000000000000" charset="-122"/>
                <a:sym typeface="Noto Sans SC" panose="020B0200000000000000" charset="-122"/>
              </a:rPr>
              <a:t>培训内容目录</a:t>
            </a:r>
            <a:endParaRPr lang="en-US" sz="1100"/>
          </a:p>
        </p:txBody>
      </p:sp>
      <p:sp>
        <p:nvSpPr>
          <p:cNvPr id="3" name="AutoShape 3"/>
          <p:cNvSpPr/>
          <p:nvPr>
            <p:custDataLst>
              <p:tags r:id="rId2"/>
            </p:custDataLst>
          </p:nvPr>
        </p:nvSpPr>
        <p:spPr>
          <a:xfrm>
            <a:off x="508000" y="1778000"/>
            <a:ext cx="3556000" cy="1778000"/>
          </a:xfrm>
          <a:prstGeom prst="roundRect">
            <a:avLst>
              <a:gd name="adj" fmla="val 5714"/>
            </a:avLst>
          </a:prstGeom>
          <a:solidFill>
            <a:srgbClr val="FFFFFF">
              <a:alpha val="90000"/>
            </a:srgbClr>
          </a:solidFill>
          <a:ln w="25400" cap="flat" cmpd="sng">
            <a:noFill/>
            <a:prstDash val="solid"/>
            <a:round/>
          </a:ln>
          <a:effectLst>
            <a:outerShdw blurRad="444500" dist="190500" dir="2700000" algn="tl" rotWithShape="0">
              <a:srgbClr val="000000">
                <a:alpha val="25000"/>
              </a:srgbClr>
            </a:outerShdw>
          </a:effectLst>
        </p:spPr>
        <p:txBody>
          <a:bodyPr vert="horz" wrap="square" lIns="63500" tIns="63500" rIns="63500" bIns="63500" rtlCol="0" anchor="ctr"/>
          <a:lstStyle/>
          <a:p>
            <a:pPr algn="ctr">
              <a:defRPr/>
            </a:pPr>
          </a:p>
        </p:txBody>
      </p:sp>
      <p:sp>
        <p:nvSpPr>
          <p:cNvPr id="4" name="AutoShape 4"/>
          <p:cNvSpPr/>
          <p:nvPr>
            <p:custDataLst>
              <p:tags r:id="rId3"/>
            </p:custDataLst>
          </p:nvPr>
        </p:nvSpPr>
        <p:spPr>
          <a:xfrm>
            <a:off x="508000" y="1778000"/>
            <a:ext cx="76200" cy="1778000"/>
          </a:xfrm>
          <a:prstGeom prst="roundRect">
            <a:avLst>
              <a:gd name="adj" fmla="val 0"/>
            </a:avLst>
          </a:prstGeom>
          <a:solidFill>
            <a:srgbClr val="8B0000">
              <a:alpha val="100000"/>
            </a:srgbClr>
          </a:solidFill>
          <a:ln w="25400" cap="flat" cmpd="sng">
            <a:noFill/>
            <a:prstDash val="solid"/>
            <a:round/>
          </a:ln>
        </p:spPr>
        <p:txBody>
          <a:bodyPr vert="horz" wrap="square" lIns="63500" tIns="63500" rIns="63500" bIns="63500" rtlCol="0" anchor="ctr"/>
          <a:lstStyle/>
          <a:p>
            <a:pPr algn="ctr">
              <a:defRPr/>
            </a:pPr>
          </a:p>
        </p:txBody>
      </p:sp>
      <p:sp>
        <p:nvSpPr>
          <p:cNvPr id="5" name="AutoShape 5"/>
          <p:cNvSpPr/>
          <p:nvPr>
            <p:custDataLst>
              <p:tags r:id="rId4"/>
            </p:custDataLst>
          </p:nvPr>
        </p:nvSpPr>
        <p:spPr>
          <a:xfrm>
            <a:off x="762000" y="2051685"/>
            <a:ext cx="2910840" cy="1377315"/>
          </a:xfrm>
          <a:prstGeom prst="rect">
            <a:avLst/>
          </a:prstGeom>
          <a:noFill/>
          <a:ln w="12700" cap="flat" cmpd="sng">
            <a:noFill/>
            <a:prstDash val="solid"/>
            <a:round/>
          </a:ln>
        </p:spPr>
        <p:txBody>
          <a:bodyPr vert="horz" wrap="square" lIns="0" tIns="0" rIns="0" bIns="0" rtlCol="0" anchor="ctr" anchorCtr="0"/>
          <a:lstStyle/>
          <a:p>
            <a:pPr indent="0" algn="l">
              <a:lnSpc>
                <a:spcPct val="100000"/>
              </a:lnSpc>
              <a:defRPr/>
            </a:pPr>
            <a:r>
              <a:rPr lang="en-US" sz="2200" b="1" i="0" u="none" strike="noStrike">
                <a:solidFill>
                  <a:srgbClr val="8B0000"/>
                </a:solidFill>
                <a:latin typeface="Noto Sans SC" panose="020B0200000000000000" charset="-122"/>
                <a:ea typeface="Noto Sans SC" panose="020B0200000000000000" charset="-122"/>
                <a:cs typeface="Noto Sans SC" panose="020B0200000000000000" charset="-122"/>
                <a:sym typeface="Noto Sans SC" panose="020B0200000000000000" charset="-122"/>
              </a:rPr>
              <a:t>01</a:t>
            </a:r>
            <a:r>
              <a:rPr lang="en-US" sz="1600" b="1" i="0" u="none" strike="noStrike">
                <a:solidFill>
                  <a:srgbClr val="1F2329"/>
                </a:solidFill>
                <a:latin typeface="Noto Sans SC" panose="020B0200000000000000" charset="-122"/>
                <a:ea typeface="Noto Sans SC" panose="020B0200000000000000" charset="-122"/>
                <a:cs typeface="Noto Sans SC" panose="020B0200000000000000" charset="-122"/>
                <a:sym typeface="Noto Sans SC" panose="020B0200000000000000" charset="-122"/>
              </a:rPr>
              <a:t>培训背景与核心目标</a:t>
            </a:r>
            <a:endParaRPr lang="en-US" sz="1100"/>
          </a:p>
          <a:p>
            <a:pPr indent="0" algn="l">
              <a:lnSpc>
                <a:spcPct val="117000"/>
              </a:lnSpc>
              <a:spcBef>
                <a:spcPts val="1200"/>
              </a:spcBef>
            </a:pPr>
            <a:r>
              <a:rPr lang="en-US" sz="1200" b="0" i="0" u="none" strike="noStrike">
                <a:solidFill>
                  <a:srgbClr val="606266"/>
                </a:solidFill>
                <a:latin typeface="Noto Sans SC" panose="020B0200000000000000" charset="-122"/>
                <a:ea typeface="Noto Sans SC" panose="020B0200000000000000" charset="-122"/>
                <a:cs typeface="Noto Sans SC" panose="020B0200000000000000" charset="-122"/>
                <a:sym typeface="Noto Sans SC" panose="020B0200000000000000" charset="-122"/>
              </a:rPr>
              <a:t>新时代国有资产管理的新要求与本次培训设定的具体目标</a:t>
            </a:r>
            <a:endParaRPr lang="en-US" sz="1200" b="0" i="0" u="none" strike="noStrike">
              <a:solidFill>
                <a:srgbClr val="606266"/>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indent="0" algn="r">
              <a:lnSpc>
                <a:spcPct val="117000"/>
              </a:lnSpc>
              <a:spcBef>
                <a:spcPts val="1200"/>
              </a:spcBef>
            </a:pPr>
            <a:r>
              <a:rPr lang="en-US" sz="1200">
                <a:solidFill>
                  <a:srgbClr val="8B0000"/>
                </a:solidFill>
                <a:latin typeface="Noto Sans SC" panose="020B0200000000000000" charset="-122"/>
                <a:ea typeface="Noto Sans SC" panose="020B0200000000000000" charset="-122"/>
                <a:cs typeface="Noto Sans SC" panose="020B0200000000000000" charset="-122"/>
                <a:sym typeface="Noto Sans SC" panose="020B0200000000000000" charset="-122"/>
                <a:hlinkClick r:id="rId5" action="ppaction://hlinksldjump"/>
              </a:rPr>
              <a:t>👉 详见 P.03</a:t>
            </a:r>
            <a:endParaRPr lang="en-US" sz="1200" b="0" i="0" u="none" strike="noStrike">
              <a:solidFill>
                <a:srgbClr val="8B0000"/>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indent="0" algn="l">
              <a:lnSpc>
                <a:spcPct val="117000"/>
              </a:lnSpc>
              <a:spcBef>
                <a:spcPts val="1200"/>
              </a:spcBef>
            </a:pPr>
            <a:endParaRPr lang="en-US" sz="1200" b="0" i="0" u="none" strike="noStrike">
              <a:solidFill>
                <a:srgbClr val="606266"/>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
        <p:nvSpPr>
          <p:cNvPr id="6" name="AutoShape 6"/>
          <p:cNvSpPr/>
          <p:nvPr>
            <p:custDataLst>
              <p:tags r:id="rId6"/>
            </p:custDataLst>
          </p:nvPr>
        </p:nvSpPr>
        <p:spPr>
          <a:xfrm>
            <a:off x="4318000" y="1778000"/>
            <a:ext cx="3556000" cy="1778000"/>
          </a:xfrm>
          <a:prstGeom prst="roundRect">
            <a:avLst>
              <a:gd name="adj" fmla="val 5714"/>
            </a:avLst>
          </a:prstGeom>
          <a:solidFill>
            <a:srgbClr val="FFFFFF">
              <a:alpha val="90000"/>
            </a:srgbClr>
          </a:solidFill>
          <a:ln w="25400" cap="flat" cmpd="sng">
            <a:noFill/>
            <a:prstDash val="solid"/>
            <a:round/>
          </a:ln>
          <a:effectLst>
            <a:outerShdw blurRad="444500" dist="190500" dir="2700000" algn="tl" rotWithShape="0">
              <a:srgbClr val="000000">
                <a:alpha val="25000"/>
              </a:srgbClr>
            </a:outerShdw>
          </a:effectLst>
        </p:spPr>
        <p:txBody>
          <a:bodyPr vert="horz" wrap="square" lIns="63500" tIns="63500" rIns="63500" bIns="63500" rtlCol="0" anchor="ctr"/>
          <a:lstStyle/>
          <a:p>
            <a:pPr algn="ctr">
              <a:defRPr/>
            </a:pPr>
          </a:p>
        </p:txBody>
      </p:sp>
      <p:sp>
        <p:nvSpPr>
          <p:cNvPr id="7" name="AutoShape 7"/>
          <p:cNvSpPr/>
          <p:nvPr>
            <p:custDataLst>
              <p:tags r:id="rId7"/>
            </p:custDataLst>
          </p:nvPr>
        </p:nvSpPr>
        <p:spPr>
          <a:xfrm>
            <a:off x="4318000" y="1778000"/>
            <a:ext cx="76200" cy="1778000"/>
          </a:xfrm>
          <a:prstGeom prst="roundRect">
            <a:avLst>
              <a:gd name="adj" fmla="val 0"/>
            </a:avLst>
          </a:prstGeom>
          <a:solidFill>
            <a:srgbClr val="8B0000">
              <a:alpha val="100000"/>
            </a:srgbClr>
          </a:solidFill>
          <a:ln w="25400" cap="flat" cmpd="sng">
            <a:noFill/>
            <a:prstDash val="solid"/>
            <a:round/>
          </a:ln>
        </p:spPr>
        <p:txBody>
          <a:bodyPr vert="horz" wrap="square" lIns="63500" tIns="63500" rIns="63500" bIns="63500" rtlCol="0" anchor="ctr"/>
          <a:lstStyle/>
          <a:p>
            <a:pPr algn="ctr">
              <a:defRPr/>
            </a:pPr>
          </a:p>
        </p:txBody>
      </p:sp>
      <p:sp>
        <p:nvSpPr>
          <p:cNvPr id="8" name="AutoShape 8"/>
          <p:cNvSpPr/>
          <p:nvPr>
            <p:custDataLst>
              <p:tags r:id="rId8"/>
            </p:custDataLst>
          </p:nvPr>
        </p:nvSpPr>
        <p:spPr>
          <a:xfrm>
            <a:off x="4719320" y="1785620"/>
            <a:ext cx="2900680" cy="1635760"/>
          </a:xfrm>
          <a:prstGeom prst="rect">
            <a:avLst/>
          </a:prstGeom>
          <a:noFill/>
          <a:ln w="12700" cap="flat" cmpd="sng">
            <a:noFill/>
            <a:prstDash val="solid"/>
            <a:round/>
          </a:ln>
        </p:spPr>
        <p:txBody>
          <a:bodyPr vert="horz" wrap="square" lIns="0" tIns="0" rIns="0" bIns="0" rtlCol="0" anchor="ctr" anchorCtr="0"/>
          <a:lstStyle/>
          <a:p>
            <a:pPr indent="0" algn="l">
              <a:lnSpc>
                <a:spcPct val="100000"/>
              </a:lnSpc>
              <a:defRPr/>
            </a:pPr>
            <a:r>
              <a:rPr lang="en-US" sz="2200" b="1" i="0" u="none" strike="noStrike">
                <a:solidFill>
                  <a:srgbClr val="8B0000"/>
                </a:solidFill>
                <a:latin typeface="Noto Sans SC" panose="020B0200000000000000" charset="-122"/>
                <a:ea typeface="Noto Sans SC" panose="020B0200000000000000" charset="-122"/>
                <a:cs typeface="Noto Sans SC" panose="020B0200000000000000" charset="-122"/>
                <a:sym typeface="Noto Sans SC" panose="020B0200000000000000" charset="-122"/>
              </a:rPr>
              <a:t>02</a:t>
            </a:r>
            <a:r>
              <a:rPr lang="en-US" sz="1600" b="1" i="0" u="none" strike="noStrike">
                <a:solidFill>
                  <a:srgbClr val="1F2329"/>
                </a:solidFill>
                <a:latin typeface="Noto Sans SC" panose="020B0200000000000000" charset="-122"/>
                <a:ea typeface="Noto Sans SC" panose="020B0200000000000000" charset="-122"/>
                <a:cs typeface="Noto Sans SC" panose="020B0200000000000000" charset="-122"/>
                <a:sym typeface="Noto Sans SC" panose="020B0200000000000000" charset="-122"/>
              </a:rPr>
              <a:t>国有资产管理体系概述</a:t>
            </a:r>
            <a:endParaRPr lang="en-US" sz="1100"/>
          </a:p>
          <a:p>
            <a:pPr indent="0" algn="l">
              <a:lnSpc>
                <a:spcPct val="117000"/>
              </a:lnSpc>
              <a:spcBef>
                <a:spcPts val="1200"/>
              </a:spcBef>
            </a:pPr>
            <a:r>
              <a:rPr lang="en-US" sz="1200" b="0" i="0" u="none" strike="noStrike">
                <a:solidFill>
                  <a:srgbClr val="606266"/>
                </a:solidFill>
                <a:latin typeface="Noto Sans SC" panose="020B0200000000000000" charset="-122"/>
                <a:ea typeface="Noto Sans SC" panose="020B0200000000000000" charset="-122"/>
                <a:cs typeface="Noto Sans SC" panose="020B0200000000000000" charset="-122"/>
                <a:sym typeface="Noto Sans SC" panose="020B0200000000000000" charset="-122"/>
              </a:rPr>
              <a:t>国有资产管理的核心原则，以及各相关部门的职责分工与协作机制</a:t>
            </a:r>
            <a:endParaRPr lang="en-US" sz="1200" b="0" i="0" u="none" strike="noStrike">
              <a:solidFill>
                <a:srgbClr val="606266"/>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indent="0" algn="r">
              <a:lnSpc>
                <a:spcPct val="117000"/>
              </a:lnSpc>
              <a:spcBef>
                <a:spcPts val="1200"/>
              </a:spcBef>
            </a:pPr>
            <a:r>
              <a:rPr lang="en-US" sz="1200">
                <a:solidFill>
                  <a:srgbClr val="8B0000"/>
                </a:solidFill>
                <a:latin typeface="Noto Sans SC" panose="020B0200000000000000" charset="-122"/>
                <a:ea typeface="Noto Sans SC" panose="020B0200000000000000" charset="-122"/>
                <a:cs typeface="Noto Sans SC" panose="020B0200000000000000" charset="-122"/>
                <a:sym typeface="Noto Sans SC" panose="020B0200000000000000" charset="-122"/>
                <a:hlinkClick r:id="rId9" action="ppaction://hlinksldjump"/>
              </a:rPr>
              <a:t>👉 详见 P.05</a:t>
            </a:r>
            <a:endParaRPr lang="en-US" sz="1200" b="0" i="0" u="none" strike="noStrike">
              <a:solidFill>
                <a:srgbClr val="606266"/>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
        <p:nvSpPr>
          <p:cNvPr id="9" name="AutoShape 9"/>
          <p:cNvSpPr/>
          <p:nvPr>
            <p:custDataLst>
              <p:tags r:id="rId10"/>
            </p:custDataLst>
          </p:nvPr>
        </p:nvSpPr>
        <p:spPr>
          <a:xfrm>
            <a:off x="8128000" y="1778000"/>
            <a:ext cx="3556000" cy="1778000"/>
          </a:xfrm>
          <a:prstGeom prst="roundRect">
            <a:avLst>
              <a:gd name="adj" fmla="val 5714"/>
            </a:avLst>
          </a:prstGeom>
          <a:solidFill>
            <a:srgbClr val="FFFFFF">
              <a:alpha val="90000"/>
            </a:srgbClr>
          </a:solidFill>
          <a:ln w="25400" cap="flat" cmpd="sng">
            <a:noFill/>
            <a:prstDash val="solid"/>
            <a:round/>
          </a:ln>
          <a:effectLst>
            <a:outerShdw blurRad="444500" dist="190500" dir="2700000" algn="tl" rotWithShape="0">
              <a:srgbClr val="000000">
                <a:alpha val="25000"/>
              </a:srgbClr>
            </a:outerShdw>
          </a:effectLst>
        </p:spPr>
        <p:txBody>
          <a:bodyPr vert="horz" wrap="square" lIns="63500" tIns="63500" rIns="63500" bIns="63500" rtlCol="0" anchor="ctr"/>
          <a:lstStyle/>
          <a:p>
            <a:pPr algn="ctr">
              <a:defRPr/>
            </a:pPr>
          </a:p>
        </p:txBody>
      </p:sp>
      <p:sp>
        <p:nvSpPr>
          <p:cNvPr id="10" name="AutoShape 10"/>
          <p:cNvSpPr/>
          <p:nvPr>
            <p:custDataLst>
              <p:tags r:id="rId11"/>
            </p:custDataLst>
          </p:nvPr>
        </p:nvSpPr>
        <p:spPr>
          <a:xfrm>
            <a:off x="8128000" y="1778000"/>
            <a:ext cx="76200" cy="1778000"/>
          </a:xfrm>
          <a:prstGeom prst="roundRect">
            <a:avLst>
              <a:gd name="adj" fmla="val 0"/>
            </a:avLst>
          </a:prstGeom>
          <a:solidFill>
            <a:srgbClr val="8B0000">
              <a:alpha val="100000"/>
            </a:srgbClr>
          </a:solidFill>
          <a:ln w="25400" cap="flat" cmpd="sng">
            <a:noFill/>
            <a:prstDash val="solid"/>
            <a:round/>
          </a:ln>
        </p:spPr>
        <p:txBody>
          <a:bodyPr vert="horz" wrap="square" lIns="63500" tIns="63500" rIns="63500" bIns="63500" rtlCol="0" anchor="ctr"/>
          <a:lstStyle/>
          <a:p>
            <a:pPr algn="ctr">
              <a:defRPr/>
            </a:pPr>
          </a:p>
        </p:txBody>
      </p:sp>
      <p:sp>
        <p:nvSpPr>
          <p:cNvPr id="11" name="AutoShape 11"/>
          <p:cNvSpPr/>
          <p:nvPr>
            <p:custDataLst>
              <p:tags r:id="rId12"/>
            </p:custDataLst>
          </p:nvPr>
        </p:nvSpPr>
        <p:spPr>
          <a:xfrm>
            <a:off x="8519160" y="1785620"/>
            <a:ext cx="2815590" cy="1524000"/>
          </a:xfrm>
          <a:prstGeom prst="rect">
            <a:avLst/>
          </a:prstGeom>
          <a:noFill/>
          <a:ln w="12700" cap="flat" cmpd="sng">
            <a:noFill/>
            <a:prstDash val="solid"/>
            <a:round/>
          </a:ln>
        </p:spPr>
        <p:txBody>
          <a:bodyPr vert="horz" wrap="square" lIns="0" tIns="0" rIns="0" bIns="0" rtlCol="0" anchor="ctr" anchorCtr="0"/>
          <a:lstStyle/>
          <a:p>
            <a:pPr indent="0" algn="l">
              <a:lnSpc>
                <a:spcPct val="100000"/>
              </a:lnSpc>
              <a:defRPr/>
            </a:pPr>
            <a:r>
              <a:rPr lang="en-US" sz="2200" b="1" i="0" u="none" strike="noStrike">
                <a:solidFill>
                  <a:srgbClr val="8B0000"/>
                </a:solidFill>
                <a:latin typeface="Noto Sans SC" panose="020B0200000000000000" charset="-122"/>
                <a:ea typeface="Noto Sans SC" panose="020B0200000000000000" charset="-122"/>
                <a:cs typeface="Noto Sans SC" panose="020B0200000000000000" charset="-122"/>
                <a:sym typeface="Noto Sans SC" panose="020B0200000000000000" charset="-122"/>
              </a:rPr>
              <a:t>03</a:t>
            </a:r>
            <a:r>
              <a:rPr lang="en-US" sz="1600" b="1" i="0" u="none" strike="noStrike">
                <a:solidFill>
                  <a:srgbClr val="1F2329"/>
                </a:solidFill>
                <a:latin typeface="Noto Sans SC" panose="020B0200000000000000" charset="-122"/>
                <a:ea typeface="Noto Sans SC" panose="020B0200000000000000" charset="-122"/>
                <a:cs typeface="Noto Sans SC" panose="020B0200000000000000" charset="-122"/>
                <a:sym typeface="Noto Sans SC" panose="020B0200000000000000" charset="-122"/>
              </a:rPr>
              <a:t>国有资产使用管理</a:t>
            </a:r>
            <a:endParaRPr lang="en-US" sz="1100"/>
          </a:p>
          <a:p>
            <a:pPr indent="0" algn="l">
              <a:lnSpc>
                <a:spcPct val="117000"/>
              </a:lnSpc>
              <a:spcBef>
                <a:spcPts val="1200"/>
              </a:spcBef>
            </a:pPr>
            <a:r>
              <a:rPr lang="en-US" sz="1200" b="0" i="0" u="none" strike="noStrike">
                <a:solidFill>
                  <a:srgbClr val="606266"/>
                </a:solidFill>
                <a:latin typeface="Noto Sans SC" panose="020B0200000000000000" charset="-122"/>
                <a:ea typeface="Noto Sans SC" panose="020B0200000000000000" charset="-122"/>
                <a:cs typeface="Noto Sans SC" panose="020B0200000000000000" charset="-122"/>
                <a:sym typeface="Noto Sans SC" panose="020B0200000000000000" charset="-122"/>
              </a:rPr>
              <a:t>资产自用、出租与出借的规范管理，以及《固定资产转移单》的填写规范</a:t>
            </a:r>
            <a:endParaRPr lang="en-US" sz="1200" b="0" i="0" u="none" strike="noStrike">
              <a:solidFill>
                <a:srgbClr val="606266"/>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indent="0" algn="r">
              <a:lnSpc>
                <a:spcPct val="117000"/>
              </a:lnSpc>
              <a:spcBef>
                <a:spcPts val="1200"/>
              </a:spcBef>
            </a:pPr>
            <a:r>
              <a:rPr lang="en-US" sz="1200">
                <a:solidFill>
                  <a:srgbClr val="8B0000"/>
                </a:solidFill>
                <a:latin typeface="Noto Sans SC" panose="020B0200000000000000" charset="-122"/>
                <a:ea typeface="Noto Sans SC" panose="020B0200000000000000" charset="-122"/>
                <a:cs typeface="Noto Sans SC" panose="020B0200000000000000" charset="-122"/>
                <a:sym typeface="Noto Sans SC" panose="020B0200000000000000" charset="-122"/>
                <a:hlinkClick r:id="rId13" action="ppaction://hlinksldjump"/>
              </a:rPr>
              <a:t>👉 详见 P.07</a:t>
            </a:r>
            <a:endParaRPr lang="en-US" sz="1200" b="0" i="0" u="none" strike="noStrike">
              <a:solidFill>
                <a:srgbClr val="606266"/>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
        <p:nvSpPr>
          <p:cNvPr id="12" name="AutoShape 12"/>
          <p:cNvSpPr/>
          <p:nvPr>
            <p:custDataLst>
              <p:tags r:id="rId14"/>
            </p:custDataLst>
          </p:nvPr>
        </p:nvSpPr>
        <p:spPr>
          <a:xfrm>
            <a:off x="508000" y="3810000"/>
            <a:ext cx="3556000" cy="1778000"/>
          </a:xfrm>
          <a:prstGeom prst="roundRect">
            <a:avLst>
              <a:gd name="adj" fmla="val 5714"/>
            </a:avLst>
          </a:prstGeom>
          <a:solidFill>
            <a:srgbClr val="FFFFFF">
              <a:alpha val="90000"/>
            </a:srgbClr>
          </a:solidFill>
          <a:ln w="25400" cap="flat" cmpd="sng">
            <a:noFill/>
            <a:prstDash val="solid"/>
            <a:round/>
          </a:ln>
          <a:effectLst>
            <a:outerShdw blurRad="444500" dist="190500" dir="2700000" algn="tl" rotWithShape="0">
              <a:srgbClr val="000000">
                <a:alpha val="25000"/>
              </a:srgbClr>
            </a:outerShdw>
          </a:effectLst>
        </p:spPr>
        <p:txBody>
          <a:bodyPr vert="horz" wrap="square" lIns="63500" tIns="63500" rIns="63500" bIns="63500" rtlCol="0" anchor="ctr"/>
          <a:lstStyle/>
          <a:p>
            <a:pPr algn="ctr">
              <a:defRPr/>
            </a:pPr>
          </a:p>
        </p:txBody>
      </p:sp>
      <p:sp>
        <p:nvSpPr>
          <p:cNvPr id="13" name="AutoShape 13"/>
          <p:cNvSpPr/>
          <p:nvPr>
            <p:custDataLst>
              <p:tags r:id="rId15"/>
            </p:custDataLst>
          </p:nvPr>
        </p:nvSpPr>
        <p:spPr>
          <a:xfrm>
            <a:off x="508000" y="3810000"/>
            <a:ext cx="76200" cy="1778000"/>
          </a:xfrm>
          <a:prstGeom prst="roundRect">
            <a:avLst>
              <a:gd name="adj" fmla="val 0"/>
            </a:avLst>
          </a:prstGeom>
          <a:solidFill>
            <a:srgbClr val="8B0000">
              <a:alpha val="100000"/>
            </a:srgbClr>
          </a:solidFill>
          <a:ln w="25400" cap="flat" cmpd="sng">
            <a:noFill/>
            <a:prstDash val="solid"/>
            <a:round/>
          </a:ln>
        </p:spPr>
        <p:txBody>
          <a:bodyPr vert="horz" wrap="square" lIns="63500" tIns="63500" rIns="63500" bIns="63500" rtlCol="0" anchor="ctr"/>
          <a:lstStyle/>
          <a:p>
            <a:pPr algn="ctr">
              <a:defRPr/>
            </a:pPr>
          </a:p>
        </p:txBody>
      </p:sp>
      <p:sp>
        <p:nvSpPr>
          <p:cNvPr id="14" name="AutoShape 14"/>
          <p:cNvSpPr/>
          <p:nvPr>
            <p:custDataLst>
              <p:tags r:id="rId16"/>
            </p:custDataLst>
          </p:nvPr>
        </p:nvSpPr>
        <p:spPr>
          <a:xfrm>
            <a:off x="762000" y="3937000"/>
            <a:ext cx="3048000" cy="1524000"/>
          </a:xfrm>
          <a:prstGeom prst="rect">
            <a:avLst/>
          </a:prstGeom>
          <a:noFill/>
          <a:ln w="12700" cap="flat" cmpd="sng">
            <a:noFill/>
            <a:prstDash val="solid"/>
            <a:round/>
          </a:ln>
        </p:spPr>
        <p:txBody>
          <a:bodyPr vert="horz" wrap="square" lIns="0" tIns="0" rIns="0" bIns="0" rtlCol="0" anchor="ctr" anchorCtr="0"/>
          <a:lstStyle/>
          <a:p>
            <a:pPr indent="0" algn="l">
              <a:lnSpc>
                <a:spcPct val="100000"/>
              </a:lnSpc>
              <a:defRPr/>
            </a:pPr>
            <a:r>
              <a:rPr lang="en-US" sz="2200" b="1" i="0" u="none" strike="noStrike">
                <a:solidFill>
                  <a:srgbClr val="8B0000"/>
                </a:solidFill>
                <a:latin typeface="Noto Sans SC" panose="020B0200000000000000" charset="-122"/>
                <a:ea typeface="Noto Sans SC" panose="020B0200000000000000" charset="-122"/>
                <a:cs typeface="Noto Sans SC" panose="020B0200000000000000" charset="-122"/>
                <a:sym typeface="Noto Sans SC" panose="020B0200000000000000" charset="-122"/>
              </a:rPr>
              <a:t>04</a:t>
            </a:r>
            <a:r>
              <a:rPr lang="en-US" sz="1600" b="1" i="0" u="none" strike="noStrike">
                <a:solidFill>
                  <a:srgbClr val="1F2329"/>
                </a:solidFill>
                <a:latin typeface="Noto Sans SC" panose="020B0200000000000000" charset="-122"/>
                <a:ea typeface="Noto Sans SC" panose="020B0200000000000000" charset="-122"/>
                <a:cs typeface="Noto Sans SC" panose="020B0200000000000000" charset="-122"/>
                <a:sym typeface="Noto Sans SC" panose="020B0200000000000000" charset="-122"/>
              </a:rPr>
              <a:t>国有资产配置管理</a:t>
            </a:r>
            <a:endParaRPr lang="en-US" sz="1100"/>
          </a:p>
          <a:p>
            <a:pPr indent="0" algn="l">
              <a:lnSpc>
                <a:spcPct val="117000"/>
              </a:lnSpc>
              <a:spcBef>
                <a:spcPts val="1200"/>
              </a:spcBef>
            </a:pPr>
            <a:r>
              <a:rPr lang="en-US" sz="1200" b="0" i="0" u="none" strike="noStrike">
                <a:solidFill>
                  <a:srgbClr val="606266"/>
                </a:solidFill>
                <a:latin typeface="Noto Sans SC" panose="020B0200000000000000" charset="-122"/>
                <a:ea typeface="Noto Sans SC" panose="020B0200000000000000" charset="-122"/>
                <a:cs typeface="Noto Sans SC" panose="020B0200000000000000" charset="-122"/>
                <a:sym typeface="Noto Sans SC" panose="020B0200000000000000" charset="-122"/>
              </a:rPr>
              <a:t>资产配置遵循的原则、具体流程详解，以及《国有资产验收单》的实操填写</a:t>
            </a:r>
            <a:endParaRPr lang="en-US" sz="1200" b="0" i="0" u="none" strike="noStrike">
              <a:solidFill>
                <a:srgbClr val="606266"/>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indent="0" algn="r">
              <a:lnSpc>
                <a:spcPct val="117000"/>
              </a:lnSpc>
              <a:spcBef>
                <a:spcPts val="1200"/>
              </a:spcBef>
            </a:pPr>
            <a:r>
              <a:rPr lang="en-US" sz="1200">
                <a:solidFill>
                  <a:srgbClr val="8B0000"/>
                </a:solidFill>
                <a:latin typeface="Noto Sans SC" panose="020B0200000000000000" charset="-122"/>
                <a:ea typeface="Noto Sans SC" panose="020B0200000000000000" charset="-122"/>
                <a:cs typeface="Noto Sans SC" panose="020B0200000000000000" charset="-122"/>
                <a:sym typeface="Noto Sans SC" panose="020B0200000000000000" charset="-122"/>
                <a:hlinkClick r:id="rId17" action="ppaction://hlinksldjump"/>
              </a:rPr>
              <a:t>👉 详见 P.10</a:t>
            </a:r>
            <a:endParaRPr lang="en-US" sz="1200" b="0" i="0" u="none" strike="noStrike">
              <a:solidFill>
                <a:srgbClr val="606266"/>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
        <p:nvSpPr>
          <p:cNvPr id="15" name="AutoShape 15"/>
          <p:cNvSpPr/>
          <p:nvPr>
            <p:custDataLst>
              <p:tags r:id="rId18"/>
            </p:custDataLst>
          </p:nvPr>
        </p:nvSpPr>
        <p:spPr>
          <a:xfrm>
            <a:off x="4318000" y="3810000"/>
            <a:ext cx="3556000" cy="1778000"/>
          </a:xfrm>
          <a:prstGeom prst="roundRect">
            <a:avLst>
              <a:gd name="adj" fmla="val 5714"/>
            </a:avLst>
          </a:prstGeom>
          <a:solidFill>
            <a:srgbClr val="FFFFFF">
              <a:alpha val="90000"/>
            </a:srgbClr>
          </a:solidFill>
          <a:ln w="25400" cap="flat" cmpd="sng">
            <a:noFill/>
            <a:prstDash val="solid"/>
            <a:round/>
          </a:ln>
          <a:effectLst>
            <a:outerShdw blurRad="444500" dist="190500" dir="2700000" algn="tl" rotWithShape="0">
              <a:srgbClr val="000000">
                <a:alpha val="25000"/>
              </a:srgbClr>
            </a:outerShdw>
          </a:effectLst>
        </p:spPr>
        <p:txBody>
          <a:bodyPr vert="horz" wrap="square" lIns="63500" tIns="63500" rIns="63500" bIns="63500" rtlCol="0" anchor="ctr"/>
          <a:lstStyle/>
          <a:p>
            <a:pPr algn="ctr">
              <a:defRPr/>
            </a:pPr>
          </a:p>
        </p:txBody>
      </p:sp>
      <p:sp>
        <p:nvSpPr>
          <p:cNvPr id="16" name="AutoShape 16"/>
          <p:cNvSpPr/>
          <p:nvPr>
            <p:custDataLst>
              <p:tags r:id="rId19"/>
            </p:custDataLst>
          </p:nvPr>
        </p:nvSpPr>
        <p:spPr>
          <a:xfrm>
            <a:off x="4318000" y="3810000"/>
            <a:ext cx="76200" cy="1778000"/>
          </a:xfrm>
          <a:prstGeom prst="roundRect">
            <a:avLst>
              <a:gd name="adj" fmla="val 0"/>
            </a:avLst>
          </a:prstGeom>
          <a:solidFill>
            <a:srgbClr val="C41E3A">
              <a:alpha val="100000"/>
            </a:srgbClr>
          </a:solidFill>
          <a:ln w="25400" cap="flat" cmpd="sng">
            <a:noFill/>
            <a:prstDash val="solid"/>
            <a:round/>
          </a:ln>
        </p:spPr>
        <p:txBody>
          <a:bodyPr vert="horz" wrap="square" lIns="63500" tIns="63500" rIns="63500" bIns="63500" rtlCol="0" anchor="ctr"/>
          <a:lstStyle/>
          <a:p>
            <a:pPr algn="ctr">
              <a:defRPr/>
            </a:pPr>
          </a:p>
        </p:txBody>
      </p:sp>
      <p:sp>
        <p:nvSpPr>
          <p:cNvPr id="17" name="AutoShape 17"/>
          <p:cNvSpPr/>
          <p:nvPr>
            <p:custDataLst>
              <p:tags r:id="rId20"/>
            </p:custDataLst>
          </p:nvPr>
        </p:nvSpPr>
        <p:spPr>
          <a:xfrm>
            <a:off x="4572000" y="3937000"/>
            <a:ext cx="3048000" cy="1524000"/>
          </a:xfrm>
          <a:prstGeom prst="rect">
            <a:avLst/>
          </a:prstGeom>
          <a:noFill/>
          <a:ln w="12700" cap="flat" cmpd="sng">
            <a:noFill/>
            <a:prstDash val="solid"/>
            <a:round/>
          </a:ln>
        </p:spPr>
        <p:txBody>
          <a:bodyPr vert="horz" wrap="square" lIns="0" tIns="0" rIns="0" bIns="0" rtlCol="0" anchor="ctr" anchorCtr="0"/>
          <a:lstStyle/>
          <a:p>
            <a:pPr indent="0" algn="l">
              <a:lnSpc>
                <a:spcPct val="100000"/>
              </a:lnSpc>
              <a:defRPr/>
            </a:pPr>
            <a:r>
              <a:rPr lang="en-US" sz="2200" b="1" i="0" u="none" strike="noStrike">
                <a:solidFill>
                  <a:srgbClr val="C41E3A"/>
                </a:solidFill>
                <a:latin typeface="Noto Sans SC" panose="020B0200000000000000" charset="-122"/>
                <a:ea typeface="Noto Sans SC" panose="020B0200000000000000" charset="-122"/>
                <a:cs typeface="Noto Sans SC" panose="020B0200000000000000" charset="-122"/>
                <a:sym typeface="Noto Sans SC" panose="020B0200000000000000" charset="-122"/>
              </a:rPr>
              <a:t>05</a:t>
            </a:r>
            <a:r>
              <a:rPr lang="en-US" sz="1600" b="1" i="0" u="none" strike="noStrike">
                <a:solidFill>
                  <a:srgbClr val="1F2329"/>
                </a:solidFill>
                <a:latin typeface="Noto Sans SC" panose="020B0200000000000000" charset="-122"/>
                <a:ea typeface="Noto Sans SC" panose="020B0200000000000000" charset="-122"/>
                <a:cs typeface="Noto Sans SC" panose="020B0200000000000000" charset="-122"/>
                <a:sym typeface="Noto Sans SC" panose="020B0200000000000000" charset="-122"/>
              </a:rPr>
              <a:t>国有资产处置管理</a:t>
            </a:r>
            <a:r>
              <a:rPr lang="en-US" sz="1100" b="0" i="0" u="none" strike="noStrike">
                <a:solidFill>
                  <a:srgbClr val="FFFFFF"/>
                </a:solidFill>
                <a:highlight>
                  <a:srgbClr val="C41E3A">
                    <a:alpha val="100000"/>
                  </a:srgbClr>
                </a:highlight>
                <a:latin typeface="Noto Sans SC" panose="020B0200000000000000" charset="-122"/>
                <a:ea typeface="Noto Sans SC" panose="020B0200000000000000" charset="-122"/>
                <a:cs typeface="Noto Sans SC" panose="020B0200000000000000" charset="-122"/>
                <a:sym typeface="Noto Sans SC" panose="020B0200000000000000" charset="-122"/>
              </a:rPr>
              <a:t>重点</a:t>
            </a:r>
            <a:endParaRPr lang="en-US" sz="1100"/>
          </a:p>
          <a:p>
            <a:pPr indent="0" algn="l">
              <a:lnSpc>
                <a:spcPct val="117000"/>
              </a:lnSpc>
              <a:spcBef>
                <a:spcPts val="1200"/>
              </a:spcBef>
            </a:pPr>
            <a:r>
              <a:rPr lang="en-US" sz="1200" b="0" i="0" u="none" strike="noStrike">
                <a:solidFill>
                  <a:srgbClr val="606266"/>
                </a:solidFill>
                <a:latin typeface="Noto Sans SC" panose="020B0200000000000000" charset="-122"/>
                <a:ea typeface="Noto Sans SC" panose="020B0200000000000000" charset="-122"/>
                <a:cs typeface="Noto Sans SC" panose="020B0200000000000000" charset="-122"/>
                <a:sym typeface="Noto Sans SC" panose="020B0200000000000000" charset="-122"/>
              </a:rPr>
              <a:t>资产处置的触发条件、权限划分、可选方式及完整的审批处置程序</a:t>
            </a:r>
            <a:endParaRPr lang="en-US" sz="1200" b="0" i="0" u="none" strike="noStrike">
              <a:solidFill>
                <a:srgbClr val="606266"/>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indent="0" algn="r">
              <a:lnSpc>
                <a:spcPct val="117000"/>
              </a:lnSpc>
              <a:spcBef>
                <a:spcPts val="1200"/>
              </a:spcBef>
            </a:pPr>
            <a:r>
              <a:rPr lang="en-US" sz="1200">
                <a:solidFill>
                  <a:srgbClr val="8B0000"/>
                </a:solidFill>
                <a:latin typeface="Noto Sans SC" panose="020B0200000000000000" charset="-122"/>
                <a:ea typeface="Noto Sans SC" panose="020B0200000000000000" charset="-122"/>
                <a:cs typeface="Noto Sans SC" panose="020B0200000000000000" charset="-122"/>
                <a:sym typeface="Noto Sans SC" panose="020B0200000000000000" charset="-122"/>
                <a:hlinkClick r:id="rId21" action="ppaction://hlinksldjump"/>
              </a:rPr>
              <a:t>👉 详见 P.12</a:t>
            </a:r>
            <a:endParaRPr lang="en-US" sz="1200" b="0" i="0" u="none" strike="noStrike">
              <a:solidFill>
                <a:srgbClr val="606266"/>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
        <p:nvSpPr>
          <p:cNvPr id="18" name="AutoShape 18"/>
          <p:cNvSpPr/>
          <p:nvPr>
            <p:custDataLst>
              <p:tags r:id="rId22"/>
            </p:custDataLst>
          </p:nvPr>
        </p:nvSpPr>
        <p:spPr>
          <a:xfrm>
            <a:off x="8128000" y="3810000"/>
            <a:ext cx="3556000" cy="1778000"/>
          </a:xfrm>
          <a:prstGeom prst="roundRect">
            <a:avLst>
              <a:gd name="adj" fmla="val 5714"/>
            </a:avLst>
          </a:prstGeom>
          <a:solidFill>
            <a:srgbClr val="FFFFFF">
              <a:alpha val="90000"/>
            </a:srgbClr>
          </a:solidFill>
          <a:ln w="25400" cap="flat" cmpd="sng">
            <a:noFill/>
            <a:prstDash val="solid"/>
            <a:round/>
          </a:ln>
          <a:effectLst>
            <a:outerShdw blurRad="444500" dist="190500" dir="2700000" algn="tl" rotWithShape="0">
              <a:srgbClr val="000000">
                <a:alpha val="25000"/>
              </a:srgbClr>
            </a:outerShdw>
          </a:effectLst>
        </p:spPr>
        <p:txBody>
          <a:bodyPr vert="horz" wrap="square" lIns="63500" tIns="63500" rIns="63500" bIns="63500" rtlCol="0" anchor="ctr"/>
          <a:lstStyle/>
          <a:p>
            <a:pPr algn="ctr">
              <a:defRPr/>
            </a:pPr>
          </a:p>
        </p:txBody>
      </p:sp>
      <p:sp>
        <p:nvSpPr>
          <p:cNvPr id="19" name="AutoShape 19"/>
          <p:cNvSpPr/>
          <p:nvPr>
            <p:custDataLst>
              <p:tags r:id="rId23"/>
            </p:custDataLst>
          </p:nvPr>
        </p:nvSpPr>
        <p:spPr>
          <a:xfrm>
            <a:off x="8128000" y="3810000"/>
            <a:ext cx="76200" cy="1778000"/>
          </a:xfrm>
          <a:prstGeom prst="roundRect">
            <a:avLst>
              <a:gd name="adj" fmla="val 0"/>
            </a:avLst>
          </a:prstGeom>
          <a:solidFill>
            <a:srgbClr val="C41E3A">
              <a:alpha val="100000"/>
            </a:srgbClr>
          </a:solidFill>
          <a:ln w="25400" cap="flat" cmpd="sng">
            <a:noFill/>
            <a:prstDash val="solid"/>
            <a:round/>
          </a:ln>
        </p:spPr>
        <p:txBody>
          <a:bodyPr vert="horz" wrap="square" lIns="63500" tIns="63500" rIns="63500" bIns="63500" rtlCol="0" anchor="ctr"/>
          <a:lstStyle/>
          <a:p>
            <a:pPr algn="ctr">
              <a:defRPr/>
            </a:pPr>
          </a:p>
        </p:txBody>
      </p:sp>
      <p:sp>
        <p:nvSpPr>
          <p:cNvPr id="20" name="AutoShape 20"/>
          <p:cNvSpPr/>
          <p:nvPr>
            <p:custDataLst>
              <p:tags r:id="rId24"/>
            </p:custDataLst>
          </p:nvPr>
        </p:nvSpPr>
        <p:spPr>
          <a:xfrm>
            <a:off x="8382000" y="4064000"/>
            <a:ext cx="3058795" cy="1524000"/>
          </a:xfrm>
          <a:prstGeom prst="rect">
            <a:avLst/>
          </a:prstGeom>
          <a:noFill/>
          <a:ln w="12700" cap="flat" cmpd="sng">
            <a:noFill/>
            <a:prstDash val="solid"/>
            <a:round/>
          </a:ln>
        </p:spPr>
        <p:txBody>
          <a:bodyPr vert="horz" wrap="square" lIns="0" tIns="0" rIns="0" bIns="0" rtlCol="0" anchor="ctr" anchorCtr="0"/>
          <a:lstStyle/>
          <a:p>
            <a:pPr indent="0" algn="l">
              <a:lnSpc>
                <a:spcPct val="100000"/>
              </a:lnSpc>
              <a:defRPr/>
            </a:pPr>
            <a:r>
              <a:rPr lang="en-US" sz="2200" b="1" i="0" u="none" strike="noStrike">
                <a:solidFill>
                  <a:srgbClr val="C41E3A"/>
                </a:solidFill>
                <a:latin typeface="Noto Sans SC" panose="020B0200000000000000" charset="-122"/>
                <a:ea typeface="Noto Sans SC" panose="020B0200000000000000" charset="-122"/>
                <a:cs typeface="Noto Sans SC" panose="020B0200000000000000" charset="-122"/>
                <a:sym typeface="Noto Sans SC" panose="020B0200000000000000" charset="-122"/>
              </a:rPr>
              <a:t>06</a:t>
            </a:r>
            <a:r>
              <a:rPr lang="en-US" sz="1600" b="1" i="0" u="none" strike="noStrike">
                <a:solidFill>
                  <a:srgbClr val="1F2329"/>
                </a:solidFill>
                <a:latin typeface="Noto Sans SC" panose="020B0200000000000000" charset="-122"/>
                <a:ea typeface="Noto Sans SC" panose="020B0200000000000000" charset="-122"/>
                <a:cs typeface="Noto Sans SC" panose="020B0200000000000000" charset="-122"/>
                <a:sym typeface="Noto Sans SC" panose="020B0200000000000000" charset="-122"/>
              </a:rPr>
              <a:t>关键表格填写指南</a:t>
            </a:r>
            <a:r>
              <a:rPr lang="en-US" sz="1100" b="0" i="0" u="none" strike="noStrike">
                <a:solidFill>
                  <a:srgbClr val="FFFFFF"/>
                </a:solidFill>
                <a:highlight>
                  <a:srgbClr val="C41E3A">
                    <a:alpha val="100000"/>
                  </a:srgbClr>
                </a:highlight>
                <a:latin typeface="Noto Sans SC" panose="020B0200000000000000" charset="-122"/>
                <a:ea typeface="Noto Sans SC" panose="020B0200000000000000" charset="-122"/>
                <a:cs typeface="Noto Sans SC" panose="020B0200000000000000" charset="-122"/>
                <a:sym typeface="Noto Sans SC" panose="020B0200000000000000" charset="-122"/>
              </a:rPr>
              <a:t>重点</a:t>
            </a:r>
            <a:endParaRPr lang="en-US" sz="1100"/>
          </a:p>
          <a:p>
            <a:pPr indent="0" algn="l">
              <a:lnSpc>
                <a:spcPct val="117000"/>
              </a:lnSpc>
              <a:spcBef>
                <a:spcPts val="1200"/>
              </a:spcBef>
            </a:pPr>
            <a:r>
              <a:rPr lang="en-US" sz="1200" b="0" i="0" u="none" strike="noStrike">
                <a:solidFill>
                  <a:srgbClr val="606266"/>
                </a:solidFill>
                <a:latin typeface="Noto Sans SC" panose="020B0200000000000000" charset="-122"/>
                <a:ea typeface="Noto Sans SC" panose="020B0200000000000000" charset="-122"/>
                <a:cs typeface="Noto Sans SC" panose="020B0200000000000000" charset="-122"/>
                <a:sym typeface="Noto Sans SC" panose="020B0200000000000000" charset="-122"/>
              </a:rPr>
              <a:t>对《国有资产处置申报审批表》进行逐项拆解，讲解填报要点与易错点</a:t>
            </a:r>
            <a:endParaRPr lang="en-US" sz="1200" b="0" i="0" u="none" strike="noStrike">
              <a:solidFill>
                <a:srgbClr val="606266"/>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indent="0" algn="r">
              <a:lnSpc>
                <a:spcPct val="117000"/>
              </a:lnSpc>
              <a:spcBef>
                <a:spcPts val="1200"/>
              </a:spcBef>
            </a:pPr>
            <a:r>
              <a:rPr lang="en-US" sz="1200">
                <a:solidFill>
                  <a:srgbClr val="8B0000"/>
                </a:solidFill>
                <a:latin typeface="Noto Sans SC" panose="020B0200000000000000" charset="-122"/>
                <a:ea typeface="Noto Sans SC" panose="020B0200000000000000" charset="-122"/>
                <a:cs typeface="Noto Sans SC" panose="020B0200000000000000" charset="-122"/>
                <a:sym typeface="Noto Sans SC" panose="020B0200000000000000" charset="-122"/>
                <a:hlinkClick r:id="rId25" action="ppaction://hlinksldjump"/>
              </a:rPr>
              <a:t>👉 详见 P.15</a:t>
            </a:r>
            <a:endParaRPr lang="en-US" sz="1200" b="0" i="0" u="none" strike="noStrike">
              <a:solidFill>
                <a:srgbClr val="8B0000"/>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indent="0" algn="l">
              <a:lnSpc>
                <a:spcPct val="117000"/>
              </a:lnSpc>
              <a:spcBef>
                <a:spcPts val="1200"/>
              </a:spcBef>
            </a:pPr>
            <a:endParaRPr lang="en-US" sz="1200" b="0" i="0" u="none" strike="noStrike">
              <a:solidFill>
                <a:srgbClr val="606266"/>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
        <p:nvSpPr>
          <p:cNvPr id="21" name="AutoShape 21"/>
          <p:cNvSpPr/>
          <p:nvPr/>
        </p:nvSpPr>
        <p:spPr>
          <a:xfrm>
            <a:off x="508000" y="5715000"/>
            <a:ext cx="11176000" cy="1016000"/>
          </a:xfrm>
          <a:prstGeom prst="roundRect">
            <a:avLst>
              <a:gd name="adj" fmla="val 10000"/>
            </a:avLst>
          </a:prstGeom>
          <a:solidFill>
            <a:srgbClr val="FFFFFF">
              <a:alpha val="90000"/>
            </a:srgbClr>
          </a:solidFill>
          <a:ln w="25400" cap="flat" cmpd="sng">
            <a:noFill/>
            <a:prstDash val="solid"/>
            <a:round/>
          </a:ln>
          <a:effectLst>
            <a:outerShdw blurRad="444500" dist="190500" dir="2700000" algn="tl" rotWithShape="0">
              <a:srgbClr val="000000">
                <a:alpha val="25000"/>
              </a:srgbClr>
            </a:outerShdw>
          </a:effectLst>
        </p:spPr>
        <p:txBody>
          <a:bodyPr vert="horz" wrap="square" lIns="63500" tIns="63500" rIns="63500" bIns="63500" rtlCol="0" anchor="ctr"/>
          <a:lstStyle/>
          <a:p>
            <a:pPr algn="ctr">
              <a:defRPr/>
            </a:pPr>
          </a:p>
          <a:p>
            <a:pPr algn="ctr">
              <a:defRPr/>
            </a:pPr>
          </a:p>
          <a:p>
            <a:pPr algn="ctr">
              <a:defRPr/>
            </a:pPr>
          </a:p>
          <a:p>
            <a:pPr algn="r">
              <a:defRPr/>
            </a:pPr>
            <a:r>
              <a:rPr lang="en-US">
                <a:solidFill>
                  <a:srgbClr val="8B0000"/>
                </a:solidFill>
                <a:latin typeface="Noto Sans SC" panose="020B0200000000000000" charset="-122"/>
                <a:ea typeface="Noto Sans SC" panose="020B0200000000000000" charset="-122"/>
                <a:cs typeface="Noto Sans SC" panose="020B0200000000000000" charset="-122"/>
                <a:sym typeface="Noto Sans SC" panose="020B0200000000000000" charset="-122"/>
                <a:hlinkClick r:id="rId26" action="ppaction://hlinksldjump"/>
              </a:rPr>
              <a:t>👉 详见 P.</a:t>
            </a:r>
            <a:r>
              <a:rPr lang="en-US">
                <a:solidFill>
                  <a:schemeClr val="accent1"/>
                </a:solidFill>
                <a:latin typeface="Noto Sans SC" panose="020B0200000000000000" charset="-122"/>
                <a:ea typeface="Noto Sans SC" panose="020B0200000000000000" charset="-122"/>
                <a:cs typeface="Noto Sans SC" panose="020B0200000000000000" charset="-122"/>
                <a:sym typeface="Noto Sans SC" panose="020B0200000000000000" charset="-122"/>
                <a:hlinkClick r:id="rId26" action="ppaction://hlinksldjump"/>
              </a:rPr>
              <a:t>1</a:t>
            </a:r>
            <a:r>
              <a:rPr lang="en-US" u="sng">
                <a:solidFill>
                  <a:schemeClr val="accent1"/>
                </a:solidFill>
                <a:latin typeface="Noto Sans SC" panose="020B0200000000000000" charset="-122"/>
                <a:ea typeface="Noto Sans SC" panose="020B0200000000000000" charset="-122"/>
                <a:cs typeface="Noto Sans SC" panose="020B0200000000000000" charset="-122"/>
                <a:sym typeface="Noto Sans SC" panose="020B0200000000000000" charset="-122"/>
              </a:rPr>
              <a:t>6</a:t>
            </a:r>
            <a:endParaRPr lang="en-US" b="0" i="0" u="none" strike="noStrike">
              <a:solidFill>
                <a:srgbClr val="8B0000"/>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algn="ctr">
              <a:defRPr/>
            </a:pPr>
          </a:p>
        </p:txBody>
      </p:sp>
      <p:sp>
        <p:nvSpPr>
          <p:cNvPr id="22" name="AutoShape 22"/>
          <p:cNvSpPr/>
          <p:nvPr/>
        </p:nvSpPr>
        <p:spPr>
          <a:xfrm>
            <a:off x="508000" y="5715000"/>
            <a:ext cx="76200" cy="1016000"/>
          </a:xfrm>
          <a:prstGeom prst="roundRect">
            <a:avLst>
              <a:gd name="adj" fmla="val 0"/>
            </a:avLst>
          </a:prstGeom>
          <a:solidFill>
            <a:srgbClr val="8B0000">
              <a:alpha val="100000"/>
            </a:srgbClr>
          </a:solidFill>
          <a:ln w="25400" cap="flat" cmpd="sng">
            <a:noFill/>
            <a:prstDash val="solid"/>
            <a:round/>
          </a:ln>
        </p:spPr>
        <p:txBody>
          <a:bodyPr vert="horz" wrap="square" lIns="63500" tIns="63500" rIns="63500" bIns="63500" rtlCol="0" anchor="ctr"/>
          <a:lstStyle/>
          <a:p>
            <a:pPr algn="ctr">
              <a:defRPr/>
            </a:pPr>
          </a:p>
        </p:txBody>
      </p:sp>
      <p:sp>
        <p:nvSpPr>
          <p:cNvPr id="23" name="AutoShape 23">
            <a:hlinkClick r:id="rId27" action="ppaction://hlinksldjump"/>
          </p:cNvPr>
          <p:cNvSpPr/>
          <p:nvPr/>
        </p:nvSpPr>
        <p:spPr>
          <a:xfrm>
            <a:off x="762000" y="5842000"/>
            <a:ext cx="10668000" cy="7620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2000" b="1" i="0" u="none" strike="noStrike">
                <a:solidFill>
                  <a:srgbClr val="8B0000"/>
                </a:solidFill>
                <a:latin typeface="Noto Sans SC" panose="020B0200000000000000" charset="-122"/>
                <a:ea typeface="Noto Sans SC" panose="020B0200000000000000" charset="-122"/>
                <a:cs typeface="Noto Sans SC" panose="020B0200000000000000" charset="-122"/>
                <a:sym typeface="Noto Sans SC" panose="020B0200000000000000" charset="-122"/>
              </a:rPr>
              <a:t>07 监督检查与责任追究 |</a:t>
            </a:r>
            <a:r>
              <a:rPr lang="en-US" sz="1400" b="0" i="0" u="none" strike="noStrike">
                <a:solidFill>
                  <a:srgbClr val="606266"/>
                </a:solidFill>
                <a:latin typeface="Noto Sans SC" panose="020B0200000000000000" charset="-122"/>
                <a:ea typeface="Noto Sans SC" panose="020B0200000000000000" charset="-122"/>
                <a:cs typeface="Noto Sans SC" panose="020B0200000000000000" charset="-122"/>
                <a:sym typeface="Noto Sans SC" panose="020B0200000000000000" charset="-122"/>
              </a:rPr>
              <a:t>国有资产监督检查的具体内容、常见的违规行为界定，以及相应的责任追究机制</a:t>
            </a:r>
            <a:endParaRPr lang="en-US" sz="110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762000" y="635000"/>
            <a:ext cx="10668000" cy="6350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3200" b="1" i="0" u="none" strike="noStrike">
                <a:solidFill>
                  <a:srgbClr val="8B0000"/>
                </a:solidFill>
                <a:latin typeface="Noto Sans SC" panose="020B0200000000000000" charset="-122"/>
                <a:ea typeface="Noto Sans SC" panose="020B0200000000000000" charset="-122"/>
                <a:cs typeface="Noto Sans SC" panose="020B0200000000000000" charset="-122"/>
                <a:sym typeface="Noto Sans SC" panose="020B0200000000000000" charset="-122"/>
              </a:rPr>
              <a:t>01 培训背景：新时代国有资产管理的新要求</a:t>
            </a:r>
            <a:endParaRPr lang="en-US" sz="1100"/>
          </a:p>
        </p:txBody>
      </p:sp>
      <p:pic>
        <p:nvPicPr>
          <p:cNvPr id="3" name="Picture 3" descr="D:/收到电子档/国资/学院大门.png学院大门"/>
          <p:cNvPicPr>
            <a:picLocks noChangeAspect="1"/>
          </p:cNvPicPr>
          <p:nvPr/>
        </p:nvPicPr>
        <p:blipFill>
          <a:blip r:embed="rId2"/>
          <a:srcRect l="39434" r="39434"/>
          <a:stretch>
            <a:fillRect/>
          </a:stretch>
        </p:blipFill>
        <p:spPr>
          <a:xfrm>
            <a:off x="762000" y="1778000"/>
            <a:ext cx="3810000" cy="4318000"/>
          </a:xfrm>
          <a:prstGeom prst="roundRect">
            <a:avLst>
              <a:gd name="adj" fmla="val 4000"/>
            </a:avLst>
          </a:prstGeom>
          <a:noFill/>
          <a:ln w="25400" cap="flat" cmpd="sng">
            <a:solidFill>
              <a:srgbClr val="FFFFFF">
                <a:alpha val="100000"/>
              </a:srgbClr>
            </a:solidFill>
            <a:prstDash val="solid"/>
            <a:round/>
          </a:ln>
          <a:effectLst>
            <a:outerShdw blurRad="444500" dist="190500" dir="2700000" algn="tl" rotWithShape="0">
              <a:srgbClr val="000000">
                <a:alpha val="25000"/>
              </a:srgbClr>
            </a:outerShdw>
          </a:effectLst>
        </p:spPr>
      </p:pic>
      <p:sp>
        <p:nvSpPr>
          <p:cNvPr id="4" name="AutoShape 4"/>
          <p:cNvSpPr/>
          <p:nvPr/>
        </p:nvSpPr>
        <p:spPr>
          <a:xfrm>
            <a:off x="4953000" y="1778000"/>
            <a:ext cx="6477000" cy="1206500"/>
          </a:xfrm>
          <a:prstGeom prst="roundRect">
            <a:avLst>
              <a:gd name="adj" fmla="val 8421"/>
            </a:avLst>
          </a:prstGeom>
          <a:solidFill>
            <a:srgbClr val="FFFFFF">
              <a:alpha val="92000"/>
            </a:srgbClr>
          </a:solidFill>
          <a:ln w="25400" cap="flat" cmpd="sng">
            <a:noFill/>
            <a:prstDash val="solid"/>
            <a:round/>
          </a:ln>
          <a:effectLst>
            <a:outerShdw blurRad="444500" dist="190500" dir="2700000" algn="tl" rotWithShape="0">
              <a:srgbClr val="000000">
                <a:alpha val="25000"/>
              </a:srgbClr>
            </a:outerShdw>
          </a:effectLst>
        </p:spPr>
        <p:txBody>
          <a:bodyPr vert="horz" wrap="square" lIns="63500" tIns="63500" rIns="63500" bIns="63500" rtlCol="0" anchor="ctr"/>
          <a:lstStyle/>
          <a:p>
            <a:pPr algn="ctr">
              <a:defRPr/>
            </a:pPr>
          </a:p>
        </p:txBody>
      </p:sp>
      <p:sp>
        <p:nvSpPr>
          <p:cNvPr id="5" name="AutoShape 5"/>
          <p:cNvSpPr/>
          <p:nvPr/>
        </p:nvSpPr>
        <p:spPr>
          <a:xfrm>
            <a:off x="5207000" y="1968500"/>
            <a:ext cx="5969000" cy="825500"/>
          </a:xfrm>
          <a:prstGeom prst="rect">
            <a:avLst/>
          </a:prstGeom>
          <a:noFill/>
          <a:ln w="12700" cap="flat" cmpd="sng">
            <a:noFill/>
            <a:prstDash val="solid"/>
            <a:round/>
          </a:ln>
        </p:spPr>
        <p:txBody>
          <a:bodyPr vert="horz" wrap="square" lIns="0" tIns="0" rIns="0" bIns="0" rtlCol="0" anchor="ctr" anchorCtr="0"/>
          <a:lstStyle/>
          <a:p>
            <a:pPr indent="0" algn="l">
              <a:lnSpc>
                <a:spcPct val="117000"/>
              </a:lnSpc>
              <a:defRPr/>
            </a:pPr>
            <a:r>
              <a:rPr lang="en-US" sz="1400" b="0" i="0" u="none" strike="noStrike">
                <a:solidFill>
                  <a:srgbClr val="374151"/>
                </a:solidFill>
                <a:latin typeface="Noto Sans SC" panose="020B0200000000000000" charset="-122"/>
                <a:ea typeface="Noto Sans SC" panose="020B0200000000000000" charset="-122"/>
                <a:cs typeface="Noto Sans SC" panose="020B0200000000000000" charset="-122"/>
                <a:sym typeface="Noto Sans SC" panose="020B0200000000000000" charset="-122"/>
              </a:rPr>
              <a:t>随着国家对行政事业单位国有资产管理的要求日益严格，规范化、精细化、科学化管理已成为必然趋势。做好国有资产管理工作，是学院提升治理水平、保障事业高质量发展的重要基石。</a:t>
            </a:r>
            <a:endParaRPr lang="en-US" sz="1100"/>
          </a:p>
        </p:txBody>
      </p:sp>
      <p:sp>
        <p:nvSpPr>
          <p:cNvPr id="6" name="AutoShape 6"/>
          <p:cNvSpPr/>
          <p:nvPr>
            <p:custDataLst>
              <p:tags r:id="rId3"/>
            </p:custDataLst>
          </p:nvPr>
        </p:nvSpPr>
        <p:spPr>
          <a:xfrm>
            <a:off x="4953000" y="3238500"/>
            <a:ext cx="3111500" cy="2857500"/>
          </a:xfrm>
          <a:prstGeom prst="roundRect">
            <a:avLst>
              <a:gd name="adj" fmla="val 3555"/>
            </a:avLst>
          </a:prstGeom>
          <a:solidFill>
            <a:srgbClr val="FFFFFF">
              <a:alpha val="92000"/>
            </a:srgbClr>
          </a:solidFill>
          <a:ln w="25400" cap="flat" cmpd="sng">
            <a:noFill/>
            <a:prstDash val="solid"/>
            <a:round/>
          </a:ln>
          <a:effectLst>
            <a:outerShdw blurRad="444500" dist="190500" dir="2700000" algn="tl" rotWithShape="0">
              <a:srgbClr val="000000">
                <a:alpha val="25000"/>
              </a:srgbClr>
            </a:outerShdw>
          </a:effectLst>
        </p:spPr>
        <p:txBody>
          <a:bodyPr vert="horz" wrap="square" lIns="63500" tIns="63500" rIns="63500" bIns="63500" rtlCol="0" anchor="ctr"/>
          <a:lstStyle/>
          <a:p>
            <a:pPr algn="ctr">
              <a:defRPr/>
            </a:pPr>
          </a:p>
        </p:txBody>
      </p:sp>
      <p:pic>
        <p:nvPicPr>
          <p:cNvPr id="7" name="Picture 7"/>
          <p:cNvPicPr>
            <a:picLocks noChangeAspect="1"/>
          </p:cNvPicPr>
          <p:nvPr>
            <p:custDataLst>
              <p:tags r:id="rId4"/>
            </p:custDataLst>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143500" y="3429000"/>
            <a:ext cx="279400" cy="279400"/>
          </a:xfrm>
          <a:prstGeom prst="rect">
            <a:avLst/>
          </a:prstGeom>
        </p:spPr>
      </p:pic>
      <p:sp>
        <p:nvSpPr>
          <p:cNvPr id="8" name="AutoShape 8"/>
          <p:cNvSpPr/>
          <p:nvPr>
            <p:custDataLst>
              <p:tags r:id="rId7"/>
            </p:custDataLst>
          </p:nvPr>
        </p:nvSpPr>
        <p:spPr>
          <a:xfrm>
            <a:off x="5524500" y="3403600"/>
            <a:ext cx="2286000" cy="3810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1800" b="1" i="0" u="none" strike="noStrike">
                <a:solidFill>
                  <a:srgbClr val="8B0000"/>
                </a:solidFill>
                <a:latin typeface="Noto Sans SC" panose="020B0200000000000000" charset="-122"/>
                <a:ea typeface="Noto Sans SC" panose="020B0200000000000000" charset="-122"/>
                <a:cs typeface="Noto Sans SC" panose="020B0200000000000000" charset="-122"/>
                <a:sym typeface="Noto Sans SC" panose="020B0200000000000000" charset="-122"/>
              </a:rPr>
              <a:t>政策依据</a:t>
            </a:r>
            <a:endParaRPr lang="en-US" sz="1100"/>
          </a:p>
        </p:txBody>
      </p:sp>
      <p:sp>
        <p:nvSpPr>
          <p:cNvPr id="9" name="AutoShape 9"/>
          <p:cNvSpPr/>
          <p:nvPr>
            <p:custDataLst>
              <p:tags r:id="rId8"/>
            </p:custDataLst>
          </p:nvPr>
        </p:nvSpPr>
        <p:spPr>
          <a:xfrm>
            <a:off x="5143500" y="4000500"/>
            <a:ext cx="2730500" cy="1778000"/>
          </a:xfrm>
          <a:prstGeom prst="rect">
            <a:avLst/>
          </a:prstGeom>
          <a:noFill/>
          <a:ln w="12700" cap="flat" cmpd="sng">
            <a:noFill/>
            <a:prstDash val="solid"/>
            <a:round/>
          </a:ln>
        </p:spPr>
        <p:txBody>
          <a:bodyPr vert="horz" wrap="square" lIns="0" tIns="0" rIns="0" bIns="0" rtlCol="0" anchor="ctr" anchorCtr="0"/>
          <a:lstStyle/>
          <a:p>
            <a:pPr indent="0" algn="l">
              <a:lnSpc>
                <a:spcPct val="117000"/>
              </a:lnSpc>
              <a:spcBef>
                <a:spcPts val="800"/>
              </a:spcBef>
              <a:defRPr/>
            </a:pPr>
            <a:r>
              <a:rPr lang="en-US" sz="1200" b="1" i="0" u="none" strike="noStrike">
                <a:solidFill>
                  <a:srgbClr val="1F2937"/>
                </a:solidFill>
                <a:latin typeface="Noto Sans SC" panose="020B0200000000000000" charset="-122"/>
                <a:ea typeface="Noto Sans SC" panose="020B0200000000000000" charset="-122"/>
                <a:cs typeface="Noto Sans SC" panose="020B0200000000000000" charset="-122"/>
                <a:sym typeface="Noto Sans SC" panose="020B0200000000000000" charset="-122"/>
              </a:rPr>
              <a:t>● 国家层面：</a:t>
            </a:r>
            <a:r>
              <a:rPr lang="en-US" sz="1200" b="0" i="0" u="none" strike="noStrike">
                <a:solidFill>
                  <a:srgbClr val="4B5563"/>
                </a:solidFill>
                <a:latin typeface="Noto Sans SC" panose="020B0200000000000000" charset="-122"/>
                <a:ea typeface="Noto Sans SC" panose="020B0200000000000000" charset="-122"/>
                <a:cs typeface="Noto Sans SC" panose="020B0200000000000000" charset="-122"/>
                <a:sym typeface="Noto Sans SC" panose="020B0200000000000000" charset="-122"/>
              </a:rPr>
              <a:t>《行政事业性国有资产管理条例》（国务院令第738号）</a:t>
            </a:r>
            <a:endParaRPr lang="en-US" sz="1100"/>
          </a:p>
          <a:p>
            <a:pPr indent="0" algn="l">
              <a:lnSpc>
                <a:spcPct val="117000"/>
              </a:lnSpc>
              <a:spcBef>
                <a:spcPts val="1200"/>
              </a:spcBef>
            </a:pPr>
            <a:r>
              <a:rPr lang="en-US" sz="1200" b="1" i="0" u="none" strike="noStrike">
                <a:solidFill>
                  <a:srgbClr val="1F2937"/>
                </a:solidFill>
                <a:latin typeface="Noto Sans SC" panose="020B0200000000000000" charset="-122"/>
                <a:ea typeface="Noto Sans SC" panose="020B0200000000000000" charset="-122"/>
                <a:cs typeface="Noto Sans SC" panose="020B0200000000000000" charset="-122"/>
                <a:sym typeface="Noto Sans SC" panose="020B0200000000000000" charset="-122"/>
              </a:rPr>
              <a:t>● 学院层面：</a:t>
            </a:r>
            <a:r>
              <a:rPr lang="en-US" sz="1200" b="0" i="0" u="none" strike="noStrike">
                <a:solidFill>
                  <a:srgbClr val="4B5563"/>
                </a:solidFill>
                <a:latin typeface="Noto Sans SC" panose="020B0200000000000000" charset="-122"/>
                <a:ea typeface="Noto Sans SC" panose="020B0200000000000000" charset="-122"/>
                <a:cs typeface="Noto Sans SC" panose="020B0200000000000000" charset="-122"/>
                <a:sym typeface="Noto Sans SC" panose="020B0200000000000000" charset="-122"/>
              </a:rPr>
              <a:t>《淮北职业技术学院国有资产配置/使用/处置管理办法》（院行〔2025〕11号），于2025年8月最新修订发布。</a:t>
            </a:r>
            <a:endParaRPr lang="en-US" sz="1200" b="0" i="0" u="none" strike="noStrike">
              <a:solidFill>
                <a:srgbClr val="4B5563"/>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
        <p:nvSpPr>
          <p:cNvPr id="10" name="AutoShape 10"/>
          <p:cNvSpPr/>
          <p:nvPr>
            <p:custDataLst>
              <p:tags r:id="rId9"/>
            </p:custDataLst>
          </p:nvPr>
        </p:nvSpPr>
        <p:spPr>
          <a:xfrm>
            <a:off x="8318500" y="3238500"/>
            <a:ext cx="3111500" cy="2857500"/>
          </a:xfrm>
          <a:prstGeom prst="roundRect">
            <a:avLst>
              <a:gd name="adj" fmla="val 3555"/>
            </a:avLst>
          </a:prstGeom>
          <a:solidFill>
            <a:srgbClr val="FFFFFF">
              <a:alpha val="92000"/>
            </a:srgbClr>
          </a:solidFill>
          <a:ln w="25400" cap="flat" cmpd="sng">
            <a:noFill/>
            <a:prstDash val="solid"/>
            <a:round/>
          </a:ln>
          <a:effectLst>
            <a:outerShdw blurRad="444500" dist="190500" dir="2700000" algn="tl" rotWithShape="0">
              <a:srgbClr val="000000">
                <a:alpha val="25000"/>
              </a:srgbClr>
            </a:outerShdw>
          </a:effectLst>
        </p:spPr>
        <p:txBody>
          <a:bodyPr vert="horz" wrap="square" lIns="63500" tIns="63500" rIns="63500" bIns="63500" rtlCol="0" anchor="ctr"/>
          <a:lstStyle/>
          <a:p>
            <a:pPr algn="ctr">
              <a:defRPr/>
            </a:pPr>
          </a:p>
        </p:txBody>
      </p:sp>
      <p:pic>
        <p:nvPicPr>
          <p:cNvPr id="11" name="Picture 11"/>
          <p:cNvPicPr>
            <a:picLocks noChangeAspect="1"/>
          </p:cNvPicPr>
          <p:nvPr>
            <p:custDataLst>
              <p:tags r:id="rId10"/>
            </p:custDataLst>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8509000" y="3429000"/>
            <a:ext cx="279400" cy="279400"/>
          </a:xfrm>
          <a:prstGeom prst="rect">
            <a:avLst/>
          </a:prstGeom>
        </p:spPr>
      </p:pic>
      <p:sp>
        <p:nvSpPr>
          <p:cNvPr id="12" name="AutoShape 12"/>
          <p:cNvSpPr/>
          <p:nvPr>
            <p:custDataLst>
              <p:tags r:id="rId13"/>
            </p:custDataLst>
          </p:nvPr>
        </p:nvSpPr>
        <p:spPr>
          <a:xfrm>
            <a:off x="8890000" y="3403600"/>
            <a:ext cx="2286000" cy="3810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1800" b="1" i="0" u="none" strike="noStrike">
                <a:solidFill>
                  <a:srgbClr val="8B0000"/>
                </a:solidFill>
                <a:latin typeface="Noto Sans SC" panose="020B0200000000000000" charset="-122"/>
                <a:ea typeface="Noto Sans SC" panose="020B0200000000000000" charset="-122"/>
                <a:cs typeface="Noto Sans SC" panose="020B0200000000000000" charset="-122"/>
                <a:sym typeface="Noto Sans SC" panose="020B0200000000000000" charset="-122"/>
              </a:rPr>
              <a:t>核心要求</a:t>
            </a:r>
            <a:endParaRPr lang="en-US" sz="1100"/>
          </a:p>
        </p:txBody>
      </p:sp>
      <p:sp>
        <p:nvSpPr>
          <p:cNvPr id="13" name="AutoShape 13"/>
          <p:cNvSpPr/>
          <p:nvPr>
            <p:custDataLst>
              <p:tags r:id="rId14"/>
            </p:custDataLst>
          </p:nvPr>
        </p:nvSpPr>
        <p:spPr>
          <a:xfrm>
            <a:off x="8509000" y="4000500"/>
            <a:ext cx="2730500" cy="1905000"/>
          </a:xfrm>
          <a:prstGeom prst="rect">
            <a:avLst/>
          </a:prstGeom>
          <a:noFill/>
          <a:ln w="12700" cap="flat" cmpd="sng">
            <a:noFill/>
            <a:prstDash val="solid"/>
            <a:round/>
          </a:ln>
        </p:spPr>
        <p:txBody>
          <a:bodyPr vert="horz" wrap="square" lIns="0" tIns="0" rIns="0" bIns="0" rtlCol="0" anchor="ctr" anchorCtr="0"/>
          <a:lstStyle/>
          <a:p>
            <a:pPr indent="0" algn="l">
              <a:lnSpc>
                <a:spcPct val="125000"/>
              </a:lnSpc>
              <a:spcBef>
                <a:spcPts val="600"/>
              </a:spcBef>
              <a:defRPr/>
            </a:pPr>
            <a:r>
              <a:rPr lang="en-US" sz="1200" b="1" i="0" u="none" strike="noStrike">
                <a:solidFill>
                  <a:srgbClr val="8B0000"/>
                </a:solidFill>
                <a:latin typeface="Noto Sans SC" panose="020B0200000000000000" charset="-122"/>
                <a:ea typeface="Noto Sans SC" panose="020B0200000000000000" charset="-122"/>
                <a:cs typeface="Noto Sans SC" panose="020B0200000000000000" charset="-122"/>
                <a:sym typeface="Noto Sans SC" panose="020B0200000000000000" charset="-122"/>
              </a:rPr>
              <a:t>✓ 维护安全完整：</a:t>
            </a:r>
            <a:r>
              <a:rPr lang="en-US" sz="1200" b="0" i="0" u="none" strike="noStrike">
                <a:solidFill>
                  <a:srgbClr val="4B5563"/>
                </a:solidFill>
                <a:latin typeface="Noto Sans SC" panose="020B0200000000000000" charset="-122"/>
                <a:ea typeface="Noto Sans SC" panose="020B0200000000000000" charset="-122"/>
                <a:cs typeface="Noto Sans SC" panose="020B0200000000000000" charset="-122"/>
                <a:sym typeface="Noto Sans SC" panose="020B0200000000000000" charset="-122"/>
              </a:rPr>
              <a:t>防止国有资产流失是我们的法定职责。</a:t>
            </a:r>
            <a:endParaRPr lang="en-US" sz="1100"/>
          </a:p>
          <a:p>
            <a:pPr indent="0" algn="l">
              <a:lnSpc>
                <a:spcPct val="125000"/>
              </a:lnSpc>
              <a:spcBef>
                <a:spcPts val="1000"/>
              </a:spcBef>
            </a:pPr>
            <a:r>
              <a:rPr lang="en-US" sz="1200" b="1" i="0" u="none" strike="noStrike">
                <a:solidFill>
                  <a:srgbClr val="8B0000"/>
                </a:solidFill>
                <a:latin typeface="Noto Sans SC" panose="020B0200000000000000" charset="-122"/>
                <a:ea typeface="Noto Sans SC" panose="020B0200000000000000" charset="-122"/>
                <a:cs typeface="Noto Sans SC" panose="020B0200000000000000" charset="-122"/>
                <a:sym typeface="Noto Sans SC" panose="020B0200000000000000" charset="-122"/>
              </a:rPr>
              <a:t>✓ 保障事业发展：</a:t>
            </a:r>
            <a:r>
              <a:rPr lang="en-US" sz="1200" b="0" i="0" u="none" strike="noStrike">
                <a:solidFill>
                  <a:srgbClr val="4B5563"/>
                </a:solidFill>
                <a:latin typeface="Noto Sans SC" panose="020B0200000000000000" charset="-122"/>
                <a:ea typeface="Noto Sans SC" panose="020B0200000000000000" charset="-122"/>
                <a:cs typeface="Noto Sans SC" panose="020B0200000000000000" charset="-122"/>
                <a:sym typeface="Noto Sans SC" panose="020B0200000000000000" charset="-122"/>
              </a:rPr>
              <a:t>为学院教学、科研及管理工作提供坚实的物质保障。</a:t>
            </a:r>
            <a:endParaRPr lang="en-US" sz="1200" b="0" i="0" u="none" strike="noStrike">
              <a:solidFill>
                <a:srgbClr val="4B5563"/>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indent="0" algn="l">
              <a:lnSpc>
                <a:spcPct val="125000"/>
              </a:lnSpc>
              <a:spcBef>
                <a:spcPts val="1000"/>
              </a:spcBef>
            </a:pPr>
            <a:r>
              <a:rPr lang="en-US" sz="1200" b="1" i="0" u="none" strike="noStrike">
                <a:solidFill>
                  <a:srgbClr val="8B0000"/>
                </a:solidFill>
                <a:latin typeface="Noto Sans SC" panose="020B0200000000000000" charset="-122"/>
                <a:ea typeface="Noto Sans SC" panose="020B0200000000000000" charset="-122"/>
                <a:cs typeface="Noto Sans SC" panose="020B0200000000000000" charset="-122"/>
                <a:sym typeface="Noto Sans SC" panose="020B0200000000000000" charset="-122"/>
              </a:rPr>
              <a:t>✓ 提高使用效益：</a:t>
            </a:r>
            <a:r>
              <a:rPr lang="en-US" sz="1200" b="0" i="0" u="none" strike="noStrike">
                <a:solidFill>
                  <a:srgbClr val="4B5563"/>
                </a:solidFill>
                <a:latin typeface="Noto Sans SC" panose="020B0200000000000000" charset="-122"/>
                <a:ea typeface="Noto Sans SC" panose="020B0200000000000000" charset="-122"/>
                <a:cs typeface="Noto Sans SC" panose="020B0200000000000000" charset="-122"/>
                <a:sym typeface="Noto Sans SC" panose="020B0200000000000000" charset="-122"/>
              </a:rPr>
              <a:t>优化资源配置，实现资产管理与预算管理一体化。</a:t>
            </a:r>
            <a:endParaRPr lang="en-US" sz="1200" b="0" i="0" u="none" strike="noStrike">
              <a:solidFill>
                <a:srgbClr val="4B5563"/>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762000" y="635000"/>
            <a:ext cx="10668000" cy="6350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3200" b="1" i="0" u="none" strike="noStrike">
                <a:solidFill>
                  <a:srgbClr val="8B0000"/>
                </a:solidFill>
                <a:latin typeface="Noto Sans SC" panose="020B0200000000000000" charset="-122"/>
                <a:ea typeface="Noto Sans SC" panose="020B0200000000000000" charset="-122"/>
                <a:cs typeface="Noto Sans SC" panose="020B0200000000000000" charset="-122"/>
                <a:sym typeface="Noto Sans SC" panose="020B0200000000000000" charset="-122"/>
              </a:rPr>
              <a:t>01 培训目标：提升意识，规范流程，明确责任</a:t>
            </a:r>
            <a:endParaRPr lang="en-US" sz="1100"/>
          </a:p>
        </p:txBody>
      </p:sp>
      <p:sp>
        <p:nvSpPr>
          <p:cNvPr id="3" name="AutoShape 3"/>
          <p:cNvSpPr/>
          <p:nvPr/>
        </p:nvSpPr>
        <p:spPr>
          <a:xfrm>
            <a:off x="762000" y="1778000"/>
            <a:ext cx="3302000" cy="4191000"/>
          </a:xfrm>
          <a:prstGeom prst="roundRect">
            <a:avLst>
              <a:gd name="adj" fmla="val 0"/>
            </a:avLst>
          </a:prstGeom>
          <a:solidFill>
            <a:srgbClr val="FFFFFF">
              <a:alpha val="100000"/>
            </a:srgbClr>
          </a:solidFill>
          <a:ln w="25400" cap="flat" cmpd="sng">
            <a:noFill/>
            <a:prstDash val="solid"/>
            <a:round/>
          </a:ln>
          <a:effectLst>
            <a:outerShdw blurRad="444500" dist="190500" dir="2700000" algn="tl" rotWithShape="0">
              <a:srgbClr val="000000">
                <a:alpha val="25000"/>
              </a:srgbClr>
            </a:outerShdw>
          </a:effectLst>
        </p:spPr>
        <p:txBody>
          <a:bodyPr vert="horz" wrap="square" lIns="63500" tIns="63500" rIns="63500" bIns="63500" rtlCol="0" anchor="ctr"/>
          <a:lstStyle/>
          <a:p>
            <a:pPr algn="ctr">
              <a:defRPr/>
            </a:pPr>
          </a:p>
        </p:txBody>
      </p:sp>
      <p:sp>
        <p:nvSpPr>
          <p:cNvPr id="4" name="AutoShape 4"/>
          <p:cNvSpPr/>
          <p:nvPr/>
        </p:nvSpPr>
        <p:spPr>
          <a:xfrm>
            <a:off x="762000" y="1778000"/>
            <a:ext cx="3302000" cy="76200"/>
          </a:xfrm>
          <a:prstGeom prst="roundRect">
            <a:avLst>
              <a:gd name="adj" fmla="val 0"/>
            </a:avLst>
          </a:prstGeom>
          <a:solidFill>
            <a:srgbClr val="8B0000">
              <a:alpha val="100000"/>
            </a:srgbClr>
          </a:solidFill>
          <a:ln w="25400" cap="flat" cmpd="sng">
            <a:noFill/>
            <a:prstDash val="solid"/>
            <a:round/>
          </a:ln>
        </p:spPr>
        <p:txBody>
          <a:bodyPr vert="horz" wrap="square" lIns="63500" tIns="63500" rIns="63500" bIns="63500" rtlCol="0" anchor="ctr"/>
          <a:lstStyle/>
          <a:p>
            <a:pPr algn="ctr">
              <a:defRPr/>
            </a:pPr>
          </a:p>
        </p:txBody>
      </p:sp>
      <p:pic>
        <p:nvPicPr>
          <p:cNvPr id="5" name="Picture 5"/>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16000" y="2159000"/>
            <a:ext cx="457200" cy="457200"/>
          </a:xfrm>
          <a:prstGeom prst="rect">
            <a:avLst/>
          </a:prstGeom>
        </p:spPr>
      </p:pic>
      <p:sp>
        <p:nvSpPr>
          <p:cNvPr id="6" name="AutoShape 6"/>
          <p:cNvSpPr/>
          <p:nvPr/>
        </p:nvSpPr>
        <p:spPr>
          <a:xfrm>
            <a:off x="1651000" y="2133600"/>
            <a:ext cx="2159000" cy="5080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2800" b="1" i="0" u="none" strike="noStrike">
                <a:solidFill>
                  <a:srgbClr val="8B0000"/>
                </a:solidFill>
                <a:latin typeface="Noto Sans SC" panose="020B0200000000000000" charset="-122"/>
                <a:ea typeface="Noto Sans SC" panose="020B0200000000000000" charset="-122"/>
                <a:cs typeface="Noto Sans SC" panose="020B0200000000000000" charset="-122"/>
                <a:sym typeface="Noto Sans SC" panose="020B0200000000000000" charset="-122"/>
              </a:rPr>
              <a:t>01</a:t>
            </a:r>
            <a:endParaRPr lang="en-US" sz="1100"/>
          </a:p>
        </p:txBody>
      </p:sp>
      <p:sp>
        <p:nvSpPr>
          <p:cNvPr id="7" name="AutoShape 7"/>
          <p:cNvSpPr/>
          <p:nvPr/>
        </p:nvSpPr>
        <p:spPr>
          <a:xfrm>
            <a:off x="1016000" y="2921000"/>
            <a:ext cx="2794000" cy="5080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1900" b="1" i="0" u="none" strike="noStrike">
                <a:solidFill>
                  <a:srgbClr val="1F2937"/>
                </a:solidFill>
                <a:latin typeface="Noto Sans SC" panose="020B0200000000000000" charset="-122"/>
                <a:ea typeface="Noto Sans SC" panose="020B0200000000000000" charset="-122"/>
                <a:cs typeface="Noto Sans SC" panose="020B0200000000000000" charset="-122"/>
                <a:sym typeface="Noto Sans SC" panose="020B0200000000000000" charset="-122"/>
              </a:rPr>
              <a:t>提升全员资产管理意识</a:t>
            </a:r>
            <a:endParaRPr lang="en-US" sz="1100"/>
          </a:p>
        </p:txBody>
      </p:sp>
      <p:sp>
        <p:nvSpPr>
          <p:cNvPr id="8" name="AutoShape 8"/>
          <p:cNvSpPr/>
          <p:nvPr/>
        </p:nvSpPr>
        <p:spPr>
          <a:xfrm>
            <a:off x="1016000" y="3810000"/>
            <a:ext cx="2794000" cy="1905000"/>
          </a:xfrm>
          <a:prstGeom prst="rect">
            <a:avLst/>
          </a:prstGeom>
          <a:noFill/>
          <a:ln w="12700" cap="flat" cmpd="sng">
            <a:noFill/>
            <a:prstDash val="solid"/>
            <a:round/>
          </a:ln>
        </p:spPr>
        <p:txBody>
          <a:bodyPr vert="horz" wrap="square" lIns="0" tIns="0" rIns="0" bIns="0" rtlCol="0" anchor="ctr" anchorCtr="0"/>
          <a:lstStyle/>
          <a:p>
            <a:pPr indent="0" algn="l">
              <a:lnSpc>
                <a:spcPct val="133000"/>
              </a:lnSpc>
              <a:defRPr/>
            </a:pPr>
            <a:r>
              <a:rPr lang="en-US" sz="1300" b="0" i="0" u="none" strike="noStrike">
                <a:solidFill>
                  <a:srgbClr val="4B5563"/>
                </a:solidFill>
                <a:latin typeface="Noto Sans SC" panose="020B0200000000000000" charset="-122"/>
                <a:ea typeface="Noto Sans SC" panose="020B0200000000000000" charset="-122"/>
                <a:cs typeface="Noto Sans SC" panose="020B0200000000000000" charset="-122"/>
                <a:sym typeface="Noto Sans SC" panose="020B0200000000000000" charset="-122"/>
              </a:rPr>
              <a:t>• 充分认识国有资产管理的重要性，树立底线思维。</a:t>
            </a:r>
            <a:endParaRPr lang="en-US" sz="1100"/>
          </a:p>
          <a:p>
            <a:pPr indent="0" algn="l">
              <a:lnSpc>
                <a:spcPct val="133000"/>
              </a:lnSpc>
            </a:pPr>
            <a:r>
              <a:rPr lang="en-US" sz="1300" b="0" i="0" u="none" strike="noStrike">
                <a:solidFill>
                  <a:srgbClr val="4B5563"/>
                </a:solidFill>
                <a:latin typeface="Noto Sans SC" panose="020B0200000000000000" charset="-122"/>
                <a:ea typeface="Noto Sans SC" panose="020B0200000000000000" charset="-122"/>
                <a:cs typeface="Noto Sans SC" panose="020B0200000000000000" charset="-122"/>
                <a:sym typeface="Noto Sans SC" panose="020B0200000000000000" charset="-122"/>
              </a:rPr>
              <a:t>• 确立“人人都是资产管理者”的主人翁理念。</a:t>
            </a:r>
            <a:endParaRPr lang="en-US" sz="1300" b="0" i="0" u="none" strike="noStrike">
              <a:solidFill>
                <a:srgbClr val="4B5563"/>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indent="0" algn="l">
              <a:lnSpc>
                <a:spcPct val="133000"/>
              </a:lnSpc>
            </a:pPr>
            <a:r>
              <a:rPr lang="en-US" sz="1300" b="0" i="0" u="none" strike="noStrike">
                <a:solidFill>
                  <a:srgbClr val="4B5563"/>
                </a:solidFill>
                <a:latin typeface="Noto Sans SC" panose="020B0200000000000000" charset="-122"/>
                <a:ea typeface="Noto Sans SC" panose="020B0200000000000000" charset="-122"/>
                <a:cs typeface="Noto Sans SC" panose="020B0200000000000000" charset="-122"/>
                <a:sym typeface="Noto Sans SC" panose="020B0200000000000000" charset="-122"/>
              </a:rPr>
              <a:t>• 将资产管理责任内化于心、外化于行，落实到日常。</a:t>
            </a:r>
            <a:endParaRPr lang="en-US" sz="1300" b="0" i="0" u="none" strike="noStrike">
              <a:solidFill>
                <a:srgbClr val="4B5563"/>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
        <p:nvSpPr>
          <p:cNvPr id="9" name="AutoShape 9"/>
          <p:cNvSpPr/>
          <p:nvPr/>
        </p:nvSpPr>
        <p:spPr>
          <a:xfrm>
            <a:off x="4445000" y="1778000"/>
            <a:ext cx="3302000" cy="4191000"/>
          </a:xfrm>
          <a:prstGeom prst="roundRect">
            <a:avLst>
              <a:gd name="adj" fmla="val 0"/>
            </a:avLst>
          </a:prstGeom>
          <a:solidFill>
            <a:srgbClr val="FFFFFF">
              <a:alpha val="100000"/>
            </a:srgbClr>
          </a:solidFill>
          <a:ln w="25400" cap="flat" cmpd="sng">
            <a:noFill/>
            <a:prstDash val="solid"/>
            <a:round/>
          </a:ln>
          <a:effectLst>
            <a:outerShdw blurRad="444500" dist="190500" dir="2700000" algn="tl" rotWithShape="0">
              <a:srgbClr val="000000">
                <a:alpha val="25000"/>
              </a:srgbClr>
            </a:outerShdw>
          </a:effectLst>
        </p:spPr>
        <p:txBody>
          <a:bodyPr vert="horz" wrap="square" lIns="63500" tIns="63500" rIns="63500" bIns="63500" rtlCol="0" anchor="ctr"/>
          <a:lstStyle/>
          <a:p>
            <a:pPr algn="ctr">
              <a:defRPr/>
            </a:pPr>
          </a:p>
        </p:txBody>
      </p:sp>
      <p:sp>
        <p:nvSpPr>
          <p:cNvPr id="10" name="AutoShape 10"/>
          <p:cNvSpPr/>
          <p:nvPr/>
        </p:nvSpPr>
        <p:spPr>
          <a:xfrm>
            <a:off x="4445000" y="1778000"/>
            <a:ext cx="3302000" cy="76200"/>
          </a:xfrm>
          <a:prstGeom prst="roundRect">
            <a:avLst>
              <a:gd name="adj" fmla="val 0"/>
            </a:avLst>
          </a:prstGeom>
          <a:solidFill>
            <a:srgbClr val="8B0000">
              <a:alpha val="100000"/>
            </a:srgbClr>
          </a:solidFill>
          <a:ln w="25400" cap="flat" cmpd="sng">
            <a:noFill/>
            <a:prstDash val="solid"/>
            <a:round/>
          </a:ln>
        </p:spPr>
        <p:txBody>
          <a:bodyPr vert="horz" wrap="square" lIns="63500" tIns="63500" rIns="63500" bIns="63500" rtlCol="0" anchor="ctr"/>
          <a:lstStyle/>
          <a:p>
            <a:pPr algn="ctr">
              <a:defRPr/>
            </a:pPr>
          </a:p>
        </p:txBody>
      </p:sp>
      <p:pic>
        <p:nvPicPr>
          <p:cNvPr id="11" name="Picture 11"/>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699000" y="2159000"/>
            <a:ext cx="457200" cy="457200"/>
          </a:xfrm>
          <a:prstGeom prst="rect">
            <a:avLst/>
          </a:prstGeom>
        </p:spPr>
      </p:pic>
      <p:sp>
        <p:nvSpPr>
          <p:cNvPr id="12" name="AutoShape 12"/>
          <p:cNvSpPr/>
          <p:nvPr/>
        </p:nvSpPr>
        <p:spPr>
          <a:xfrm>
            <a:off x="5334000" y="2133600"/>
            <a:ext cx="2159000" cy="5080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2800" b="1" i="0" u="none" strike="noStrike">
                <a:solidFill>
                  <a:srgbClr val="8B0000"/>
                </a:solidFill>
                <a:latin typeface="Noto Sans SC" panose="020B0200000000000000" charset="-122"/>
                <a:ea typeface="Noto Sans SC" panose="020B0200000000000000" charset="-122"/>
                <a:cs typeface="Noto Sans SC" panose="020B0200000000000000" charset="-122"/>
                <a:sym typeface="Noto Sans SC" panose="020B0200000000000000" charset="-122"/>
              </a:rPr>
              <a:t>02</a:t>
            </a:r>
            <a:endParaRPr lang="en-US" sz="1100"/>
          </a:p>
        </p:txBody>
      </p:sp>
      <p:sp>
        <p:nvSpPr>
          <p:cNvPr id="13" name="AutoShape 13"/>
          <p:cNvSpPr/>
          <p:nvPr/>
        </p:nvSpPr>
        <p:spPr>
          <a:xfrm>
            <a:off x="4699000" y="2921000"/>
            <a:ext cx="2794000" cy="5080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1900" b="1" i="0" u="none" strike="noStrike">
                <a:solidFill>
                  <a:srgbClr val="1F2937"/>
                </a:solidFill>
                <a:latin typeface="Noto Sans SC" panose="020B0200000000000000" charset="-122"/>
                <a:ea typeface="Noto Sans SC" panose="020B0200000000000000" charset="-122"/>
                <a:cs typeface="Noto Sans SC" panose="020B0200000000000000" charset="-122"/>
                <a:sym typeface="Noto Sans SC" panose="020B0200000000000000" charset="-122"/>
              </a:rPr>
              <a:t>掌握核心业务操作流程</a:t>
            </a:r>
            <a:endParaRPr lang="en-US" sz="1100"/>
          </a:p>
        </p:txBody>
      </p:sp>
      <p:sp>
        <p:nvSpPr>
          <p:cNvPr id="14" name="AutoShape 14"/>
          <p:cNvSpPr/>
          <p:nvPr/>
        </p:nvSpPr>
        <p:spPr>
          <a:xfrm>
            <a:off x="4699000" y="3810000"/>
            <a:ext cx="2794000" cy="1905000"/>
          </a:xfrm>
          <a:prstGeom prst="rect">
            <a:avLst/>
          </a:prstGeom>
          <a:noFill/>
          <a:ln w="12700" cap="flat" cmpd="sng">
            <a:noFill/>
            <a:prstDash val="solid"/>
            <a:round/>
          </a:ln>
        </p:spPr>
        <p:txBody>
          <a:bodyPr vert="horz" wrap="square" lIns="0" tIns="0" rIns="0" bIns="0" rtlCol="0" anchor="ctr" anchorCtr="0"/>
          <a:lstStyle/>
          <a:p>
            <a:pPr indent="0" algn="l">
              <a:lnSpc>
                <a:spcPct val="133000"/>
              </a:lnSpc>
              <a:defRPr/>
            </a:pPr>
            <a:r>
              <a:rPr lang="en-US" sz="1300" b="0" i="0" u="none" strike="noStrike">
                <a:solidFill>
                  <a:srgbClr val="4B5563"/>
                </a:solidFill>
                <a:latin typeface="Noto Sans SC" panose="020B0200000000000000" charset="-122"/>
                <a:ea typeface="Noto Sans SC" panose="020B0200000000000000" charset="-122"/>
                <a:cs typeface="Noto Sans SC" panose="020B0200000000000000" charset="-122"/>
                <a:sym typeface="Noto Sans SC" panose="020B0200000000000000" charset="-122"/>
              </a:rPr>
              <a:t>• 掌握资产“配置（入口）—使用—处置（出口）”的全生命周期闭环管理逻辑。</a:t>
            </a:r>
            <a:endParaRPr lang="en-US" sz="1100"/>
          </a:p>
          <a:p>
            <a:pPr indent="0" algn="l">
              <a:lnSpc>
                <a:spcPct val="133000"/>
              </a:lnSpc>
            </a:pPr>
            <a:r>
              <a:rPr lang="en-US" sz="1300" b="0" i="0" u="none" strike="noStrike">
                <a:solidFill>
                  <a:srgbClr val="4B5563"/>
                </a:solidFill>
                <a:latin typeface="Noto Sans SC" panose="020B0200000000000000" charset="-122"/>
                <a:ea typeface="Noto Sans SC" panose="020B0200000000000000" charset="-122"/>
                <a:cs typeface="Noto Sans SC" panose="020B0200000000000000" charset="-122"/>
                <a:sym typeface="Noto Sans SC" panose="020B0200000000000000" charset="-122"/>
              </a:rPr>
              <a:t>• 熟练掌握资产处置申请、审批等关键环节的操作规范。</a:t>
            </a:r>
            <a:endParaRPr lang="en-US" sz="1300" b="0" i="0" u="none" strike="noStrike">
              <a:solidFill>
                <a:srgbClr val="4B5563"/>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indent="0" algn="l">
              <a:lnSpc>
                <a:spcPct val="133000"/>
              </a:lnSpc>
            </a:pPr>
            <a:r>
              <a:rPr lang="en-US" sz="1300" b="0" i="0" u="none" strike="noStrike">
                <a:solidFill>
                  <a:srgbClr val="4B5563"/>
                </a:solidFill>
                <a:latin typeface="Noto Sans SC" panose="020B0200000000000000" charset="-122"/>
                <a:ea typeface="Noto Sans SC" panose="020B0200000000000000" charset="-122"/>
                <a:cs typeface="Noto Sans SC" panose="020B0200000000000000" charset="-122"/>
                <a:sym typeface="Noto Sans SC" panose="020B0200000000000000" charset="-122"/>
              </a:rPr>
              <a:t>• 规范填写资产新增、调拨、报废等业务单据，规避管理风险。</a:t>
            </a:r>
            <a:endParaRPr lang="en-US" sz="1300" b="0" i="0" u="none" strike="noStrike">
              <a:solidFill>
                <a:srgbClr val="4B5563"/>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
        <p:nvSpPr>
          <p:cNvPr id="15" name="AutoShape 15"/>
          <p:cNvSpPr/>
          <p:nvPr/>
        </p:nvSpPr>
        <p:spPr>
          <a:xfrm>
            <a:off x="8128000" y="1778000"/>
            <a:ext cx="3302000" cy="4191000"/>
          </a:xfrm>
          <a:prstGeom prst="roundRect">
            <a:avLst>
              <a:gd name="adj" fmla="val 0"/>
            </a:avLst>
          </a:prstGeom>
          <a:solidFill>
            <a:srgbClr val="FFFFFF">
              <a:alpha val="100000"/>
            </a:srgbClr>
          </a:solidFill>
          <a:ln w="25400" cap="flat" cmpd="sng">
            <a:noFill/>
            <a:prstDash val="solid"/>
            <a:round/>
          </a:ln>
          <a:effectLst>
            <a:outerShdw blurRad="444500" dist="190500" dir="2700000" algn="tl" rotWithShape="0">
              <a:srgbClr val="000000">
                <a:alpha val="25000"/>
              </a:srgbClr>
            </a:outerShdw>
          </a:effectLst>
        </p:spPr>
        <p:txBody>
          <a:bodyPr vert="horz" wrap="square" lIns="63500" tIns="63500" rIns="63500" bIns="63500" rtlCol="0" anchor="ctr"/>
          <a:lstStyle/>
          <a:p>
            <a:pPr algn="ctr">
              <a:defRPr/>
            </a:pPr>
          </a:p>
        </p:txBody>
      </p:sp>
      <p:sp>
        <p:nvSpPr>
          <p:cNvPr id="16" name="AutoShape 16"/>
          <p:cNvSpPr/>
          <p:nvPr/>
        </p:nvSpPr>
        <p:spPr>
          <a:xfrm>
            <a:off x="8128000" y="1778000"/>
            <a:ext cx="3302000" cy="76200"/>
          </a:xfrm>
          <a:prstGeom prst="roundRect">
            <a:avLst>
              <a:gd name="adj" fmla="val 0"/>
            </a:avLst>
          </a:prstGeom>
          <a:solidFill>
            <a:srgbClr val="8B0000">
              <a:alpha val="100000"/>
            </a:srgbClr>
          </a:solidFill>
          <a:ln w="25400" cap="flat" cmpd="sng">
            <a:noFill/>
            <a:prstDash val="solid"/>
            <a:round/>
          </a:ln>
        </p:spPr>
        <p:txBody>
          <a:bodyPr vert="horz" wrap="square" lIns="63500" tIns="63500" rIns="63500" bIns="63500" rtlCol="0" anchor="ctr"/>
          <a:lstStyle/>
          <a:p>
            <a:pPr algn="ctr">
              <a:defRPr/>
            </a:pPr>
          </a:p>
        </p:txBody>
      </p:sp>
      <p:pic>
        <p:nvPicPr>
          <p:cNvPr id="17" name="Picture 17"/>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8382000" y="2159000"/>
            <a:ext cx="457200" cy="457200"/>
          </a:xfrm>
          <a:prstGeom prst="rect">
            <a:avLst/>
          </a:prstGeom>
        </p:spPr>
      </p:pic>
      <p:sp>
        <p:nvSpPr>
          <p:cNvPr id="18" name="AutoShape 18"/>
          <p:cNvSpPr/>
          <p:nvPr/>
        </p:nvSpPr>
        <p:spPr>
          <a:xfrm>
            <a:off x="9017000" y="2133600"/>
            <a:ext cx="2159000" cy="5080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2800" b="1" i="0" u="none" strike="noStrike">
                <a:solidFill>
                  <a:srgbClr val="8B0000"/>
                </a:solidFill>
                <a:latin typeface="Noto Sans SC" panose="020B0200000000000000" charset="-122"/>
                <a:ea typeface="Noto Sans SC" panose="020B0200000000000000" charset="-122"/>
                <a:cs typeface="Noto Sans SC" panose="020B0200000000000000" charset="-122"/>
                <a:sym typeface="Noto Sans SC" panose="020B0200000000000000" charset="-122"/>
              </a:rPr>
              <a:t>03</a:t>
            </a:r>
            <a:endParaRPr lang="en-US" sz="1100"/>
          </a:p>
        </p:txBody>
      </p:sp>
      <p:sp>
        <p:nvSpPr>
          <p:cNvPr id="19" name="AutoShape 19"/>
          <p:cNvSpPr/>
          <p:nvPr/>
        </p:nvSpPr>
        <p:spPr>
          <a:xfrm>
            <a:off x="8382000" y="2921000"/>
            <a:ext cx="2794000" cy="5080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1900" b="1" i="0" u="none" strike="noStrike">
                <a:solidFill>
                  <a:srgbClr val="1F2937"/>
                </a:solidFill>
                <a:latin typeface="Noto Sans SC" panose="020B0200000000000000" charset="-122"/>
                <a:ea typeface="Noto Sans SC" panose="020B0200000000000000" charset="-122"/>
                <a:cs typeface="Noto Sans SC" panose="020B0200000000000000" charset="-122"/>
                <a:sym typeface="Noto Sans SC" panose="020B0200000000000000" charset="-122"/>
              </a:rPr>
              <a:t>明确各部门管理职责</a:t>
            </a:r>
            <a:endParaRPr lang="en-US" sz="1100"/>
          </a:p>
        </p:txBody>
      </p:sp>
      <p:sp>
        <p:nvSpPr>
          <p:cNvPr id="20" name="AutoShape 20"/>
          <p:cNvSpPr/>
          <p:nvPr/>
        </p:nvSpPr>
        <p:spPr>
          <a:xfrm>
            <a:off x="8382000" y="3810000"/>
            <a:ext cx="2794000" cy="1905000"/>
          </a:xfrm>
          <a:prstGeom prst="rect">
            <a:avLst/>
          </a:prstGeom>
          <a:noFill/>
          <a:ln w="12700" cap="flat" cmpd="sng">
            <a:noFill/>
            <a:prstDash val="solid"/>
            <a:round/>
          </a:ln>
        </p:spPr>
        <p:txBody>
          <a:bodyPr vert="horz" wrap="square" lIns="0" tIns="0" rIns="0" bIns="0" rtlCol="0" anchor="ctr" anchorCtr="0"/>
          <a:lstStyle/>
          <a:p>
            <a:pPr indent="0" algn="l">
              <a:lnSpc>
                <a:spcPct val="133000"/>
              </a:lnSpc>
              <a:defRPr/>
            </a:pPr>
            <a:r>
              <a:rPr lang="en-US" sz="1300" b="0" i="0" u="none" strike="noStrike">
                <a:solidFill>
                  <a:srgbClr val="4B5563"/>
                </a:solidFill>
                <a:latin typeface="Noto Sans SC" panose="020B0200000000000000" charset="-122"/>
                <a:ea typeface="Noto Sans SC" panose="020B0200000000000000" charset="-122"/>
                <a:cs typeface="Noto Sans SC" panose="020B0200000000000000" charset="-122"/>
                <a:sym typeface="Noto Sans SC" panose="020B0200000000000000" charset="-122"/>
              </a:rPr>
              <a:t>• 清晰界定财务处、资产使用部门、监察审计处等在资产管理中的权责边界。</a:t>
            </a:r>
            <a:endParaRPr lang="en-US" sz="1100"/>
          </a:p>
          <a:p>
            <a:pPr indent="0" algn="l">
              <a:lnSpc>
                <a:spcPct val="133000"/>
              </a:lnSpc>
            </a:pPr>
            <a:r>
              <a:rPr lang="en-US" sz="1300" b="0" i="0" u="none" strike="noStrike">
                <a:solidFill>
                  <a:srgbClr val="4B5563"/>
                </a:solidFill>
                <a:latin typeface="Noto Sans SC" panose="020B0200000000000000" charset="-122"/>
                <a:ea typeface="Noto Sans SC" panose="020B0200000000000000" charset="-122"/>
                <a:cs typeface="Noto Sans SC" panose="020B0200000000000000" charset="-122"/>
                <a:sym typeface="Noto Sans SC" panose="020B0200000000000000" charset="-122"/>
              </a:rPr>
              <a:t>• 建立“谁使用、谁保管、谁负责”的资产使用责任机制。</a:t>
            </a:r>
            <a:endParaRPr lang="en-US" sz="1300" b="0" i="0" u="none" strike="noStrike">
              <a:solidFill>
                <a:srgbClr val="4B5563"/>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indent="0" algn="l">
              <a:lnSpc>
                <a:spcPct val="133000"/>
              </a:lnSpc>
            </a:pPr>
            <a:r>
              <a:rPr lang="en-US" sz="1300" b="0" i="0" u="none" strike="noStrike">
                <a:solidFill>
                  <a:srgbClr val="4B5563"/>
                </a:solidFill>
                <a:latin typeface="Noto Sans SC" panose="020B0200000000000000" charset="-122"/>
                <a:ea typeface="Noto Sans SC" panose="020B0200000000000000" charset="-122"/>
                <a:cs typeface="Noto Sans SC" panose="020B0200000000000000" charset="-122"/>
                <a:sym typeface="Noto Sans SC" panose="020B0200000000000000" charset="-122"/>
              </a:rPr>
              <a:t>• 加强跨部门协同，形成分工明确、高效联动的资产管理合力。</a:t>
            </a:r>
            <a:endParaRPr lang="en-US" sz="1300" b="0" i="0" u="none" strike="noStrike">
              <a:solidFill>
                <a:srgbClr val="4B5563"/>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
        <p:nvSpPr>
          <p:cNvPr id="21" name="AutoShape 14"/>
          <p:cNvSpPr/>
          <p:nvPr/>
        </p:nvSpPr>
        <p:spPr>
          <a:xfrm>
            <a:off x="10687685" y="6240145"/>
            <a:ext cx="1397000" cy="507365"/>
          </a:xfrm>
          <a:prstGeom prst="roundRect">
            <a:avLst>
              <a:gd name="adj" fmla="val 13636"/>
            </a:avLst>
          </a:prstGeom>
          <a:solidFill>
            <a:srgbClr val="8B0000">
              <a:alpha val="100000"/>
            </a:srgbClr>
          </a:solidFill>
          <a:ln w="25400" cap="flat" cmpd="sng">
            <a:noFill/>
            <a:prstDash val="solid"/>
            <a:round/>
          </a:ln>
          <a:effectLst>
            <a:outerShdw blurRad="444500" dist="190500" dir="2700000" algn="tl" rotWithShape="0">
              <a:srgbClr val="000000">
                <a:alpha val="25000"/>
              </a:srgbClr>
            </a:outerShdw>
          </a:effectLst>
        </p:spPr>
        <p:txBody>
          <a:bodyPr vert="horz" wrap="square" lIns="63500" tIns="63500" rIns="63500" bIns="63500" rtlCol="0" anchor="t" anchorCtr="0"/>
          <a:lstStyle/>
          <a:p>
            <a:pPr algn="ctr">
              <a:defRPr/>
            </a:pPr>
            <a:endParaRPr lang="en-US"/>
          </a:p>
          <a:p>
            <a:pPr algn="ctr">
              <a:defRPr/>
            </a:pPr>
          </a:p>
        </p:txBody>
      </p:sp>
      <p:sp>
        <p:nvSpPr>
          <p:cNvPr id="22" name="AutoShape 15"/>
          <p:cNvSpPr/>
          <p:nvPr/>
        </p:nvSpPr>
        <p:spPr>
          <a:xfrm>
            <a:off x="10687685" y="6197600"/>
            <a:ext cx="1397000" cy="558800"/>
          </a:xfrm>
          <a:prstGeom prst="rect">
            <a:avLst/>
          </a:prstGeom>
          <a:noFill/>
          <a:ln w="12700" cap="flat" cmpd="sng">
            <a:noFill/>
            <a:prstDash val="solid"/>
            <a:round/>
          </a:ln>
        </p:spPr>
        <p:txBody>
          <a:bodyPr vert="horz" wrap="square" lIns="0" tIns="0" rIns="0" bIns="0" rtlCol="0" anchor="ctr" anchorCtr="0"/>
          <a:lstStyle/>
          <a:p>
            <a:pPr indent="0" algn="ctr">
              <a:lnSpc>
                <a:spcPct val="125000"/>
              </a:lnSpc>
              <a:defRPr/>
            </a:pPr>
            <a:r>
              <a:rPr lang="en-US" sz="1400" b="1" i="0" u="none" strike="noStrike">
                <a:solidFill>
                  <a:srgbClr val="FFFFFF"/>
                </a:solidFill>
                <a:latin typeface="Noto Sans SC" panose="020B0200000000000000" charset="-122"/>
                <a:ea typeface="Noto Sans SC" panose="020B0200000000000000" charset="-122"/>
                <a:cs typeface="Noto Sans SC" panose="020B0200000000000000" charset="-122"/>
                <a:sym typeface="Noto Sans SC" panose="020B0200000000000000" charset="-122"/>
                <a:hlinkClick r:id="rId8" action="ppaction://hlinksldjump"/>
              </a:rPr>
              <a:t>返回目录</a:t>
            </a:r>
            <a:endParaRPr lang="en-US" sz="110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FFFFFF">
              <a:alpha val="75000"/>
            </a:srgbClr>
          </a:solidFill>
          <a:ln w="25400" cap="flat" cmpd="sng">
            <a:noFill/>
            <a:prstDash val="solid"/>
            <a:round/>
          </a:ln>
        </p:spPr>
        <p:txBody>
          <a:bodyPr vert="horz" wrap="square" lIns="63500" tIns="63500" rIns="63500" bIns="63500" rtlCol="0" anchor="ctr"/>
          <a:lstStyle/>
          <a:p>
            <a:pPr algn="ctr">
              <a:defRPr/>
            </a:pPr>
          </a:p>
        </p:txBody>
      </p:sp>
      <p:sp>
        <p:nvSpPr>
          <p:cNvPr id="3" name="AutoShape 3"/>
          <p:cNvSpPr/>
          <p:nvPr/>
        </p:nvSpPr>
        <p:spPr>
          <a:xfrm>
            <a:off x="762000" y="635000"/>
            <a:ext cx="10668000" cy="6350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3200" b="1" i="0" u="none" strike="noStrike">
                <a:solidFill>
                  <a:srgbClr val="8B0000"/>
                </a:solidFill>
                <a:latin typeface="Noto Sans SC" panose="020B0200000000000000" charset="-122"/>
                <a:ea typeface="Noto Sans SC" panose="020B0200000000000000" charset="-122"/>
                <a:cs typeface="Noto Sans SC" panose="020B0200000000000000" charset="-122"/>
                <a:sym typeface="Noto Sans SC" panose="020B0200000000000000" charset="-122"/>
              </a:rPr>
              <a:t>02 国有资产管理的核心原则</a:t>
            </a:r>
            <a:endParaRPr lang="en-US" sz="1100"/>
          </a:p>
        </p:txBody>
      </p:sp>
      <p:sp>
        <p:nvSpPr>
          <p:cNvPr id="4" name="AutoShape 4"/>
          <p:cNvSpPr/>
          <p:nvPr>
            <p:custDataLst>
              <p:tags r:id="rId2"/>
            </p:custDataLst>
          </p:nvPr>
        </p:nvSpPr>
        <p:spPr>
          <a:xfrm>
            <a:off x="762000" y="1778000"/>
            <a:ext cx="4470400" cy="1504950"/>
          </a:xfrm>
          <a:prstGeom prst="roundRect">
            <a:avLst>
              <a:gd name="adj" fmla="val 0"/>
            </a:avLst>
          </a:prstGeom>
          <a:solidFill>
            <a:srgbClr val="FFFFFF">
              <a:alpha val="100000"/>
            </a:srgbClr>
          </a:solidFill>
          <a:ln w="12700" cap="flat" cmpd="sng">
            <a:solidFill>
              <a:srgbClr val="E6E6E6">
                <a:alpha val="100000"/>
              </a:srgbClr>
            </a:solidFill>
            <a:prstDash val="solid"/>
            <a:round/>
          </a:ln>
          <a:effectLst>
            <a:outerShdw blurRad="444500" dist="190500" dir="2700000" algn="tl" rotWithShape="0">
              <a:srgbClr val="000000">
                <a:alpha val="25000"/>
              </a:srgbClr>
            </a:outerShdw>
          </a:effectLst>
        </p:spPr>
        <p:txBody>
          <a:bodyPr vert="horz" wrap="square" lIns="63500" tIns="63500" rIns="63500" bIns="63500" rtlCol="0" anchor="ctr"/>
          <a:lstStyle/>
          <a:p>
            <a:pPr algn="ctr">
              <a:defRPr/>
            </a:pPr>
          </a:p>
        </p:txBody>
      </p:sp>
      <p:pic>
        <p:nvPicPr>
          <p:cNvPr id="5" name="Picture 5"/>
          <p:cNvPicPr>
            <a:picLocks noChangeAspect="1"/>
          </p:cNvPicPr>
          <p:nvPr>
            <p:custDataLst>
              <p:tags r:id="rId3"/>
            </p:custDataLst>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62000" y="1778000"/>
            <a:ext cx="711200" cy="711200"/>
          </a:xfrm>
          <a:prstGeom prst="rect">
            <a:avLst/>
          </a:prstGeom>
        </p:spPr>
      </p:pic>
      <p:sp>
        <p:nvSpPr>
          <p:cNvPr id="6" name="AutoShape 6"/>
          <p:cNvSpPr/>
          <p:nvPr>
            <p:custDataLst>
              <p:tags r:id="rId6"/>
            </p:custDataLst>
          </p:nvPr>
        </p:nvSpPr>
        <p:spPr>
          <a:xfrm>
            <a:off x="1549400" y="1778000"/>
            <a:ext cx="3683000" cy="1651000"/>
          </a:xfrm>
          <a:prstGeom prst="rect">
            <a:avLst/>
          </a:prstGeom>
          <a:noFill/>
          <a:ln w="12700" cap="flat" cmpd="sng">
            <a:noFill/>
            <a:prstDash val="solid"/>
            <a:round/>
          </a:ln>
        </p:spPr>
        <p:txBody>
          <a:bodyPr vert="horz" wrap="square" lIns="0" tIns="0" rIns="0" bIns="0" rtlCol="0" anchor="ctr" anchorCtr="0"/>
          <a:lstStyle/>
          <a:p>
            <a:pPr indent="0" algn="l">
              <a:lnSpc>
                <a:spcPct val="100000"/>
              </a:lnSpc>
              <a:defRPr/>
            </a:pPr>
            <a:r>
              <a:rPr lang="en-US" sz="1800" b="1" i="0" u="none" strike="noStrike">
                <a:solidFill>
                  <a:srgbClr val="8B0000"/>
                </a:solidFill>
                <a:latin typeface="Noto Sans SC" panose="020B0200000000000000" charset="-122"/>
                <a:ea typeface="Noto Sans SC" panose="020B0200000000000000" charset="-122"/>
                <a:cs typeface="Noto Sans SC" panose="020B0200000000000000" charset="-122"/>
                <a:sym typeface="Noto Sans SC" panose="020B0200000000000000" charset="-122"/>
              </a:rPr>
              <a:t>安全完整原则</a:t>
            </a:r>
            <a:endParaRPr lang="en-US" sz="1100"/>
          </a:p>
          <a:p>
            <a:pPr indent="0" algn="l">
              <a:lnSpc>
                <a:spcPct val="117000"/>
              </a:lnSpc>
              <a:spcBef>
                <a:spcPts val="1000"/>
              </a:spcBef>
            </a:pPr>
            <a:r>
              <a:rPr lang="en-US" sz="1300" b="0" i="0" u="none" strike="noStrike">
                <a:solidFill>
                  <a:srgbClr val="555555"/>
                </a:solidFill>
                <a:latin typeface="Noto Sans SC" panose="020B0200000000000000" charset="-122"/>
                <a:ea typeface="Noto Sans SC" panose="020B0200000000000000" charset="-122"/>
                <a:cs typeface="Noto Sans SC" panose="020B0200000000000000" charset="-122"/>
                <a:sym typeface="Noto Sans SC" panose="020B0200000000000000" charset="-122"/>
              </a:rPr>
              <a:t>确保国有资产的安全，防止资产流失，维护资产的完整形态和功能。这是资产管理的底线要求。</a:t>
            </a:r>
            <a:endParaRPr lang="en-US" sz="1300" b="0" i="0" u="none" strike="noStrike">
              <a:solidFill>
                <a:srgbClr val="555555"/>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
        <p:nvSpPr>
          <p:cNvPr id="7" name="AutoShape 7"/>
          <p:cNvSpPr/>
          <p:nvPr>
            <p:custDataLst>
              <p:tags r:id="rId7"/>
            </p:custDataLst>
          </p:nvPr>
        </p:nvSpPr>
        <p:spPr>
          <a:xfrm>
            <a:off x="6223000" y="1778000"/>
            <a:ext cx="4952365" cy="1504950"/>
          </a:xfrm>
          <a:prstGeom prst="roundRect">
            <a:avLst>
              <a:gd name="adj" fmla="val 0"/>
            </a:avLst>
          </a:prstGeom>
          <a:solidFill>
            <a:srgbClr val="FFFFFF">
              <a:alpha val="100000"/>
            </a:srgbClr>
          </a:solidFill>
          <a:ln w="12700" cap="flat" cmpd="sng">
            <a:solidFill>
              <a:srgbClr val="E6E6E6">
                <a:alpha val="100000"/>
              </a:srgbClr>
            </a:solidFill>
            <a:prstDash val="solid"/>
            <a:round/>
          </a:ln>
          <a:effectLst>
            <a:outerShdw blurRad="444500" dist="190500" dir="2700000" algn="tl" rotWithShape="0">
              <a:srgbClr val="000000">
                <a:alpha val="25000"/>
              </a:srgbClr>
            </a:outerShdw>
          </a:effectLst>
        </p:spPr>
        <p:txBody>
          <a:bodyPr vert="horz" wrap="square" lIns="63500" tIns="63500" rIns="63500" bIns="63500" rtlCol="0" anchor="ctr"/>
          <a:lstStyle/>
          <a:p>
            <a:pPr algn="ctr">
              <a:defRPr/>
            </a:pPr>
          </a:p>
        </p:txBody>
      </p:sp>
      <p:pic>
        <p:nvPicPr>
          <p:cNvPr id="8" name="Picture 8"/>
          <p:cNvPicPr>
            <a:picLocks noChangeAspect="1"/>
          </p:cNvPicPr>
          <p:nvPr>
            <p:custDataLst>
              <p:tags r:id="rId8"/>
            </p:custDataLst>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6384925" y="1778000"/>
            <a:ext cx="711200" cy="711200"/>
          </a:xfrm>
          <a:prstGeom prst="rect">
            <a:avLst/>
          </a:prstGeom>
        </p:spPr>
      </p:pic>
      <p:sp>
        <p:nvSpPr>
          <p:cNvPr id="9" name="AutoShape 9"/>
          <p:cNvSpPr/>
          <p:nvPr>
            <p:custDataLst>
              <p:tags r:id="rId11"/>
            </p:custDataLst>
          </p:nvPr>
        </p:nvSpPr>
        <p:spPr>
          <a:xfrm>
            <a:off x="7287895" y="1778000"/>
            <a:ext cx="3683000" cy="1651000"/>
          </a:xfrm>
          <a:prstGeom prst="rect">
            <a:avLst/>
          </a:prstGeom>
          <a:noFill/>
          <a:ln w="12700" cap="flat" cmpd="sng">
            <a:noFill/>
            <a:prstDash val="solid"/>
            <a:round/>
          </a:ln>
        </p:spPr>
        <p:txBody>
          <a:bodyPr vert="horz" wrap="square" lIns="0" tIns="0" rIns="0" bIns="0" rtlCol="0" anchor="ctr" anchorCtr="0"/>
          <a:lstStyle/>
          <a:p>
            <a:pPr indent="0" algn="l">
              <a:lnSpc>
                <a:spcPct val="100000"/>
              </a:lnSpc>
              <a:defRPr/>
            </a:pPr>
            <a:r>
              <a:rPr lang="en-US" sz="1800" b="1" i="0" u="none" strike="noStrike">
                <a:solidFill>
                  <a:srgbClr val="8B0000"/>
                </a:solidFill>
                <a:latin typeface="Noto Sans SC" panose="020B0200000000000000" charset="-122"/>
                <a:ea typeface="Noto Sans SC" panose="020B0200000000000000" charset="-122"/>
                <a:cs typeface="Noto Sans SC" panose="020B0200000000000000" charset="-122"/>
                <a:sym typeface="Noto Sans SC" panose="020B0200000000000000" charset="-122"/>
              </a:rPr>
              <a:t>效益优先原则</a:t>
            </a:r>
            <a:endParaRPr lang="en-US" sz="1100"/>
          </a:p>
          <a:p>
            <a:pPr indent="0" algn="l">
              <a:lnSpc>
                <a:spcPct val="117000"/>
              </a:lnSpc>
              <a:spcBef>
                <a:spcPts val="1000"/>
              </a:spcBef>
            </a:pPr>
            <a:r>
              <a:rPr lang="en-US" sz="1300" b="0" i="0" u="none" strike="noStrike">
                <a:solidFill>
                  <a:srgbClr val="555555"/>
                </a:solidFill>
                <a:latin typeface="Noto Sans SC" panose="020B0200000000000000" charset="-122"/>
                <a:ea typeface="Noto Sans SC" panose="020B0200000000000000" charset="-122"/>
                <a:cs typeface="Noto Sans SC" panose="020B0200000000000000" charset="-122"/>
                <a:sym typeface="Noto Sans SC" panose="020B0200000000000000" charset="-122"/>
              </a:rPr>
              <a:t>在保障学院正常运转的前提下，充分发挥国有资产的使用效益，实现保值增值，避免闲置浪费。</a:t>
            </a:r>
            <a:endParaRPr lang="en-US" sz="1300" b="0" i="0" u="none" strike="noStrike">
              <a:solidFill>
                <a:srgbClr val="555555"/>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
        <p:nvSpPr>
          <p:cNvPr id="10" name="AutoShape 10"/>
          <p:cNvSpPr/>
          <p:nvPr>
            <p:custDataLst>
              <p:tags r:id="rId12"/>
            </p:custDataLst>
          </p:nvPr>
        </p:nvSpPr>
        <p:spPr>
          <a:xfrm>
            <a:off x="762000" y="4191000"/>
            <a:ext cx="4471035" cy="1811020"/>
          </a:xfrm>
          <a:prstGeom prst="roundRect">
            <a:avLst>
              <a:gd name="adj" fmla="val 0"/>
            </a:avLst>
          </a:prstGeom>
          <a:solidFill>
            <a:srgbClr val="FFFFFF">
              <a:alpha val="100000"/>
            </a:srgbClr>
          </a:solidFill>
          <a:ln w="12700" cap="flat" cmpd="sng">
            <a:solidFill>
              <a:srgbClr val="E6E6E6">
                <a:alpha val="100000"/>
              </a:srgbClr>
            </a:solidFill>
            <a:prstDash val="solid"/>
            <a:round/>
          </a:ln>
          <a:effectLst>
            <a:outerShdw blurRad="444500" dist="190500" dir="2700000" algn="tl" rotWithShape="0">
              <a:srgbClr val="000000">
                <a:alpha val="25000"/>
              </a:srgbClr>
            </a:outerShdw>
          </a:effectLst>
        </p:spPr>
        <p:txBody>
          <a:bodyPr vert="horz" wrap="square" lIns="63500" tIns="63500" rIns="63500" bIns="63500" rtlCol="0" anchor="ctr"/>
          <a:lstStyle/>
          <a:p>
            <a:pPr algn="ctr">
              <a:defRPr/>
            </a:pPr>
          </a:p>
        </p:txBody>
      </p:sp>
      <p:pic>
        <p:nvPicPr>
          <p:cNvPr id="11" name="Picture 11"/>
          <p:cNvPicPr>
            <a:picLocks noChangeAspect="1"/>
          </p:cNvPicPr>
          <p:nvPr>
            <p:custDataLst>
              <p:tags r:id="rId13"/>
            </p:custDataLst>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762000" y="4121150"/>
            <a:ext cx="711200" cy="711200"/>
          </a:xfrm>
          <a:prstGeom prst="rect">
            <a:avLst/>
          </a:prstGeom>
        </p:spPr>
      </p:pic>
      <p:sp>
        <p:nvSpPr>
          <p:cNvPr id="12" name="AutoShape 12"/>
          <p:cNvSpPr/>
          <p:nvPr>
            <p:custDataLst>
              <p:tags r:id="rId16"/>
            </p:custDataLst>
          </p:nvPr>
        </p:nvSpPr>
        <p:spPr>
          <a:xfrm>
            <a:off x="1550035" y="4191000"/>
            <a:ext cx="3683000" cy="1651000"/>
          </a:xfrm>
          <a:prstGeom prst="rect">
            <a:avLst/>
          </a:prstGeom>
          <a:noFill/>
          <a:ln w="12700" cap="flat" cmpd="sng">
            <a:noFill/>
            <a:prstDash val="solid"/>
            <a:round/>
          </a:ln>
        </p:spPr>
        <p:txBody>
          <a:bodyPr vert="horz" wrap="square" lIns="0" tIns="0" rIns="0" bIns="0" rtlCol="0" anchor="ctr" anchorCtr="0"/>
          <a:lstStyle/>
          <a:p>
            <a:pPr indent="0" algn="l">
              <a:lnSpc>
                <a:spcPct val="100000"/>
              </a:lnSpc>
              <a:defRPr/>
            </a:pPr>
            <a:r>
              <a:rPr lang="en-US" sz="1800" b="1" i="0" u="none" strike="noStrike">
                <a:solidFill>
                  <a:srgbClr val="8B0000"/>
                </a:solidFill>
                <a:latin typeface="Noto Sans SC" panose="020B0200000000000000" charset="-122"/>
                <a:ea typeface="Noto Sans SC" panose="020B0200000000000000" charset="-122"/>
                <a:cs typeface="Noto Sans SC" panose="020B0200000000000000" charset="-122"/>
                <a:sym typeface="Noto Sans SC" panose="020B0200000000000000" charset="-122"/>
              </a:rPr>
              <a:t>合规合法原则</a:t>
            </a:r>
            <a:endParaRPr lang="en-US" sz="1100"/>
          </a:p>
          <a:p>
            <a:pPr indent="0" algn="l">
              <a:lnSpc>
                <a:spcPct val="117000"/>
              </a:lnSpc>
              <a:spcBef>
                <a:spcPts val="1000"/>
              </a:spcBef>
            </a:pPr>
            <a:r>
              <a:rPr lang="en-US" sz="1300" b="0" i="0" u="none" strike="noStrike">
                <a:solidFill>
                  <a:srgbClr val="555555"/>
                </a:solidFill>
                <a:latin typeface="Noto Sans SC" panose="020B0200000000000000" charset="-122"/>
                <a:ea typeface="Noto Sans SC" panose="020B0200000000000000" charset="-122"/>
                <a:cs typeface="Noto Sans SC" panose="020B0200000000000000" charset="-122"/>
                <a:sym typeface="Noto Sans SC" panose="020B0200000000000000" charset="-122"/>
              </a:rPr>
              <a:t>所有资产活动必须严格遵守国家法律法规和政策规定，按规定程序和权限审批，确保有据可查。</a:t>
            </a:r>
            <a:endParaRPr lang="en-US" sz="1300" b="0" i="0" u="none" strike="noStrike">
              <a:solidFill>
                <a:srgbClr val="555555"/>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
        <p:nvSpPr>
          <p:cNvPr id="13" name="AutoShape 13"/>
          <p:cNvSpPr/>
          <p:nvPr>
            <p:custDataLst>
              <p:tags r:id="rId17"/>
            </p:custDataLst>
          </p:nvPr>
        </p:nvSpPr>
        <p:spPr>
          <a:xfrm>
            <a:off x="5537835" y="3428365"/>
            <a:ext cx="5892165" cy="2921635"/>
          </a:xfrm>
          <a:prstGeom prst="roundRect">
            <a:avLst>
              <a:gd name="adj" fmla="val 0"/>
            </a:avLst>
          </a:prstGeom>
          <a:solidFill>
            <a:srgbClr val="FFFFFF">
              <a:alpha val="100000"/>
            </a:srgbClr>
          </a:solidFill>
          <a:ln w="12700" cap="flat" cmpd="sng">
            <a:solidFill>
              <a:srgbClr val="E6E6E6">
                <a:alpha val="100000"/>
              </a:srgbClr>
            </a:solidFill>
            <a:prstDash val="solid"/>
            <a:round/>
          </a:ln>
          <a:effectLst>
            <a:outerShdw blurRad="444500" dist="190500" dir="2700000" algn="tl" rotWithShape="0">
              <a:srgbClr val="000000">
                <a:alpha val="25000"/>
              </a:srgbClr>
            </a:outerShdw>
          </a:effectLst>
        </p:spPr>
        <p:txBody>
          <a:bodyPr vert="horz" wrap="square" lIns="63500" tIns="63500" rIns="63500" bIns="63500" rtlCol="0" anchor="ctr"/>
          <a:lstStyle/>
          <a:p>
            <a:pPr algn="ctr">
              <a:defRPr/>
            </a:pPr>
          </a:p>
        </p:txBody>
      </p:sp>
      <p:pic>
        <p:nvPicPr>
          <p:cNvPr id="14" name="Picture 14"/>
          <p:cNvPicPr>
            <a:picLocks noChangeAspect="1"/>
          </p:cNvPicPr>
          <p:nvPr>
            <p:custDataLst>
              <p:tags r:id="rId18"/>
            </p:custDataLst>
          </p:nvPr>
        </p:nvPicPr>
        <p:blipFill>
          <a:blip r:embed="rId19">
            <a:extLst>
              <a:ext uri="{28A0092B-C50C-407E-A947-70E740481C1C}">
                <a14:useLocalDpi xmlns:a14="http://schemas.microsoft.com/office/drawing/2010/main" val="0"/>
              </a:ext>
              <a:ext uri="{96DAC541-7B7A-43D3-8B79-37D633B846F1}">
                <asvg:svgBlip xmlns:asvg="http://schemas.microsoft.com/office/drawing/2016/SVG/main" r:embed="rId20"/>
              </a:ext>
            </a:extLst>
          </a:blip>
          <a:stretch>
            <a:fillRect/>
          </a:stretch>
        </p:blipFill>
        <p:spPr>
          <a:xfrm>
            <a:off x="5965190" y="3927475"/>
            <a:ext cx="711200" cy="711200"/>
          </a:xfrm>
          <a:prstGeom prst="rect">
            <a:avLst/>
          </a:prstGeom>
        </p:spPr>
      </p:pic>
      <p:sp>
        <p:nvSpPr>
          <p:cNvPr id="15" name="AutoShape 15"/>
          <p:cNvSpPr/>
          <p:nvPr>
            <p:custDataLst>
              <p:tags r:id="rId21"/>
            </p:custDataLst>
          </p:nvPr>
        </p:nvSpPr>
        <p:spPr>
          <a:xfrm>
            <a:off x="7096125" y="3696335"/>
            <a:ext cx="3683000" cy="2305685"/>
          </a:xfrm>
          <a:prstGeom prst="rect">
            <a:avLst/>
          </a:prstGeom>
          <a:noFill/>
          <a:ln w="12700" cap="flat" cmpd="sng">
            <a:noFill/>
            <a:prstDash val="solid"/>
            <a:round/>
          </a:ln>
        </p:spPr>
        <p:txBody>
          <a:bodyPr vert="horz" wrap="square" lIns="0" tIns="0" rIns="0" bIns="0" rtlCol="0" anchor="ctr" anchorCtr="0"/>
          <a:lstStyle/>
          <a:p>
            <a:pPr indent="0" algn="l">
              <a:lnSpc>
                <a:spcPct val="100000"/>
              </a:lnSpc>
              <a:defRPr/>
            </a:pPr>
            <a:r>
              <a:rPr lang="en-US" sz="1800" b="1" i="0" u="none" strike="noStrike">
                <a:solidFill>
                  <a:srgbClr val="8B0000"/>
                </a:solidFill>
                <a:latin typeface="Noto Sans SC" panose="020B0200000000000000" charset="-122"/>
                <a:ea typeface="Noto Sans SC" panose="020B0200000000000000" charset="-122"/>
                <a:cs typeface="Noto Sans SC" panose="020B0200000000000000" charset="-122"/>
                <a:sym typeface="Noto Sans SC" panose="020B0200000000000000" charset="-122"/>
              </a:rPr>
              <a:t>集中管理与分</a:t>
            </a:r>
            <a:r>
              <a:rPr lang="zh-CN" altLang="en-US" sz="1800" b="1" i="0" u="none" strike="noStrike">
                <a:solidFill>
                  <a:srgbClr val="8B0000"/>
                </a:solidFill>
                <a:latin typeface="Noto Sans SC" panose="020B0200000000000000" charset="-122"/>
                <a:ea typeface="Noto Sans SC" panose="020B0200000000000000" charset="-122"/>
                <a:cs typeface="Noto Sans SC" panose="020B0200000000000000" charset="-122"/>
                <a:sym typeface="Noto Sans SC" panose="020B0200000000000000" charset="-122"/>
              </a:rPr>
              <a:t>级</a:t>
            </a:r>
            <a:r>
              <a:rPr lang="en-US" sz="1800" b="1" i="0" u="none" strike="noStrike">
                <a:solidFill>
                  <a:srgbClr val="8B0000"/>
                </a:solidFill>
                <a:latin typeface="Noto Sans SC" panose="020B0200000000000000" charset="-122"/>
                <a:ea typeface="Noto Sans SC" panose="020B0200000000000000" charset="-122"/>
                <a:cs typeface="Noto Sans SC" panose="020B0200000000000000" charset="-122"/>
                <a:sym typeface="Noto Sans SC" panose="020B0200000000000000" charset="-122"/>
              </a:rPr>
              <a:t>负责相结合原则</a:t>
            </a:r>
            <a:endParaRPr lang="en-US" sz="1100"/>
          </a:p>
          <a:p>
            <a:pPr indent="0" algn="l">
              <a:lnSpc>
                <a:spcPct val="117000"/>
              </a:lnSpc>
              <a:spcBef>
                <a:spcPts val="1000"/>
              </a:spcBef>
            </a:pPr>
            <a:r>
              <a:rPr lang="zh-CN" altLang="en-US" sz="1600" kern="1200" noProof="0" dirty="0" smtClean="0">
                <a:latin typeface="等线" panose="02010600030101010101" pitchFamily="2" charset="-122"/>
                <a:ea typeface="等线" panose="02010600030101010101" pitchFamily="2" charset="-122"/>
                <a:cs typeface="+mn-cs"/>
                <a:sym typeface="+mn-ea"/>
              </a:rPr>
              <a:t>按照</a:t>
            </a:r>
            <a:r>
              <a:rPr lang="zh-CN" altLang="en-US" sz="1600" kern="1200" noProof="0" dirty="0" smtClean="0">
                <a:solidFill>
                  <a:srgbClr val="FF0000"/>
                </a:solidFill>
                <a:latin typeface="等线" panose="02010600030101010101" pitchFamily="2" charset="-122"/>
                <a:ea typeface="等线" panose="02010600030101010101" pitchFamily="2" charset="-122"/>
                <a:cs typeface="+mn-cs"/>
                <a:sym typeface="+mn-ea"/>
              </a:rPr>
              <a:t>“谁</a:t>
            </a:r>
            <a:r>
              <a:rPr lang="zh-CN" altLang="en-US" sz="1600" kern="1200" noProof="0" dirty="0">
                <a:solidFill>
                  <a:srgbClr val="FF0000"/>
                </a:solidFill>
                <a:latin typeface="等线" panose="02010600030101010101" pitchFamily="2" charset="-122"/>
                <a:ea typeface="等线" panose="02010600030101010101" pitchFamily="2" charset="-122"/>
                <a:cs typeface="+mn-cs"/>
                <a:sym typeface="+mn-ea"/>
              </a:rPr>
              <a:t>使用谁</a:t>
            </a:r>
            <a:r>
              <a:rPr lang="zh-CN" altLang="en-US" sz="1600" kern="1200" noProof="0" dirty="0" smtClean="0">
                <a:solidFill>
                  <a:srgbClr val="FF0000"/>
                </a:solidFill>
                <a:latin typeface="等线" panose="02010600030101010101" pitchFamily="2" charset="-122"/>
                <a:ea typeface="等线" panose="02010600030101010101" pitchFamily="2" charset="-122"/>
                <a:cs typeface="+mn-cs"/>
                <a:sym typeface="+mn-ea"/>
              </a:rPr>
              <a:t>管理”</a:t>
            </a:r>
            <a:r>
              <a:rPr lang="zh-CN" altLang="en-US" sz="1600" kern="1200" noProof="0" dirty="0" smtClean="0">
                <a:latin typeface="等线" panose="02010600030101010101" pitchFamily="2" charset="-122"/>
                <a:ea typeface="等线" panose="02010600030101010101" pitchFamily="2" charset="-122"/>
                <a:cs typeface="+mn-cs"/>
                <a:sym typeface="+mn-ea"/>
              </a:rPr>
              <a:t>的</a:t>
            </a:r>
            <a:r>
              <a:rPr lang="zh-CN" altLang="en-US" sz="1600" kern="1200" noProof="0" dirty="0">
                <a:latin typeface="等线" panose="02010600030101010101" pitchFamily="2" charset="-122"/>
                <a:ea typeface="等线" panose="02010600030101010101" pitchFamily="2" charset="-122"/>
                <a:cs typeface="+mn-cs"/>
                <a:sym typeface="+mn-ea"/>
              </a:rPr>
              <a:t>原则，</a:t>
            </a:r>
            <a:r>
              <a:rPr lang="zh-CN" altLang="en-US" sz="1600" kern="1200" noProof="0" dirty="0">
                <a:effectLst>
                  <a:outerShdw blurRad="38100" dist="38100" dir="2700000" algn="tl">
                    <a:srgbClr val="000000">
                      <a:alpha val="43137"/>
                    </a:srgbClr>
                  </a:outerShdw>
                </a:effectLst>
                <a:latin typeface="微软雅黑" panose="020B0503020204020204" charset="-122"/>
                <a:ea typeface="微软雅黑" panose="020B0503020204020204" charset="-122"/>
                <a:cs typeface="+mn-cs"/>
                <a:sym typeface="+mn-ea"/>
              </a:rPr>
              <a:t>学院各二级单位</a:t>
            </a:r>
            <a:r>
              <a:rPr lang="zh-CN" altLang="en-US" sz="1600" kern="1200" noProof="0" dirty="0">
                <a:latin typeface="等线" panose="02010600030101010101" pitchFamily="2" charset="-122"/>
                <a:ea typeface="等线" panose="02010600030101010101" pitchFamily="2" charset="-122"/>
                <a:cs typeface="+mn-cs"/>
                <a:sym typeface="+mn-ea"/>
              </a:rPr>
              <a:t>是学院国定资产的使用单位，根据职责负责本部门国有资产管理工作，各使用单位的行政负责人是资产管理的责任人，对本单位所使用的国有资产负责。</a:t>
            </a:r>
            <a:endParaRPr lang="en-US" sz="1600" b="0" i="0" u="none" strike="noStrike">
              <a:solidFill>
                <a:srgbClr val="555555"/>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FFFFFF">
              <a:alpha val="75000"/>
            </a:srgbClr>
          </a:solidFill>
          <a:ln w="25400" cap="flat" cmpd="sng">
            <a:noFill/>
            <a:prstDash val="solid"/>
            <a:round/>
          </a:ln>
        </p:spPr>
        <p:txBody>
          <a:bodyPr vert="horz" wrap="square" lIns="63500" tIns="63500" rIns="63500" bIns="63500" rtlCol="0" anchor="ctr"/>
          <a:lstStyle/>
          <a:p>
            <a:pPr algn="ctr">
              <a:defRPr/>
            </a:pPr>
          </a:p>
        </p:txBody>
      </p:sp>
      <p:sp>
        <p:nvSpPr>
          <p:cNvPr id="3" name="AutoShape 3"/>
          <p:cNvSpPr/>
          <p:nvPr/>
        </p:nvSpPr>
        <p:spPr>
          <a:xfrm>
            <a:off x="762000" y="635000"/>
            <a:ext cx="10668000" cy="6350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3200" b="1" i="0" u="none" strike="noStrike">
                <a:solidFill>
                  <a:srgbClr val="8B0000"/>
                </a:solidFill>
                <a:latin typeface="Noto Sans SC" panose="020B0200000000000000" charset="-122"/>
                <a:ea typeface="Noto Sans SC" panose="020B0200000000000000" charset="-122"/>
                <a:cs typeface="Noto Sans SC" panose="020B0200000000000000" charset="-122"/>
                <a:sym typeface="Noto Sans SC" panose="020B0200000000000000" charset="-122"/>
              </a:rPr>
              <a:t>02 各部门管理职责分工</a:t>
            </a:r>
            <a:endParaRPr lang="en-US" sz="1100"/>
          </a:p>
        </p:txBody>
      </p:sp>
      <p:sp>
        <p:nvSpPr>
          <p:cNvPr id="4" name="AutoShape 4"/>
          <p:cNvSpPr/>
          <p:nvPr>
            <p:custDataLst>
              <p:tags r:id="rId2"/>
            </p:custDataLst>
          </p:nvPr>
        </p:nvSpPr>
        <p:spPr>
          <a:xfrm>
            <a:off x="762000" y="1778000"/>
            <a:ext cx="3302000" cy="4318000"/>
          </a:xfrm>
          <a:prstGeom prst="roundRect">
            <a:avLst>
              <a:gd name="adj" fmla="val 0"/>
            </a:avLst>
          </a:prstGeom>
          <a:solidFill>
            <a:srgbClr val="FFFFFF">
              <a:alpha val="100000"/>
            </a:srgbClr>
          </a:solidFill>
          <a:ln w="25400" cap="flat" cmpd="sng">
            <a:noFill/>
            <a:prstDash val="solid"/>
            <a:round/>
          </a:ln>
          <a:effectLst>
            <a:outerShdw blurRad="444500" dist="190500" dir="2700000" algn="tl" rotWithShape="0">
              <a:srgbClr val="000000">
                <a:alpha val="25000"/>
              </a:srgbClr>
            </a:outerShdw>
          </a:effectLst>
        </p:spPr>
        <p:txBody>
          <a:bodyPr vert="horz" wrap="square" lIns="63500" tIns="63500" rIns="63500" bIns="63500" rtlCol="0" anchor="ctr"/>
          <a:lstStyle/>
          <a:p>
            <a:pPr algn="ctr">
              <a:defRPr/>
            </a:pPr>
          </a:p>
        </p:txBody>
      </p:sp>
      <p:sp>
        <p:nvSpPr>
          <p:cNvPr id="5" name="AutoShape 5"/>
          <p:cNvSpPr/>
          <p:nvPr>
            <p:custDataLst>
              <p:tags r:id="rId3"/>
            </p:custDataLst>
          </p:nvPr>
        </p:nvSpPr>
        <p:spPr>
          <a:xfrm>
            <a:off x="762000" y="1778000"/>
            <a:ext cx="3302000" cy="889000"/>
          </a:xfrm>
          <a:prstGeom prst="roundRect">
            <a:avLst>
              <a:gd name="adj" fmla="val 0"/>
            </a:avLst>
          </a:prstGeom>
          <a:solidFill>
            <a:srgbClr val="8B0000">
              <a:alpha val="100000"/>
            </a:srgbClr>
          </a:solidFill>
          <a:ln w="25400" cap="flat" cmpd="sng">
            <a:noFill/>
            <a:prstDash val="solid"/>
            <a:round/>
          </a:ln>
        </p:spPr>
        <p:txBody>
          <a:bodyPr vert="horz" wrap="square" lIns="63500" tIns="63500" rIns="63500" bIns="63500" rtlCol="0" anchor="ctr"/>
          <a:lstStyle/>
          <a:p>
            <a:pPr algn="ctr">
              <a:defRPr/>
            </a:pPr>
          </a:p>
        </p:txBody>
      </p:sp>
      <p:pic>
        <p:nvPicPr>
          <p:cNvPr id="6" name="Picture 6"/>
          <p:cNvPicPr>
            <a:picLocks noChangeAspect="1"/>
          </p:cNvPicPr>
          <p:nvPr>
            <p:custDataLst>
              <p:tags r:id="rId4"/>
            </p:custDataLst>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952500" y="1981200"/>
            <a:ext cx="457200" cy="457200"/>
          </a:xfrm>
          <a:prstGeom prst="rect">
            <a:avLst/>
          </a:prstGeom>
        </p:spPr>
      </p:pic>
      <p:sp>
        <p:nvSpPr>
          <p:cNvPr id="7" name="AutoShape 7"/>
          <p:cNvSpPr/>
          <p:nvPr>
            <p:custDataLst>
              <p:tags r:id="rId7"/>
            </p:custDataLst>
          </p:nvPr>
        </p:nvSpPr>
        <p:spPr>
          <a:xfrm>
            <a:off x="1524000" y="1930400"/>
            <a:ext cx="2286000" cy="5842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1800" b="1" i="0" u="none" strike="noStrike">
                <a:solidFill>
                  <a:srgbClr val="FFFFFF"/>
                </a:solidFill>
                <a:latin typeface="Noto Sans SC" panose="020B0200000000000000" charset="-122"/>
                <a:ea typeface="Noto Sans SC" panose="020B0200000000000000" charset="-122"/>
                <a:cs typeface="Noto Sans SC" panose="020B0200000000000000" charset="-122"/>
                <a:sym typeface="Noto Sans SC" panose="020B0200000000000000" charset="-122"/>
              </a:rPr>
              <a:t>财务处 (资产管理科)</a:t>
            </a:r>
            <a:endParaRPr lang="en-US" sz="1100"/>
          </a:p>
        </p:txBody>
      </p:sp>
      <p:sp>
        <p:nvSpPr>
          <p:cNvPr id="8" name="AutoShape 8"/>
          <p:cNvSpPr/>
          <p:nvPr>
            <p:custDataLst>
              <p:tags r:id="rId8"/>
            </p:custDataLst>
          </p:nvPr>
        </p:nvSpPr>
        <p:spPr>
          <a:xfrm>
            <a:off x="952500" y="2921000"/>
            <a:ext cx="2921000" cy="2921000"/>
          </a:xfrm>
          <a:prstGeom prst="rect">
            <a:avLst/>
          </a:prstGeom>
          <a:noFill/>
          <a:ln w="12700" cap="flat" cmpd="sng">
            <a:noFill/>
            <a:prstDash val="solid"/>
            <a:round/>
          </a:ln>
        </p:spPr>
        <p:txBody>
          <a:bodyPr vert="horz" wrap="square" lIns="0" tIns="0" rIns="0" bIns="0" rtlCol="0" anchor="ctr" anchorCtr="0"/>
          <a:lstStyle/>
          <a:p>
            <a:pPr indent="0" algn="l">
              <a:lnSpc>
                <a:spcPct val="108000"/>
              </a:lnSpc>
              <a:defRPr/>
            </a:pPr>
            <a:r>
              <a:rPr lang="en-US" sz="1500" b="1" i="0" u="none" strike="noStrike">
                <a:solidFill>
                  <a:srgbClr val="8B0000"/>
                </a:solidFill>
                <a:latin typeface="Noto Sans SC" panose="020B0200000000000000" charset="-122"/>
                <a:ea typeface="Noto Sans SC" panose="020B0200000000000000" charset="-122"/>
                <a:cs typeface="Noto Sans SC" panose="020B0200000000000000" charset="-122"/>
                <a:sym typeface="Noto Sans SC" panose="020B0200000000000000" charset="-122"/>
              </a:rPr>
              <a:t>▌ 核心职责</a:t>
            </a:r>
            <a:endParaRPr lang="en-US" sz="1100"/>
          </a:p>
          <a:p>
            <a:pPr indent="0" algn="l">
              <a:lnSpc>
                <a:spcPct val="108000"/>
              </a:lnSpc>
              <a:spcBef>
                <a:spcPts val="600"/>
              </a:spcBef>
            </a:pPr>
            <a:r>
              <a:rPr lang="en-US" sz="1300" b="0" i="0" u="none" strike="noStrike">
                <a:solidFill>
                  <a:srgbClr val="333333"/>
                </a:solidFill>
                <a:latin typeface="Noto Sans SC" panose="020B0200000000000000" charset="-122"/>
                <a:ea typeface="Noto Sans SC" panose="020B0200000000000000" charset="-122"/>
                <a:cs typeface="Noto Sans SC" panose="020B0200000000000000" charset="-122"/>
                <a:sym typeface="Noto Sans SC" panose="020B0200000000000000" charset="-122"/>
              </a:rPr>
              <a:t>制度建设、全流程管理、账务处理。</a:t>
            </a:r>
            <a:endParaRPr lang="en-US" sz="1300" b="0" i="0" u="none" strike="noStrike">
              <a:solidFill>
                <a:srgbClr val="333333"/>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indent="0" algn="l">
              <a:lnSpc>
                <a:spcPct val="108000"/>
              </a:lnSpc>
              <a:spcBef>
                <a:spcPts val="1600"/>
              </a:spcBef>
            </a:pPr>
            <a:r>
              <a:rPr lang="en-US" sz="1500" b="1" i="0" u="none" strike="noStrike">
                <a:solidFill>
                  <a:srgbClr val="1F2937"/>
                </a:solidFill>
                <a:latin typeface="Noto Sans SC" panose="020B0200000000000000" charset="-122"/>
                <a:ea typeface="Noto Sans SC" panose="020B0200000000000000" charset="-122"/>
                <a:cs typeface="Noto Sans SC" panose="020B0200000000000000" charset="-122"/>
                <a:sym typeface="Noto Sans SC" panose="020B0200000000000000" charset="-122"/>
              </a:rPr>
              <a:t>▌ 具体工作</a:t>
            </a:r>
            <a:endParaRPr lang="en-US" sz="1500" b="1" i="0" u="none" strike="noStrike">
              <a:solidFill>
                <a:srgbClr val="1F2937"/>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indent="0" algn="l">
              <a:lnSpc>
                <a:spcPct val="117000"/>
              </a:lnSpc>
              <a:spcBef>
                <a:spcPts val="600"/>
              </a:spcBef>
            </a:pPr>
            <a:r>
              <a:rPr lang="en-US" sz="1200" b="0" i="0" u="none" strike="noStrike">
                <a:solidFill>
                  <a:srgbClr val="555555"/>
                </a:solidFill>
                <a:latin typeface="Noto Sans SC" panose="020B0200000000000000" charset="-122"/>
                <a:ea typeface="Noto Sans SC" panose="020B0200000000000000" charset="-122"/>
                <a:cs typeface="Noto Sans SC" panose="020B0200000000000000" charset="-122"/>
                <a:sym typeface="Noto Sans SC" panose="020B0200000000000000" charset="-122"/>
              </a:rPr>
              <a:t>• 制定和修订管理制度，监督执行。</a:t>
            </a:r>
            <a:br>
              <a:rPr lang="en-US" sz="1600" b="0" i="0" u="none" strike="noStrike">
                <a:solidFill>
                  <a:srgbClr val="1F2329"/>
                </a:solidFill>
                <a:latin typeface="Noto Sans SC" panose="020B0200000000000000" charset="-122"/>
                <a:ea typeface="Noto Sans SC" panose="020B0200000000000000" charset="-122"/>
                <a:cs typeface="Noto Sans SC" panose="020B0200000000000000" charset="-122"/>
                <a:sym typeface="Noto Sans SC" panose="020B0200000000000000" charset="-122"/>
              </a:rPr>
            </a:br>
            <a:r>
              <a:rPr lang="en-US" sz="1200" b="0" i="0" u="none" strike="noStrike">
                <a:solidFill>
                  <a:srgbClr val="555555"/>
                </a:solidFill>
                <a:latin typeface="Noto Sans SC" panose="020B0200000000000000" charset="-122"/>
                <a:ea typeface="Noto Sans SC" panose="020B0200000000000000" charset="-122"/>
                <a:cs typeface="Noto Sans SC" panose="020B0200000000000000" charset="-122"/>
                <a:sym typeface="Noto Sans SC" panose="020B0200000000000000" charset="-122"/>
              </a:rPr>
              <a:t>• 负责资产配置预算审核、调配、处置报批、收益管理及系统维护。</a:t>
            </a:r>
            <a:br>
              <a:rPr lang="en-US" sz="1600" b="0" i="0" u="none" strike="noStrike">
                <a:solidFill>
                  <a:srgbClr val="1F2329"/>
                </a:solidFill>
                <a:latin typeface="Noto Sans SC" panose="020B0200000000000000" charset="-122"/>
                <a:ea typeface="Noto Sans SC" panose="020B0200000000000000" charset="-122"/>
                <a:cs typeface="Noto Sans SC" panose="020B0200000000000000" charset="-122"/>
                <a:sym typeface="Noto Sans SC" panose="020B0200000000000000" charset="-122"/>
              </a:rPr>
            </a:br>
            <a:r>
              <a:rPr lang="en-US" sz="1200" b="0" i="0" u="none" strike="noStrike">
                <a:solidFill>
                  <a:srgbClr val="555555"/>
                </a:solidFill>
                <a:latin typeface="Noto Sans SC" panose="020B0200000000000000" charset="-122"/>
                <a:ea typeface="Noto Sans SC" panose="020B0200000000000000" charset="-122"/>
                <a:cs typeface="Noto Sans SC" panose="020B0200000000000000" charset="-122"/>
                <a:sym typeface="Noto Sans SC" panose="020B0200000000000000" charset="-122"/>
              </a:rPr>
              <a:t>• 负责资产会计核算，建立台账，确保账实相符。</a:t>
            </a:r>
            <a:endParaRPr lang="en-US" sz="1200" b="0" i="0" u="none" strike="noStrike">
              <a:solidFill>
                <a:srgbClr val="555555"/>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
        <p:nvSpPr>
          <p:cNvPr id="9" name="AutoShape 9"/>
          <p:cNvSpPr/>
          <p:nvPr>
            <p:custDataLst>
              <p:tags r:id="rId9"/>
            </p:custDataLst>
          </p:nvPr>
        </p:nvSpPr>
        <p:spPr>
          <a:xfrm>
            <a:off x="4445000" y="1778000"/>
            <a:ext cx="3302000" cy="4318000"/>
          </a:xfrm>
          <a:prstGeom prst="roundRect">
            <a:avLst>
              <a:gd name="adj" fmla="val 0"/>
            </a:avLst>
          </a:prstGeom>
          <a:solidFill>
            <a:srgbClr val="FFFFFF">
              <a:alpha val="100000"/>
            </a:srgbClr>
          </a:solidFill>
          <a:ln w="25400" cap="flat" cmpd="sng">
            <a:noFill/>
            <a:prstDash val="solid"/>
            <a:round/>
          </a:ln>
          <a:effectLst>
            <a:outerShdw blurRad="444500" dist="190500" dir="2700000" algn="tl" rotWithShape="0">
              <a:srgbClr val="000000">
                <a:alpha val="25000"/>
              </a:srgbClr>
            </a:outerShdw>
          </a:effectLst>
        </p:spPr>
        <p:txBody>
          <a:bodyPr vert="horz" wrap="square" lIns="63500" tIns="63500" rIns="63500" bIns="63500" rtlCol="0" anchor="ctr"/>
          <a:lstStyle/>
          <a:p>
            <a:pPr algn="ctr">
              <a:defRPr/>
            </a:pPr>
          </a:p>
        </p:txBody>
      </p:sp>
      <p:sp>
        <p:nvSpPr>
          <p:cNvPr id="10" name="AutoShape 10"/>
          <p:cNvSpPr/>
          <p:nvPr>
            <p:custDataLst>
              <p:tags r:id="rId10"/>
            </p:custDataLst>
          </p:nvPr>
        </p:nvSpPr>
        <p:spPr>
          <a:xfrm>
            <a:off x="4445000" y="1778000"/>
            <a:ext cx="3302000" cy="889000"/>
          </a:xfrm>
          <a:prstGeom prst="roundRect">
            <a:avLst>
              <a:gd name="adj" fmla="val 0"/>
            </a:avLst>
          </a:prstGeom>
          <a:solidFill>
            <a:srgbClr val="8B0000">
              <a:alpha val="100000"/>
            </a:srgbClr>
          </a:solidFill>
          <a:ln w="25400" cap="flat" cmpd="sng">
            <a:noFill/>
            <a:prstDash val="solid"/>
            <a:round/>
          </a:ln>
        </p:spPr>
        <p:txBody>
          <a:bodyPr vert="horz" wrap="square" lIns="63500" tIns="63500" rIns="63500" bIns="63500" rtlCol="0" anchor="ctr"/>
          <a:lstStyle/>
          <a:p>
            <a:pPr algn="ctr">
              <a:defRPr/>
            </a:pPr>
          </a:p>
        </p:txBody>
      </p:sp>
      <p:pic>
        <p:nvPicPr>
          <p:cNvPr id="11" name="Picture 11"/>
          <p:cNvPicPr>
            <a:picLocks noChangeAspect="1"/>
          </p:cNvPicPr>
          <p:nvPr>
            <p:custDataLst>
              <p:tags r:id="rId11"/>
            </p:custDataLst>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4635500" y="1981200"/>
            <a:ext cx="457200" cy="457200"/>
          </a:xfrm>
          <a:prstGeom prst="rect">
            <a:avLst/>
          </a:prstGeom>
        </p:spPr>
      </p:pic>
      <p:sp>
        <p:nvSpPr>
          <p:cNvPr id="12" name="AutoShape 12"/>
          <p:cNvSpPr/>
          <p:nvPr>
            <p:custDataLst>
              <p:tags r:id="rId14"/>
            </p:custDataLst>
          </p:nvPr>
        </p:nvSpPr>
        <p:spPr>
          <a:xfrm>
            <a:off x="5207000" y="1930400"/>
            <a:ext cx="2413000" cy="5842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1800" b="1" i="0" u="none" strike="noStrike">
                <a:solidFill>
                  <a:srgbClr val="FFFFFF"/>
                </a:solidFill>
                <a:latin typeface="Noto Sans SC" panose="020B0200000000000000" charset="-122"/>
                <a:ea typeface="Noto Sans SC" panose="020B0200000000000000" charset="-122"/>
                <a:cs typeface="Noto Sans SC" panose="020B0200000000000000" charset="-122"/>
                <a:sym typeface="Noto Sans SC" panose="020B0200000000000000" charset="-122"/>
              </a:rPr>
              <a:t>资产使用部门</a:t>
            </a:r>
            <a:endParaRPr lang="en-US" sz="1100"/>
          </a:p>
        </p:txBody>
      </p:sp>
      <p:sp>
        <p:nvSpPr>
          <p:cNvPr id="13" name="AutoShape 13"/>
          <p:cNvSpPr/>
          <p:nvPr>
            <p:custDataLst>
              <p:tags r:id="rId15"/>
            </p:custDataLst>
          </p:nvPr>
        </p:nvSpPr>
        <p:spPr>
          <a:xfrm>
            <a:off x="4635500" y="2921000"/>
            <a:ext cx="2921000" cy="2921000"/>
          </a:xfrm>
          <a:prstGeom prst="rect">
            <a:avLst/>
          </a:prstGeom>
          <a:noFill/>
          <a:ln w="12700" cap="flat" cmpd="sng">
            <a:noFill/>
            <a:prstDash val="solid"/>
            <a:round/>
          </a:ln>
        </p:spPr>
        <p:txBody>
          <a:bodyPr vert="horz" wrap="square" lIns="0" tIns="0" rIns="0" bIns="0" rtlCol="0" anchor="ctr" anchorCtr="0"/>
          <a:lstStyle/>
          <a:p>
            <a:pPr indent="0" algn="l">
              <a:lnSpc>
                <a:spcPct val="108000"/>
              </a:lnSpc>
              <a:defRPr/>
            </a:pPr>
            <a:r>
              <a:rPr lang="en-US" sz="1500" b="1" i="0" u="none" strike="noStrike">
                <a:solidFill>
                  <a:srgbClr val="8B0000"/>
                </a:solidFill>
                <a:latin typeface="Noto Sans SC" panose="020B0200000000000000" charset="-122"/>
                <a:ea typeface="Noto Sans SC" panose="020B0200000000000000" charset="-122"/>
                <a:cs typeface="Noto Sans SC" panose="020B0200000000000000" charset="-122"/>
                <a:sym typeface="Noto Sans SC" panose="020B0200000000000000" charset="-122"/>
              </a:rPr>
              <a:t>▌ 核心职责</a:t>
            </a:r>
            <a:endParaRPr lang="en-US" sz="1100"/>
          </a:p>
          <a:p>
            <a:pPr indent="0" algn="l">
              <a:lnSpc>
                <a:spcPct val="108000"/>
              </a:lnSpc>
              <a:spcBef>
                <a:spcPts val="600"/>
              </a:spcBef>
            </a:pPr>
            <a:r>
              <a:rPr lang="en-US" sz="1600" b="0" i="0" u="none" strike="noStrike">
                <a:solidFill>
                  <a:srgbClr val="C00000"/>
                </a:solidFill>
                <a:latin typeface="Noto Sans SC" panose="020B0200000000000000" charset="-122"/>
                <a:ea typeface="Noto Sans SC" panose="020B0200000000000000" charset="-122"/>
                <a:cs typeface="Noto Sans SC" panose="020B0200000000000000" charset="-122"/>
                <a:sym typeface="Noto Sans SC" panose="020B0200000000000000" charset="-122"/>
              </a:rPr>
              <a:t>日常管理与维护、申请与执行。</a:t>
            </a:r>
            <a:endParaRPr lang="en-US" sz="1600" b="0" i="0" u="none" strike="noStrike">
              <a:solidFill>
                <a:srgbClr val="C00000"/>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indent="0" algn="l">
              <a:lnSpc>
                <a:spcPct val="108000"/>
              </a:lnSpc>
              <a:spcBef>
                <a:spcPts val="1600"/>
              </a:spcBef>
            </a:pPr>
            <a:r>
              <a:rPr lang="en-US" sz="1600" b="1" i="0" u="none" strike="noStrike">
                <a:solidFill>
                  <a:srgbClr val="C00000"/>
                </a:solidFill>
                <a:latin typeface="Noto Sans SC" panose="020B0200000000000000" charset="-122"/>
                <a:ea typeface="Noto Sans SC" panose="020B0200000000000000" charset="-122"/>
                <a:cs typeface="Noto Sans SC" panose="020B0200000000000000" charset="-122"/>
                <a:sym typeface="Noto Sans SC" panose="020B0200000000000000" charset="-122"/>
              </a:rPr>
              <a:t>▌ 具体工作</a:t>
            </a:r>
            <a:endParaRPr lang="en-US" sz="1600" b="1" i="0" u="none" strike="noStrike">
              <a:solidFill>
                <a:srgbClr val="C00000"/>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indent="0" algn="l">
              <a:lnSpc>
                <a:spcPct val="117000"/>
              </a:lnSpc>
              <a:spcBef>
                <a:spcPts val="600"/>
              </a:spcBef>
            </a:pPr>
            <a:r>
              <a:rPr lang="en-US" sz="1600" b="0" i="0" u="none" strike="noStrike">
                <a:solidFill>
                  <a:srgbClr val="C00000"/>
                </a:solidFill>
                <a:latin typeface="Noto Sans SC" panose="020B0200000000000000" charset="-122"/>
                <a:ea typeface="Noto Sans SC" panose="020B0200000000000000" charset="-122"/>
                <a:cs typeface="Noto Sans SC" panose="020B0200000000000000" charset="-122"/>
                <a:sym typeface="Noto Sans SC" panose="020B0200000000000000" charset="-122"/>
              </a:rPr>
              <a:t>• 负责本部门资产的日常管理、维护保养</a:t>
            </a:r>
            <a:br>
              <a:rPr lang="en-US" sz="1600" b="0" i="0" u="none" strike="noStrike">
                <a:solidFill>
                  <a:srgbClr val="C00000"/>
                </a:solidFill>
                <a:latin typeface="Noto Sans SC" panose="020B0200000000000000" charset="-122"/>
                <a:ea typeface="Noto Sans SC" panose="020B0200000000000000" charset="-122"/>
                <a:cs typeface="Noto Sans SC" panose="020B0200000000000000" charset="-122"/>
                <a:sym typeface="Noto Sans SC" panose="020B0200000000000000" charset="-122"/>
              </a:rPr>
            </a:br>
            <a:r>
              <a:rPr lang="en-US" sz="1600" b="0" i="0" u="none" strike="noStrike">
                <a:solidFill>
                  <a:srgbClr val="C00000"/>
                </a:solidFill>
                <a:latin typeface="Noto Sans SC" panose="020B0200000000000000" charset="-122"/>
                <a:ea typeface="Noto Sans SC" panose="020B0200000000000000" charset="-122"/>
                <a:cs typeface="Noto Sans SC" panose="020B0200000000000000" charset="-122"/>
                <a:sym typeface="Noto Sans SC" panose="020B0200000000000000" charset="-122"/>
              </a:rPr>
              <a:t>• 根据工作需要，提出资产配置、</a:t>
            </a:r>
            <a:r>
              <a:rPr lang="zh-CN" altLang="en-US" sz="1600" b="0" i="0" u="none" strike="noStrike">
                <a:solidFill>
                  <a:srgbClr val="C00000"/>
                </a:solidFill>
                <a:latin typeface="Noto Sans SC" panose="020B0200000000000000" charset="-122"/>
                <a:ea typeface="Noto Sans SC" panose="020B0200000000000000" charset="-122"/>
                <a:cs typeface="Noto Sans SC" panose="020B0200000000000000" charset="-122"/>
                <a:sym typeface="Noto Sans SC" panose="020B0200000000000000" charset="-122"/>
              </a:rPr>
              <a:t>转移及</a:t>
            </a:r>
            <a:r>
              <a:rPr lang="en-US" sz="1600" b="0" i="0" u="none" strike="noStrike">
                <a:solidFill>
                  <a:srgbClr val="C00000"/>
                </a:solidFill>
                <a:latin typeface="Noto Sans SC" panose="020B0200000000000000" charset="-122"/>
                <a:ea typeface="Noto Sans SC" panose="020B0200000000000000" charset="-122"/>
                <a:cs typeface="Noto Sans SC" panose="020B0200000000000000" charset="-122"/>
                <a:sym typeface="Noto Sans SC" panose="020B0200000000000000" charset="-122"/>
              </a:rPr>
              <a:t>处置申请。</a:t>
            </a:r>
            <a:br>
              <a:rPr lang="en-US" sz="1600" b="0" i="0" u="none" strike="noStrike">
                <a:solidFill>
                  <a:srgbClr val="C00000"/>
                </a:solidFill>
                <a:latin typeface="Noto Sans SC" panose="020B0200000000000000" charset="-122"/>
                <a:ea typeface="Noto Sans SC" panose="020B0200000000000000" charset="-122"/>
                <a:cs typeface="Noto Sans SC" panose="020B0200000000000000" charset="-122"/>
                <a:sym typeface="Noto Sans SC" panose="020B0200000000000000" charset="-122"/>
              </a:rPr>
            </a:br>
            <a:r>
              <a:rPr lang="en-US" sz="1600" b="0" i="0" u="none" strike="noStrike">
                <a:solidFill>
                  <a:srgbClr val="C00000"/>
                </a:solidFill>
                <a:latin typeface="Noto Sans SC" panose="020B0200000000000000" charset="-122"/>
                <a:ea typeface="Noto Sans SC" panose="020B0200000000000000" charset="-122"/>
                <a:cs typeface="Noto Sans SC" panose="020B0200000000000000" charset="-122"/>
                <a:sym typeface="Noto Sans SC" panose="020B0200000000000000" charset="-122"/>
              </a:rPr>
              <a:t>• 及时反馈资产使用中出现的问题。</a:t>
            </a:r>
            <a:endParaRPr lang="en-US" sz="1600" b="0" i="0" u="none" strike="noStrike">
              <a:solidFill>
                <a:srgbClr val="C00000"/>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
        <p:nvSpPr>
          <p:cNvPr id="14" name="AutoShape 14"/>
          <p:cNvSpPr/>
          <p:nvPr>
            <p:custDataLst>
              <p:tags r:id="rId16"/>
            </p:custDataLst>
          </p:nvPr>
        </p:nvSpPr>
        <p:spPr>
          <a:xfrm>
            <a:off x="8128000" y="1778000"/>
            <a:ext cx="3302000" cy="4318000"/>
          </a:xfrm>
          <a:prstGeom prst="roundRect">
            <a:avLst>
              <a:gd name="adj" fmla="val 0"/>
            </a:avLst>
          </a:prstGeom>
          <a:solidFill>
            <a:srgbClr val="FFFFFF">
              <a:alpha val="100000"/>
            </a:srgbClr>
          </a:solidFill>
          <a:ln w="25400" cap="flat" cmpd="sng">
            <a:noFill/>
            <a:prstDash val="solid"/>
            <a:round/>
          </a:ln>
          <a:effectLst>
            <a:outerShdw blurRad="444500" dist="190500" dir="2700000" algn="tl" rotWithShape="0">
              <a:srgbClr val="000000">
                <a:alpha val="25000"/>
              </a:srgbClr>
            </a:outerShdw>
          </a:effectLst>
        </p:spPr>
        <p:txBody>
          <a:bodyPr vert="horz" wrap="square" lIns="63500" tIns="63500" rIns="63500" bIns="63500" rtlCol="0" anchor="ctr"/>
          <a:lstStyle/>
          <a:p>
            <a:pPr algn="ctr">
              <a:defRPr/>
            </a:pPr>
          </a:p>
        </p:txBody>
      </p:sp>
      <p:sp>
        <p:nvSpPr>
          <p:cNvPr id="15" name="AutoShape 15"/>
          <p:cNvSpPr/>
          <p:nvPr>
            <p:custDataLst>
              <p:tags r:id="rId17"/>
            </p:custDataLst>
          </p:nvPr>
        </p:nvSpPr>
        <p:spPr>
          <a:xfrm>
            <a:off x="8128000" y="1778000"/>
            <a:ext cx="3302000" cy="889000"/>
          </a:xfrm>
          <a:prstGeom prst="roundRect">
            <a:avLst>
              <a:gd name="adj" fmla="val 0"/>
            </a:avLst>
          </a:prstGeom>
          <a:solidFill>
            <a:srgbClr val="8B0000">
              <a:alpha val="100000"/>
            </a:srgbClr>
          </a:solidFill>
          <a:ln w="25400" cap="flat" cmpd="sng">
            <a:noFill/>
            <a:prstDash val="solid"/>
            <a:round/>
          </a:ln>
        </p:spPr>
        <p:txBody>
          <a:bodyPr vert="horz" wrap="square" lIns="63500" tIns="63500" rIns="63500" bIns="63500" rtlCol="0" anchor="ctr"/>
          <a:lstStyle/>
          <a:p>
            <a:pPr algn="ctr">
              <a:defRPr/>
            </a:pPr>
          </a:p>
        </p:txBody>
      </p:sp>
      <p:pic>
        <p:nvPicPr>
          <p:cNvPr id="16" name="Picture 16"/>
          <p:cNvPicPr>
            <a:picLocks noChangeAspect="1"/>
          </p:cNvPicPr>
          <p:nvPr>
            <p:custDataLst>
              <p:tags r:id="rId18"/>
            </p:custDataLst>
          </p:nvPr>
        </p:nvPicPr>
        <p:blipFill>
          <a:blip r:embed="rId19">
            <a:extLst>
              <a:ext uri="{28A0092B-C50C-407E-A947-70E740481C1C}">
                <a14:useLocalDpi xmlns:a14="http://schemas.microsoft.com/office/drawing/2010/main" val="0"/>
              </a:ext>
              <a:ext uri="{96DAC541-7B7A-43D3-8B79-37D633B846F1}">
                <asvg:svgBlip xmlns:asvg="http://schemas.microsoft.com/office/drawing/2016/SVG/main" r:embed="rId20"/>
              </a:ext>
            </a:extLst>
          </a:blip>
          <a:stretch>
            <a:fillRect/>
          </a:stretch>
        </p:blipFill>
        <p:spPr>
          <a:xfrm>
            <a:off x="8318500" y="1981200"/>
            <a:ext cx="457200" cy="457200"/>
          </a:xfrm>
          <a:prstGeom prst="rect">
            <a:avLst/>
          </a:prstGeom>
        </p:spPr>
      </p:pic>
      <p:sp>
        <p:nvSpPr>
          <p:cNvPr id="17" name="AutoShape 17"/>
          <p:cNvSpPr/>
          <p:nvPr>
            <p:custDataLst>
              <p:tags r:id="rId21"/>
            </p:custDataLst>
          </p:nvPr>
        </p:nvSpPr>
        <p:spPr>
          <a:xfrm>
            <a:off x="8890000" y="1930400"/>
            <a:ext cx="2413000" cy="5842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1800" b="1" i="0" u="none" strike="noStrike">
                <a:solidFill>
                  <a:srgbClr val="FFFFFF"/>
                </a:solidFill>
                <a:latin typeface="Noto Sans SC" panose="020B0200000000000000" charset="-122"/>
                <a:ea typeface="Noto Sans SC" panose="020B0200000000000000" charset="-122"/>
                <a:cs typeface="Noto Sans SC" panose="020B0200000000000000" charset="-122"/>
                <a:sym typeface="Noto Sans SC" panose="020B0200000000000000" charset="-122"/>
              </a:rPr>
              <a:t>监察审计处</a:t>
            </a:r>
            <a:endParaRPr lang="en-US" sz="1100"/>
          </a:p>
        </p:txBody>
      </p:sp>
      <p:sp>
        <p:nvSpPr>
          <p:cNvPr id="18" name="AutoShape 18"/>
          <p:cNvSpPr/>
          <p:nvPr>
            <p:custDataLst>
              <p:tags r:id="rId22"/>
            </p:custDataLst>
          </p:nvPr>
        </p:nvSpPr>
        <p:spPr>
          <a:xfrm>
            <a:off x="8318500" y="2921000"/>
            <a:ext cx="2921000" cy="2921000"/>
          </a:xfrm>
          <a:prstGeom prst="rect">
            <a:avLst/>
          </a:prstGeom>
          <a:noFill/>
          <a:ln w="12700" cap="flat" cmpd="sng">
            <a:noFill/>
            <a:prstDash val="solid"/>
            <a:round/>
          </a:ln>
        </p:spPr>
        <p:txBody>
          <a:bodyPr vert="horz" wrap="square" lIns="0" tIns="0" rIns="0" bIns="0" rtlCol="0" anchor="ctr" anchorCtr="0"/>
          <a:lstStyle/>
          <a:p>
            <a:pPr indent="0" algn="l">
              <a:lnSpc>
                <a:spcPct val="108000"/>
              </a:lnSpc>
              <a:defRPr/>
            </a:pPr>
            <a:r>
              <a:rPr lang="en-US" sz="1500" b="1" i="0" u="none" strike="noStrike">
                <a:solidFill>
                  <a:srgbClr val="8B0000"/>
                </a:solidFill>
                <a:latin typeface="Noto Sans SC" panose="020B0200000000000000" charset="-122"/>
                <a:ea typeface="Noto Sans SC" panose="020B0200000000000000" charset="-122"/>
                <a:cs typeface="Noto Sans SC" panose="020B0200000000000000" charset="-122"/>
                <a:sym typeface="Noto Sans SC" panose="020B0200000000000000" charset="-122"/>
              </a:rPr>
              <a:t>▌ 核心职责</a:t>
            </a:r>
            <a:endParaRPr lang="en-US" sz="1100"/>
          </a:p>
          <a:p>
            <a:pPr indent="0" algn="l">
              <a:lnSpc>
                <a:spcPct val="108000"/>
              </a:lnSpc>
              <a:spcBef>
                <a:spcPts val="600"/>
              </a:spcBef>
            </a:pPr>
            <a:r>
              <a:rPr lang="en-US" sz="1300" b="0" i="0" u="none" strike="noStrike">
                <a:solidFill>
                  <a:srgbClr val="333333"/>
                </a:solidFill>
                <a:latin typeface="Noto Sans SC" panose="020B0200000000000000" charset="-122"/>
                <a:ea typeface="Noto Sans SC" panose="020B0200000000000000" charset="-122"/>
                <a:cs typeface="Noto Sans SC" panose="020B0200000000000000" charset="-122"/>
                <a:sym typeface="Noto Sans SC" panose="020B0200000000000000" charset="-122"/>
              </a:rPr>
              <a:t>监督检查、责任追究。</a:t>
            </a:r>
            <a:endParaRPr lang="en-US" sz="1300" b="0" i="0" u="none" strike="noStrike">
              <a:solidFill>
                <a:srgbClr val="333333"/>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indent="0" algn="l">
              <a:lnSpc>
                <a:spcPct val="108000"/>
              </a:lnSpc>
              <a:spcBef>
                <a:spcPts val="1600"/>
              </a:spcBef>
            </a:pPr>
            <a:r>
              <a:rPr lang="en-US" sz="1500" b="1" i="0" u="none" strike="noStrike">
                <a:solidFill>
                  <a:srgbClr val="1F2937"/>
                </a:solidFill>
                <a:latin typeface="Noto Sans SC" panose="020B0200000000000000" charset="-122"/>
                <a:ea typeface="Noto Sans SC" panose="020B0200000000000000" charset="-122"/>
                <a:cs typeface="Noto Sans SC" panose="020B0200000000000000" charset="-122"/>
                <a:sym typeface="Noto Sans SC" panose="020B0200000000000000" charset="-122"/>
              </a:rPr>
              <a:t>▌ 具体工作</a:t>
            </a:r>
            <a:endParaRPr lang="en-US" sz="1500" b="1" i="0" u="none" strike="noStrike">
              <a:solidFill>
                <a:srgbClr val="1F2937"/>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indent="0" algn="l">
              <a:lnSpc>
                <a:spcPct val="117000"/>
              </a:lnSpc>
              <a:spcBef>
                <a:spcPts val="600"/>
              </a:spcBef>
            </a:pPr>
            <a:r>
              <a:rPr lang="en-US" sz="1200" b="0" i="0" u="none" strike="noStrike">
                <a:solidFill>
                  <a:srgbClr val="555555"/>
                </a:solidFill>
                <a:latin typeface="Noto Sans SC" panose="020B0200000000000000" charset="-122"/>
                <a:ea typeface="Noto Sans SC" panose="020B0200000000000000" charset="-122"/>
                <a:cs typeface="Noto Sans SC" panose="020B0200000000000000" charset="-122"/>
                <a:sym typeface="Noto Sans SC" panose="020B0200000000000000" charset="-122"/>
              </a:rPr>
              <a:t>• 对资产配置、使用、处置等活动进行全过程监督。</a:t>
            </a:r>
            <a:br>
              <a:rPr lang="en-US" sz="1600" b="0" i="0" u="none" strike="noStrike">
                <a:solidFill>
                  <a:srgbClr val="1F2329"/>
                </a:solidFill>
                <a:latin typeface="Noto Sans SC" panose="020B0200000000000000" charset="-122"/>
                <a:ea typeface="Noto Sans SC" panose="020B0200000000000000" charset="-122"/>
                <a:cs typeface="Noto Sans SC" panose="020B0200000000000000" charset="-122"/>
                <a:sym typeface="Noto Sans SC" panose="020B0200000000000000" charset="-122"/>
              </a:rPr>
            </a:br>
            <a:r>
              <a:rPr lang="en-US" sz="1200" b="0" i="0" u="none" strike="noStrike">
                <a:solidFill>
                  <a:srgbClr val="555555"/>
                </a:solidFill>
                <a:latin typeface="Noto Sans SC" panose="020B0200000000000000" charset="-122"/>
                <a:ea typeface="Noto Sans SC" panose="020B0200000000000000" charset="-122"/>
                <a:cs typeface="Noto Sans SC" panose="020B0200000000000000" charset="-122"/>
                <a:sym typeface="Noto Sans SC" panose="020B0200000000000000" charset="-122"/>
              </a:rPr>
              <a:t>• 对违规违纪行为进行调查，提出整改意见，追究相关责任。</a:t>
            </a:r>
            <a:endParaRPr lang="en-US" sz="1200" b="0" i="0" u="none" strike="noStrike">
              <a:solidFill>
                <a:srgbClr val="555555"/>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
        <p:nvSpPr>
          <p:cNvPr id="19" name="AutoShape 14"/>
          <p:cNvSpPr/>
          <p:nvPr/>
        </p:nvSpPr>
        <p:spPr>
          <a:xfrm>
            <a:off x="10687685" y="6240145"/>
            <a:ext cx="1397000" cy="507365"/>
          </a:xfrm>
          <a:prstGeom prst="roundRect">
            <a:avLst>
              <a:gd name="adj" fmla="val 13636"/>
            </a:avLst>
          </a:prstGeom>
          <a:solidFill>
            <a:srgbClr val="8B0000">
              <a:alpha val="100000"/>
            </a:srgbClr>
          </a:solidFill>
          <a:ln w="25400" cap="flat" cmpd="sng">
            <a:noFill/>
            <a:prstDash val="solid"/>
            <a:round/>
          </a:ln>
          <a:effectLst>
            <a:outerShdw blurRad="444500" dist="190500" dir="2700000" algn="tl" rotWithShape="0">
              <a:srgbClr val="000000">
                <a:alpha val="25000"/>
              </a:srgbClr>
            </a:outerShdw>
          </a:effectLst>
        </p:spPr>
        <p:txBody>
          <a:bodyPr vert="horz" wrap="square" lIns="63500" tIns="63500" rIns="63500" bIns="63500" rtlCol="0" anchor="t" anchorCtr="0"/>
          <a:lstStyle/>
          <a:p>
            <a:pPr algn="ctr">
              <a:defRPr/>
            </a:pPr>
            <a:endParaRPr lang="en-US"/>
          </a:p>
          <a:p>
            <a:pPr algn="ctr">
              <a:defRPr/>
            </a:pPr>
          </a:p>
        </p:txBody>
      </p:sp>
      <p:sp>
        <p:nvSpPr>
          <p:cNvPr id="21" name="AutoShape 15"/>
          <p:cNvSpPr/>
          <p:nvPr/>
        </p:nvSpPr>
        <p:spPr>
          <a:xfrm>
            <a:off x="10687685" y="6197600"/>
            <a:ext cx="1397000" cy="558800"/>
          </a:xfrm>
          <a:prstGeom prst="rect">
            <a:avLst/>
          </a:prstGeom>
          <a:noFill/>
          <a:ln w="12700" cap="flat" cmpd="sng">
            <a:noFill/>
            <a:prstDash val="solid"/>
            <a:round/>
          </a:ln>
        </p:spPr>
        <p:txBody>
          <a:bodyPr vert="horz" wrap="square" lIns="0" tIns="0" rIns="0" bIns="0" rtlCol="0" anchor="ctr" anchorCtr="0"/>
          <a:lstStyle/>
          <a:p>
            <a:pPr indent="0" algn="ctr">
              <a:lnSpc>
                <a:spcPct val="125000"/>
              </a:lnSpc>
              <a:defRPr/>
            </a:pPr>
            <a:r>
              <a:rPr lang="en-US" sz="1400" b="1" i="0" u="none" strike="noStrike">
                <a:solidFill>
                  <a:srgbClr val="FFFFFF"/>
                </a:solidFill>
                <a:latin typeface="Noto Sans SC" panose="020B0200000000000000" charset="-122"/>
                <a:ea typeface="Noto Sans SC" panose="020B0200000000000000" charset="-122"/>
                <a:cs typeface="Noto Sans SC" panose="020B0200000000000000" charset="-122"/>
                <a:sym typeface="Noto Sans SC" panose="020B0200000000000000" charset="-122"/>
                <a:hlinkClick r:id="rId23" action="ppaction://hlinksldjump"/>
              </a:rPr>
              <a:t>返回目录</a:t>
            </a:r>
            <a:endParaRPr lang="en-US" sz="110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FFFFFF">
              <a:alpha val="75000"/>
            </a:srgbClr>
          </a:solidFill>
          <a:ln w="25400" cap="flat" cmpd="sng">
            <a:noFill/>
            <a:prstDash val="solid"/>
            <a:round/>
          </a:ln>
        </p:spPr>
        <p:txBody>
          <a:bodyPr vert="horz" wrap="square" lIns="63500" tIns="63500" rIns="63500" bIns="63500" rtlCol="0" anchor="ctr"/>
          <a:lstStyle/>
          <a:p>
            <a:pPr algn="ctr">
              <a:defRPr/>
            </a:pPr>
          </a:p>
        </p:txBody>
      </p:sp>
      <p:sp>
        <p:nvSpPr>
          <p:cNvPr id="3" name="AutoShape 3"/>
          <p:cNvSpPr/>
          <p:nvPr/>
        </p:nvSpPr>
        <p:spPr>
          <a:xfrm>
            <a:off x="762000" y="635000"/>
            <a:ext cx="10668000" cy="6350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3200" b="1" i="0" u="none" strike="noStrike">
                <a:solidFill>
                  <a:srgbClr val="8B0000"/>
                </a:solidFill>
                <a:latin typeface="Noto Sans SC" panose="020B0200000000000000" charset="-122"/>
                <a:ea typeface="Noto Sans SC" panose="020B0200000000000000" charset="-122"/>
                <a:cs typeface="Noto Sans SC" panose="020B0200000000000000" charset="-122"/>
                <a:sym typeface="Noto Sans SC" panose="020B0200000000000000" charset="-122"/>
              </a:rPr>
              <a:t>03 资产</a:t>
            </a:r>
            <a:r>
              <a:rPr lang="zh-CN" altLang="en-US" sz="3200" b="1" i="0" u="none" strike="noStrike">
                <a:solidFill>
                  <a:srgbClr val="8B0000"/>
                </a:solidFill>
                <a:latin typeface="Noto Sans SC" panose="020B0200000000000000" charset="-122"/>
                <a:ea typeface="Noto Sans SC" panose="020B0200000000000000" charset="-122"/>
                <a:cs typeface="Noto Sans SC" panose="020B0200000000000000" charset="-122"/>
                <a:sym typeface="Noto Sans SC" panose="020B0200000000000000" charset="-122"/>
              </a:rPr>
              <a:t>使用</a:t>
            </a:r>
            <a:r>
              <a:rPr lang="en-US" sz="3200" b="1" i="0" u="none" strike="noStrike">
                <a:solidFill>
                  <a:srgbClr val="8B0000"/>
                </a:solidFill>
                <a:latin typeface="Noto Sans SC" panose="020B0200000000000000" charset="-122"/>
                <a:ea typeface="Noto Sans SC" panose="020B0200000000000000" charset="-122"/>
                <a:cs typeface="Noto Sans SC" panose="020B0200000000000000" charset="-122"/>
                <a:sym typeface="Noto Sans SC" panose="020B0200000000000000" charset="-122"/>
              </a:rPr>
              <a:t>管理规范</a:t>
            </a:r>
            <a:endParaRPr lang="en-US" sz="1100"/>
          </a:p>
        </p:txBody>
      </p:sp>
      <p:sp>
        <p:nvSpPr>
          <p:cNvPr id="5" name="AutoShape 5"/>
          <p:cNvSpPr/>
          <p:nvPr>
            <p:custDataLst>
              <p:tags r:id="rId2"/>
            </p:custDataLst>
          </p:nvPr>
        </p:nvSpPr>
        <p:spPr>
          <a:xfrm>
            <a:off x="0" y="1526540"/>
            <a:ext cx="6259195" cy="1333500"/>
          </a:xfrm>
          <a:prstGeom prst="roundRect">
            <a:avLst>
              <a:gd name="adj" fmla="val 7619"/>
            </a:avLst>
          </a:prstGeom>
          <a:solidFill>
            <a:srgbClr val="FFFFFF">
              <a:alpha val="95000"/>
            </a:srgbClr>
          </a:solidFill>
          <a:ln w="25400" cap="flat" cmpd="sng">
            <a:noFill/>
            <a:prstDash val="solid"/>
            <a:round/>
          </a:ln>
          <a:effectLst>
            <a:outerShdw blurRad="444500" dist="190500" dir="2700000" algn="tl" rotWithShape="0">
              <a:srgbClr val="000000">
                <a:alpha val="25000"/>
              </a:srgbClr>
            </a:outerShdw>
          </a:effectLst>
        </p:spPr>
        <p:txBody>
          <a:bodyPr vert="horz" wrap="square" lIns="63500" tIns="63500" rIns="63500" bIns="63500" rtlCol="0" anchor="ctr"/>
          <a:lstStyle/>
          <a:p>
            <a:pPr algn="ctr">
              <a:defRPr/>
            </a:pPr>
          </a:p>
        </p:txBody>
      </p:sp>
      <p:sp>
        <p:nvSpPr>
          <p:cNvPr id="6" name="AutoShape 6"/>
          <p:cNvSpPr/>
          <p:nvPr>
            <p:custDataLst>
              <p:tags r:id="rId3"/>
            </p:custDataLst>
          </p:nvPr>
        </p:nvSpPr>
        <p:spPr>
          <a:xfrm>
            <a:off x="86360" y="1526540"/>
            <a:ext cx="76200" cy="1333500"/>
          </a:xfrm>
          <a:prstGeom prst="roundRect">
            <a:avLst>
              <a:gd name="adj" fmla="val 0"/>
            </a:avLst>
          </a:prstGeom>
          <a:solidFill>
            <a:srgbClr val="8B0000">
              <a:alpha val="100000"/>
            </a:srgbClr>
          </a:solidFill>
          <a:ln w="25400" cap="flat" cmpd="sng">
            <a:noFill/>
            <a:prstDash val="solid"/>
            <a:round/>
          </a:ln>
        </p:spPr>
        <p:txBody>
          <a:bodyPr vert="horz" wrap="square" lIns="63500" tIns="63500" rIns="63500" bIns="63500" rtlCol="0" anchor="ctr"/>
          <a:lstStyle/>
          <a:p>
            <a:pPr algn="ctr">
              <a:defRPr/>
            </a:pPr>
          </a:p>
        </p:txBody>
      </p:sp>
      <p:pic>
        <p:nvPicPr>
          <p:cNvPr id="7" name="Picture 7"/>
          <p:cNvPicPr>
            <a:picLocks noChangeAspect="1"/>
          </p:cNvPicPr>
          <p:nvPr>
            <p:custDataLst>
              <p:tags r:id="rId4"/>
            </p:custDataLst>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693410" y="2338070"/>
            <a:ext cx="406400" cy="406400"/>
          </a:xfrm>
          <a:prstGeom prst="rect">
            <a:avLst/>
          </a:prstGeom>
        </p:spPr>
      </p:pic>
      <p:sp>
        <p:nvSpPr>
          <p:cNvPr id="8" name="AutoShape 8"/>
          <p:cNvSpPr/>
          <p:nvPr>
            <p:custDataLst>
              <p:tags r:id="rId7"/>
            </p:custDataLst>
          </p:nvPr>
        </p:nvSpPr>
        <p:spPr>
          <a:xfrm>
            <a:off x="317500" y="1653540"/>
            <a:ext cx="5461000" cy="1079500"/>
          </a:xfrm>
          <a:prstGeom prst="rect">
            <a:avLst/>
          </a:prstGeom>
          <a:noFill/>
          <a:ln w="12700" cap="flat" cmpd="sng">
            <a:noFill/>
            <a:prstDash val="solid"/>
            <a:round/>
          </a:ln>
        </p:spPr>
        <p:txBody>
          <a:bodyPr vert="horz" wrap="square" lIns="0" tIns="0" rIns="0" bIns="0" rtlCol="0" anchor="ctr" anchorCtr="0"/>
          <a:lstStyle/>
          <a:p>
            <a:pPr indent="0" algn="l">
              <a:lnSpc>
                <a:spcPct val="100000"/>
              </a:lnSpc>
              <a:defRPr/>
            </a:pPr>
            <a:r>
              <a:rPr lang="en-US" sz="1900" b="1" i="0" u="none" strike="noStrike">
                <a:solidFill>
                  <a:srgbClr val="8B0000"/>
                </a:solidFill>
                <a:latin typeface="Noto Sans SC" panose="020B0200000000000000" charset="-122"/>
                <a:ea typeface="Noto Sans SC" panose="020B0200000000000000" charset="-122"/>
                <a:cs typeface="Noto Sans SC" panose="020B0200000000000000" charset="-122"/>
                <a:sym typeface="Noto Sans SC" panose="020B0200000000000000" charset="-122"/>
              </a:rPr>
              <a:t>责任到人</a:t>
            </a:r>
            <a:endParaRPr lang="en-US" sz="1100"/>
          </a:p>
          <a:p>
            <a:pPr indent="0" algn="l">
              <a:lnSpc>
                <a:spcPct val="117000"/>
              </a:lnSpc>
              <a:spcBef>
                <a:spcPts val="800"/>
              </a:spcBef>
            </a:pPr>
            <a:r>
              <a:rPr lang="en-US" sz="1300" b="0" i="0" u="none" strike="noStrike">
                <a:solidFill>
                  <a:srgbClr val="333333"/>
                </a:solidFill>
                <a:latin typeface="Noto Sans SC" panose="020B0200000000000000" charset="-122"/>
                <a:ea typeface="Noto Sans SC" panose="020B0200000000000000" charset="-122"/>
                <a:cs typeface="Noto Sans SC" panose="020B0200000000000000" charset="-122"/>
                <a:sym typeface="Noto Sans SC" panose="020B0200000000000000" charset="-122"/>
              </a:rPr>
              <a:t>• 各部门必须明确资产使用人和管理人，责任落实到人，确保资产日常管理可追溯。</a:t>
            </a:r>
            <a:br>
              <a:rPr lang="en-US" sz="1600" b="0" i="0" u="none" strike="noStrike">
                <a:solidFill>
                  <a:srgbClr val="1F2329"/>
                </a:solidFill>
                <a:latin typeface="Noto Sans SC" panose="020B0200000000000000" charset="-122"/>
                <a:ea typeface="Noto Sans SC" panose="020B0200000000000000" charset="-122"/>
                <a:cs typeface="Noto Sans SC" panose="020B0200000000000000" charset="-122"/>
                <a:sym typeface="Noto Sans SC" panose="020B0200000000000000" charset="-122"/>
              </a:rPr>
            </a:br>
            <a:r>
              <a:rPr lang="en-US" sz="1300" b="0" i="0" u="none" strike="noStrike">
                <a:solidFill>
                  <a:srgbClr val="333333"/>
                </a:solidFill>
                <a:latin typeface="Noto Sans SC" panose="020B0200000000000000" charset="-122"/>
                <a:ea typeface="Noto Sans SC" panose="020B0200000000000000" charset="-122"/>
                <a:cs typeface="Noto Sans SC" panose="020B0200000000000000" charset="-122"/>
                <a:sym typeface="Noto Sans SC" panose="020B0200000000000000" charset="-122"/>
              </a:rPr>
              <a:t>• 资产使用人发生变动时，必须及时在系统中更新信息并办理线下实物交接手续。</a:t>
            </a:r>
            <a:r>
              <a:rPr lang="zh-CN" altLang="en-US" sz="1300" b="0" i="0" u="none" strike="noStrike">
                <a:solidFill>
                  <a:srgbClr val="333333"/>
                </a:solidFill>
                <a:latin typeface="Noto Sans SC" panose="020B0200000000000000" charset="-122"/>
                <a:ea typeface="Noto Sans SC" panose="020B0200000000000000" charset="-122"/>
                <a:cs typeface="Noto Sans SC" panose="020B0200000000000000" charset="-122"/>
                <a:sym typeface="Noto Sans SC" panose="020B0200000000000000" charset="-122"/>
              </a:rPr>
              <a:t>（及时办理相关手续）</a:t>
            </a:r>
            <a:endParaRPr lang="zh-CN" altLang="en-US" sz="1300" b="0" i="0" u="none" strike="noStrike">
              <a:solidFill>
                <a:srgbClr val="333333"/>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
        <p:nvSpPr>
          <p:cNvPr id="9" name="AutoShape 9"/>
          <p:cNvSpPr/>
          <p:nvPr>
            <p:custDataLst>
              <p:tags r:id="rId8"/>
            </p:custDataLst>
          </p:nvPr>
        </p:nvSpPr>
        <p:spPr>
          <a:xfrm>
            <a:off x="0" y="3263900"/>
            <a:ext cx="6259195" cy="1333500"/>
          </a:xfrm>
          <a:prstGeom prst="roundRect">
            <a:avLst>
              <a:gd name="adj" fmla="val 7619"/>
            </a:avLst>
          </a:prstGeom>
          <a:solidFill>
            <a:srgbClr val="FFFFFF">
              <a:alpha val="95000"/>
            </a:srgbClr>
          </a:solidFill>
          <a:ln w="25400" cap="flat" cmpd="sng">
            <a:noFill/>
            <a:prstDash val="solid"/>
            <a:round/>
          </a:ln>
          <a:effectLst>
            <a:outerShdw blurRad="444500" dist="190500" dir="2700000" algn="tl" rotWithShape="0">
              <a:srgbClr val="000000">
                <a:alpha val="25000"/>
              </a:srgbClr>
            </a:outerShdw>
          </a:effectLst>
        </p:spPr>
        <p:txBody>
          <a:bodyPr vert="horz" wrap="square" lIns="63500" tIns="63500" rIns="63500" bIns="63500" rtlCol="0" anchor="ctr"/>
          <a:lstStyle/>
          <a:p>
            <a:pPr algn="ctr">
              <a:defRPr/>
            </a:pPr>
          </a:p>
        </p:txBody>
      </p:sp>
      <p:sp>
        <p:nvSpPr>
          <p:cNvPr id="10" name="AutoShape 10"/>
          <p:cNvSpPr/>
          <p:nvPr>
            <p:custDataLst>
              <p:tags r:id="rId9"/>
            </p:custDataLst>
          </p:nvPr>
        </p:nvSpPr>
        <p:spPr>
          <a:xfrm>
            <a:off x="86360" y="3263900"/>
            <a:ext cx="76200" cy="1333500"/>
          </a:xfrm>
          <a:prstGeom prst="roundRect">
            <a:avLst>
              <a:gd name="adj" fmla="val 0"/>
            </a:avLst>
          </a:prstGeom>
          <a:solidFill>
            <a:srgbClr val="8B0000">
              <a:alpha val="100000"/>
            </a:srgbClr>
          </a:solidFill>
          <a:ln w="25400" cap="flat" cmpd="sng">
            <a:noFill/>
            <a:prstDash val="solid"/>
            <a:round/>
          </a:ln>
        </p:spPr>
        <p:txBody>
          <a:bodyPr vert="horz" wrap="square" lIns="63500" tIns="63500" rIns="63500" bIns="63500" rtlCol="0" anchor="ctr"/>
          <a:lstStyle/>
          <a:p>
            <a:pPr algn="ctr">
              <a:defRPr/>
            </a:pPr>
          </a:p>
        </p:txBody>
      </p:sp>
      <p:pic>
        <p:nvPicPr>
          <p:cNvPr id="11" name="Picture 11"/>
          <p:cNvPicPr>
            <a:picLocks noChangeAspect="1"/>
          </p:cNvPicPr>
          <p:nvPr>
            <p:custDataLst>
              <p:tags r:id="rId10"/>
            </p:custDataLst>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5689600" y="3911600"/>
            <a:ext cx="406400" cy="406400"/>
          </a:xfrm>
          <a:prstGeom prst="rect">
            <a:avLst/>
          </a:prstGeom>
        </p:spPr>
      </p:pic>
      <p:sp>
        <p:nvSpPr>
          <p:cNvPr id="12" name="AutoShape 12"/>
          <p:cNvSpPr/>
          <p:nvPr>
            <p:custDataLst>
              <p:tags r:id="rId13"/>
            </p:custDataLst>
          </p:nvPr>
        </p:nvSpPr>
        <p:spPr>
          <a:xfrm>
            <a:off x="317500" y="3297555"/>
            <a:ext cx="5461000" cy="1253490"/>
          </a:xfrm>
          <a:prstGeom prst="rect">
            <a:avLst/>
          </a:prstGeom>
          <a:noFill/>
          <a:ln w="12700" cap="flat" cmpd="sng">
            <a:noFill/>
            <a:prstDash val="solid"/>
            <a:round/>
          </a:ln>
        </p:spPr>
        <p:txBody>
          <a:bodyPr vert="horz" wrap="square" lIns="0" tIns="0" rIns="0" bIns="0" rtlCol="0" anchor="ctr" anchorCtr="0"/>
          <a:lstStyle/>
          <a:p>
            <a:pPr indent="0" algn="l">
              <a:lnSpc>
                <a:spcPct val="100000"/>
              </a:lnSpc>
              <a:defRPr/>
            </a:pPr>
            <a:r>
              <a:rPr lang="en-US" sz="1900" b="1" i="0" u="none" strike="noStrike">
                <a:solidFill>
                  <a:srgbClr val="8B0000"/>
                </a:solidFill>
                <a:latin typeface="Noto Sans SC" panose="020B0200000000000000" charset="-122"/>
                <a:ea typeface="Noto Sans SC" panose="020B0200000000000000" charset="-122"/>
                <a:cs typeface="Noto Sans SC" panose="020B0200000000000000" charset="-122"/>
                <a:sym typeface="Noto Sans SC" panose="020B0200000000000000" charset="-122"/>
              </a:rPr>
              <a:t>规范交接</a:t>
            </a:r>
            <a:endParaRPr lang="en-US" sz="1100"/>
          </a:p>
          <a:p>
            <a:pPr indent="0" algn="l">
              <a:lnSpc>
                <a:spcPct val="117000"/>
              </a:lnSpc>
              <a:spcBef>
                <a:spcPts val="800"/>
              </a:spcBef>
            </a:pPr>
            <a:r>
              <a:rPr lang="en-US" sz="1300" b="0" i="0" u="none" strike="noStrike">
                <a:solidFill>
                  <a:srgbClr val="333333"/>
                </a:solidFill>
                <a:latin typeface="Noto Sans SC" panose="020B0200000000000000" charset="-122"/>
                <a:ea typeface="Noto Sans SC" panose="020B0200000000000000" charset="-122"/>
                <a:cs typeface="Noto Sans SC" panose="020B0200000000000000" charset="-122"/>
                <a:sym typeface="Noto Sans SC" panose="020B0200000000000000" charset="-122"/>
              </a:rPr>
              <a:t>• 教职工调离、离职或退休时，必须完成全部国有资产移交，凭签字确认的资产清单方可办理人事离职手续。</a:t>
            </a:r>
            <a:br>
              <a:rPr lang="en-US" sz="1600" b="0" i="0" u="none" strike="noStrike">
                <a:solidFill>
                  <a:srgbClr val="1F2329"/>
                </a:solidFill>
                <a:latin typeface="Noto Sans SC" panose="020B0200000000000000" charset="-122"/>
                <a:ea typeface="Noto Sans SC" panose="020B0200000000000000" charset="-122"/>
                <a:cs typeface="Noto Sans SC" panose="020B0200000000000000" charset="-122"/>
                <a:sym typeface="Noto Sans SC" panose="020B0200000000000000" charset="-122"/>
              </a:rPr>
            </a:br>
            <a:r>
              <a:rPr lang="en-US" sz="1300" b="0" i="0" u="none" strike="noStrike">
                <a:solidFill>
                  <a:srgbClr val="333333"/>
                </a:solidFill>
                <a:latin typeface="Noto Sans SC" panose="020B0200000000000000" charset="-122"/>
                <a:ea typeface="Noto Sans SC" panose="020B0200000000000000" charset="-122"/>
                <a:cs typeface="Noto Sans SC" panose="020B0200000000000000" charset="-122"/>
                <a:sym typeface="Noto Sans SC" panose="020B0200000000000000" charset="-122"/>
              </a:rPr>
              <a:t>• </a:t>
            </a:r>
            <a:r>
              <a:rPr lang="en-US" sz="1300" b="1" i="0" u="none" strike="noStrike">
                <a:solidFill>
                  <a:srgbClr val="FF0000"/>
                </a:solidFill>
                <a:latin typeface="Noto Sans SC" panose="020B0200000000000000" charset="-122"/>
                <a:ea typeface="Noto Sans SC" panose="020B0200000000000000" charset="-122"/>
                <a:cs typeface="Noto Sans SC" panose="020B0200000000000000" charset="-122"/>
                <a:sym typeface="Noto Sans SC" panose="020B0200000000000000" charset="-122"/>
              </a:rPr>
              <a:t>内部岗位变动时，办公设备原则上“物随岗走”，不随人变动，确有需要的需经资产管理部门审批。</a:t>
            </a:r>
            <a:endParaRPr lang="en-US" sz="1300" b="1" i="0" u="none" strike="noStrike">
              <a:solidFill>
                <a:srgbClr val="FF0000"/>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
        <p:nvSpPr>
          <p:cNvPr id="13" name="AutoShape 13"/>
          <p:cNvSpPr/>
          <p:nvPr>
            <p:custDataLst>
              <p:tags r:id="rId14"/>
            </p:custDataLst>
          </p:nvPr>
        </p:nvSpPr>
        <p:spPr>
          <a:xfrm>
            <a:off x="0" y="5116195"/>
            <a:ext cx="6259830" cy="1333500"/>
          </a:xfrm>
          <a:prstGeom prst="roundRect">
            <a:avLst>
              <a:gd name="adj" fmla="val 7619"/>
            </a:avLst>
          </a:prstGeom>
          <a:solidFill>
            <a:srgbClr val="FFFFFF">
              <a:alpha val="95000"/>
            </a:srgbClr>
          </a:solidFill>
          <a:ln w="25400" cap="flat" cmpd="sng">
            <a:noFill/>
            <a:prstDash val="solid"/>
            <a:round/>
          </a:ln>
          <a:effectLst>
            <a:outerShdw blurRad="444500" dist="190500" dir="2700000" algn="tl" rotWithShape="0">
              <a:srgbClr val="000000">
                <a:alpha val="25000"/>
              </a:srgbClr>
            </a:outerShdw>
          </a:effectLst>
        </p:spPr>
        <p:txBody>
          <a:bodyPr vert="horz" wrap="square" lIns="63500" tIns="63500" rIns="63500" bIns="63500" rtlCol="0" anchor="ctr"/>
          <a:lstStyle/>
          <a:p>
            <a:pPr algn="ctr">
              <a:defRPr/>
            </a:pPr>
          </a:p>
        </p:txBody>
      </p:sp>
      <p:sp>
        <p:nvSpPr>
          <p:cNvPr id="14" name="AutoShape 14"/>
          <p:cNvSpPr/>
          <p:nvPr>
            <p:custDataLst>
              <p:tags r:id="rId15"/>
            </p:custDataLst>
          </p:nvPr>
        </p:nvSpPr>
        <p:spPr>
          <a:xfrm>
            <a:off x="86360" y="5116195"/>
            <a:ext cx="76200" cy="1333500"/>
          </a:xfrm>
          <a:prstGeom prst="roundRect">
            <a:avLst>
              <a:gd name="adj" fmla="val 0"/>
            </a:avLst>
          </a:prstGeom>
          <a:solidFill>
            <a:srgbClr val="8B0000">
              <a:alpha val="100000"/>
            </a:srgbClr>
          </a:solidFill>
          <a:ln w="25400" cap="flat" cmpd="sng">
            <a:noFill/>
            <a:prstDash val="solid"/>
            <a:round/>
          </a:ln>
        </p:spPr>
        <p:txBody>
          <a:bodyPr vert="horz" wrap="square" lIns="63500" tIns="63500" rIns="63500" bIns="63500" rtlCol="0" anchor="ctr"/>
          <a:lstStyle/>
          <a:p>
            <a:pPr algn="ctr">
              <a:defRPr/>
            </a:pPr>
          </a:p>
        </p:txBody>
      </p:sp>
      <p:pic>
        <p:nvPicPr>
          <p:cNvPr id="15" name="Picture 15"/>
          <p:cNvPicPr>
            <a:picLocks noChangeAspect="1"/>
          </p:cNvPicPr>
          <p:nvPr>
            <p:custDataLst>
              <p:tags r:id="rId16"/>
            </p:custDataLst>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r:embed="rId18"/>
              </a:ext>
            </a:extLst>
          </a:blip>
          <a:stretch>
            <a:fillRect/>
          </a:stretch>
        </p:blipFill>
        <p:spPr>
          <a:xfrm>
            <a:off x="5689600" y="5945505"/>
            <a:ext cx="406400" cy="406400"/>
          </a:xfrm>
          <a:prstGeom prst="rect">
            <a:avLst/>
          </a:prstGeom>
        </p:spPr>
      </p:pic>
      <p:sp>
        <p:nvSpPr>
          <p:cNvPr id="16" name="AutoShape 16"/>
          <p:cNvSpPr/>
          <p:nvPr>
            <p:custDataLst>
              <p:tags r:id="rId19"/>
            </p:custDataLst>
          </p:nvPr>
        </p:nvSpPr>
        <p:spPr>
          <a:xfrm>
            <a:off x="317500" y="5272405"/>
            <a:ext cx="5461000" cy="1079500"/>
          </a:xfrm>
          <a:prstGeom prst="rect">
            <a:avLst/>
          </a:prstGeom>
          <a:noFill/>
          <a:ln w="12700" cap="flat" cmpd="sng">
            <a:noFill/>
            <a:prstDash val="solid"/>
            <a:round/>
          </a:ln>
        </p:spPr>
        <p:txBody>
          <a:bodyPr vert="horz" wrap="square" lIns="0" tIns="0" rIns="0" bIns="0" rtlCol="0" anchor="ctr" anchorCtr="0"/>
          <a:lstStyle/>
          <a:p>
            <a:pPr indent="0" algn="l">
              <a:lnSpc>
                <a:spcPct val="100000"/>
              </a:lnSpc>
              <a:defRPr/>
            </a:pPr>
            <a:r>
              <a:rPr lang="en-US" sz="1900" b="1" i="0" u="none" strike="noStrike">
                <a:solidFill>
                  <a:srgbClr val="8B0000"/>
                </a:solidFill>
                <a:latin typeface="Noto Sans SC" panose="020B0200000000000000" charset="-122"/>
                <a:ea typeface="Noto Sans SC" panose="020B0200000000000000" charset="-122"/>
                <a:cs typeface="Noto Sans SC" panose="020B0200000000000000" charset="-122"/>
                <a:sym typeface="Noto Sans SC" panose="020B0200000000000000" charset="-122"/>
              </a:rPr>
              <a:t>日常维护与定期盘点</a:t>
            </a:r>
            <a:endParaRPr lang="en-US" sz="1100"/>
          </a:p>
          <a:p>
            <a:pPr indent="0" algn="l">
              <a:lnSpc>
                <a:spcPct val="117000"/>
              </a:lnSpc>
              <a:spcBef>
                <a:spcPts val="800"/>
              </a:spcBef>
            </a:pPr>
            <a:r>
              <a:rPr lang="en-US" sz="1300" b="0" i="0" u="none" strike="noStrike">
                <a:solidFill>
                  <a:srgbClr val="333333"/>
                </a:solidFill>
                <a:latin typeface="Noto Sans SC" panose="020B0200000000000000" charset="-122"/>
                <a:ea typeface="Noto Sans SC" panose="020B0200000000000000" charset="-122"/>
                <a:cs typeface="Noto Sans SC" panose="020B0200000000000000" charset="-122"/>
                <a:sym typeface="Noto Sans SC" panose="020B0200000000000000" charset="-122"/>
              </a:rPr>
              <a:t>• 资产使用人需定期检查资产状况，及时进行保养维护，最大程度减少非正常损耗，延长使用寿命。</a:t>
            </a:r>
            <a:br>
              <a:rPr lang="en-US" sz="1600" b="0" i="0" u="none" strike="noStrike">
                <a:solidFill>
                  <a:srgbClr val="1F2329"/>
                </a:solidFill>
                <a:latin typeface="Noto Sans SC" panose="020B0200000000000000" charset="-122"/>
                <a:ea typeface="Noto Sans SC" panose="020B0200000000000000" charset="-122"/>
                <a:cs typeface="Noto Sans SC" panose="020B0200000000000000" charset="-122"/>
                <a:sym typeface="Noto Sans SC" panose="020B0200000000000000" charset="-122"/>
              </a:rPr>
            </a:br>
            <a:r>
              <a:rPr lang="en-US" sz="1300" b="0" i="0" u="none" strike="noStrike">
                <a:solidFill>
                  <a:srgbClr val="333333"/>
                </a:solidFill>
                <a:latin typeface="Noto Sans SC" panose="020B0200000000000000" charset="-122"/>
                <a:ea typeface="Noto Sans SC" panose="020B0200000000000000" charset="-122"/>
                <a:cs typeface="Noto Sans SC" panose="020B0200000000000000" charset="-122"/>
                <a:sym typeface="Noto Sans SC" panose="020B0200000000000000" charset="-122"/>
              </a:rPr>
              <a:t>• 学院每年至少组织一次全院资产全面盘点，各部门应积极配合，确保账实相符、账账相符。</a:t>
            </a:r>
            <a:endParaRPr lang="en-US" sz="1300" b="0" i="0" u="none" strike="noStrike">
              <a:solidFill>
                <a:srgbClr val="333333"/>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pic>
        <p:nvPicPr>
          <p:cNvPr id="17" name="图片 16" descr="固定资产转移单"/>
          <p:cNvPicPr>
            <a:picLocks noChangeAspect="1"/>
          </p:cNvPicPr>
          <p:nvPr/>
        </p:nvPicPr>
        <p:blipFill>
          <a:blip r:embed="rId20"/>
          <a:stretch>
            <a:fillRect/>
          </a:stretch>
        </p:blipFill>
        <p:spPr>
          <a:xfrm>
            <a:off x="6259830" y="0"/>
            <a:ext cx="5950585" cy="6858000"/>
          </a:xfrm>
          <a:prstGeom prst="rect">
            <a:avLst/>
          </a:prstGeom>
        </p:spPr>
      </p:pic>
      <p:sp>
        <p:nvSpPr>
          <p:cNvPr id="18" name="文本框 17"/>
          <p:cNvSpPr txBox="1"/>
          <p:nvPr/>
        </p:nvSpPr>
        <p:spPr>
          <a:xfrm>
            <a:off x="7389495" y="1971675"/>
            <a:ext cx="3266440" cy="366395"/>
          </a:xfrm>
          <a:prstGeom prst="rect">
            <a:avLst/>
          </a:prstGeom>
          <a:noFill/>
          <a:ln w="28575" cmpd="sng">
            <a:solidFill>
              <a:srgbClr val="C00000"/>
            </a:solidFill>
            <a:prstDash val="solid"/>
          </a:ln>
        </p:spPr>
        <p:txBody>
          <a:bodyPr wrap="square" rtlCol="0">
            <a:noAutofit/>
          </a:bodyPr>
          <a:p>
            <a:r>
              <a:rPr lang="zh-CN" altLang="en-US" sz="2400" b="1">
                <a:solidFill>
                  <a:srgbClr val="C00000"/>
                </a:solidFill>
              </a:rPr>
              <a:t>请提前跟国资科确认</a:t>
            </a:r>
            <a:endParaRPr lang="zh-CN" altLang="en-US" sz="2400" b="1">
              <a:solidFill>
                <a:srgbClr val="C00000"/>
              </a:solidFill>
            </a:endParaRPr>
          </a:p>
        </p:txBody>
      </p:sp>
      <p:sp>
        <p:nvSpPr>
          <p:cNvPr id="20" name="文本框 19"/>
          <p:cNvSpPr txBox="1"/>
          <p:nvPr/>
        </p:nvSpPr>
        <p:spPr>
          <a:xfrm>
            <a:off x="10920730" y="1404620"/>
            <a:ext cx="423545" cy="2282190"/>
          </a:xfrm>
          <a:prstGeom prst="rect">
            <a:avLst/>
          </a:prstGeom>
          <a:noFill/>
          <a:ln w="28575" cmpd="sng">
            <a:solidFill>
              <a:srgbClr val="C00000"/>
            </a:solidFill>
            <a:prstDash val="solid"/>
          </a:ln>
        </p:spPr>
        <p:txBody>
          <a:bodyPr wrap="square" rtlCol="0">
            <a:noAutofit/>
          </a:bodyPr>
          <a:p>
            <a:endParaRPr lang="zh-CN" altLang="en-US" b="1">
              <a:solidFill>
                <a:srgbClr val="C00000"/>
              </a:solidFill>
            </a:endParaRPr>
          </a:p>
          <a:p>
            <a:endParaRPr lang="zh-CN" altLang="en-US" b="1">
              <a:solidFill>
                <a:srgbClr val="C00000"/>
              </a:solidFill>
            </a:endParaRPr>
          </a:p>
          <a:p>
            <a:endParaRPr lang="zh-CN" altLang="en-US" b="1">
              <a:solidFill>
                <a:srgbClr val="C00000"/>
              </a:solidFill>
            </a:endParaRPr>
          </a:p>
          <a:p>
            <a:r>
              <a:rPr lang="zh-CN" altLang="en-US" b="1">
                <a:solidFill>
                  <a:srgbClr val="C00000"/>
                </a:solidFill>
              </a:rPr>
              <a:t>据</a:t>
            </a:r>
            <a:endParaRPr lang="zh-CN" altLang="en-US" b="1">
              <a:solidFill>
                <a:srgbClr val="C00000"/>
              </a:solidFill>
            </a:endParaRPr>
          </a:p>
          <a:p>
            <a:r>
              <a:rPr lang="zh-CN" altLang="en-US" b="1">
                <a:solidFill>
                  <a:srgbClr val="C00000"/>
                </a:solidFill>
              </a:rPr>
              <a:t>实</a:t>
            </a:r>
            <a:endParaRPr lang="zh-CN" altLang="en-US" b="1">
              <a:solidFill>
                <a:srgbClr val="C00000"/>
              </a:solidFill>
            </a:endParaRPr>
          </a:p>
          <a:p>
            <a:r>
              <a:rPr lang="zh-CN" altLang="en-US" b="1">
                <a:solidFill>
                  <a:srgbClr val="C00000"/>
                </a:solidFill>
              </a:rPr>
              <a:t>填</a:t>
            </a:r>
            <a:endParaRPr lang="zh-CN" altLang="en-US" b="1">
              <a:solidFill>
                <a:srgbClr val="C00000"/>
              </a:solidFill>
            </a:endParaRPr>
          </a:p>
          <a:p>
            <a:r>
              <a:rPr lang="zh-CN" altLang="en-US" b="1">
                <a:solidFill>
                  <a:srgbClr val="C00000"/>
                </a:solidFill>
              </a:rPr>
              <a:t>写</a:t>
            </a:r>
            <a:endParaRPr lang="zh-CN" altLang="en-US" b="1">
              <a:solidFill>
                <a:srgbClr val="C00000"/>
              </a:solidFill>
            </a:endParaRPr>
          </a:p>
          <a:p>
            <a:r>
              <a:rPr lang="zh-CN" altLang="en-US" b="1">
                <a:solidFill>
                  <a:srgbClr val="C00000"/>
                </a:solidFill>
              </a:rPr>
              <a:t>使用人</a:t>
            </a:r>
            <a:endParaRPr lang="zh-CN" altLang="en-US" b="1">
              <a:solidFill>
                <a:srgbClr val="C00000"/>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FFFFFF">
              <a:alpha val="75000"/>
            </a:srgbClr>
          </a:solidFill>
          <a:ln w="25400" cap="flat" cmpd="sng">
            <a:noFill/>
            <a:prstDash val="solid"/>
            <a:round/>
          </a:ln>
        </p:spPr>
        <p:txBody>
          <a:bodyPr vert="horz" wrap="square" lIns="63500" tIns="63500" rIns="63500" bIns="63500" rtlCol="0" anchor="ctr"/>
          <a:lstStyle/>
          <a:p>
            <a:pPr algn="ctr">
              <a:defRPr/>
            </a:pPr>
          </a:p>
        </p:txBody>
      </p:sp>
      <p:sp>
        <p:nvSpPr>
          <p:cNvPr id="3" name="AutoShape 3"/>
          <p:cNvSpPr/>
          <p:nvPr/>
        </p:nvSpPr>
        <p:spPr>
          <a:xfrm>
            <a:off x="762000" y="635000"/>
            <a:ext cx="10668000" cy="5715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3200" b="1" i="0" u="none" strike="noStrike">
                <a:solidFill>
                  <a:srgbClr val="8B0000"/>
                </a:solidFill>
                <a:latin typeface="Noto Sans SC" panose="020B0200000000000000" charset="-122"/>
                <a:ea typeface="Noto Sans SC" panose="020B0200000000000000" charset="-122"/>
                <a:cs typeface="Noto Sans SC" panose="020B0200000000000000" charset="-122"/>
                <a:sym typeface="Noto Sans SC" panose="020B0200000000000000" charset="-122"/>
              </a:rPr>
              <a:t>03 内部调拨：《固定资产转移单》填写指南</a:t>
            </a:r>
            <a:endParaRPr lang="en-US" sz="1100"/>
          </a:p>
        </p:txBody>
      </p:sp>
      <p:sp>
        <p:nvSpPr>
          <p:cNvPr id="4" name="AutoShape 4"/>
          <p:cNvSpPr/>
          <p:nvPr/>
        </p:nvSpPr>
        <p:spPr>
          <a:xfrm>
            <a:off x="762000" y="1460500"/>
            <a:ext cx="10668000" cy="5080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1400" b="0" i="0" u="none" strike="noStrike">
                <a:solidFill>
                  <a:srgbClr val="374151"/>
                </a:solidFill>
                <a:latin typeface="Noto Sans SC" panose="020B0200000000000000" charset="-122"/>
                <a:ea typeface="Noto Sans SC" panose="020B0200000000000000" charset="-122"/>
                <a:cs typeface="Noto Sans SC" panose="020B0200000000000000" charset="-122"/>
                <a:sym typeface="Noto Sans SC" panose="020B0200000000000000" charset="-122"/>
              </a:rPr>
              <a:t>当资产在学院内部不同部门之间发生物理位置或使用人变动时，必须按规范流程填写并办理《固定资产转移单》，严禁私自调动。</a:t>
            </a:r>
            <a:endParaRPr lang="en-US" sz="1100"/>
          </a:p>
        </p:txBody>
      </p:sp>
      <p:sp>
        <p:nvSpPr>
          <p:cNvPr id="5" name="AutoShape 5"/>
          <p:cNvSpPr/>
          <p:nvPr/>
        </p:nvSpPr>
        <p:spPr>
          <a:xfrm>
            <a:off x="762000" y="2286000"/>
            <a:ext cx="5207000" cy="1841500"/>
          </a:xfrm>
          <a:prstGeom prst="roundRect">
            <a:avLst>
              <a:gd name="adj" fmla="val 0"/>
            </a:avLst>
          </a:prstGeom>
          <a:solidFill>
            <a:srgbClr val="FFFFFF">
              <a:alpha val="100000"/>
            </a:srgbClr>
          </a:solidFill>
          <a:ln w="12700" cap="flat" cmpd="sng">
            <a:solidFill>
              <a:srgbClr val="E5E7EB">
                <a:alpha val="100000"/>
              </a:srgbClr>
            </a:solidFill>
            <a:prstDash val="solid"/>
            <a:round/>
          </a:ln>
          <a:effectLst>
            <a:outerShdw blurRad="444500" dist="190500" dir="2700000" algn="tl" rotWithShape="0">
              <a:srgbClr val="000000">
                <a:alpha val="25000"/>
              </a:srgbClr>
            </a:outerShdw>
          </a:effectLst>
        </p:spPr>
        <p:txBody>
          <a:bodyPr vert="horz" wrap="square" lIns="63500" tIns="63500" rIns="63500" bIns="63500" rtlCol="0" anchor="ctr"/>
          <a:lstStyle/>
          <a:p>
            <a:pPr algn="ctr">
              <a:defRPr/>
            </a:pPr>
          </a:p>
        </p:txBody>
      </p:sp>
      <p:pic>
        <p:nvPicPr>
          <p:cNvPr id="6" name="Picture 6"/>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16000" y="2540000"/>
            <a:ext cx="457200" cy="457200"/>
          </a:xfrm>
          <a:prstGeom prst="rect">
            <a:avLst/>
          </a:prstGeom>
        </p:spPr>
      </p:pic>
      <p:sp>
        <p:nvSpPr>
          <p:cNvPr id="7" name="AutoShape 7"/>
          <p:cNvSpPr/>
          <p:nvPr/>
        </p:nvSpPr>
        <p:spPr>
          <a:xfrm>
            <a:off x="1651000" y="2476500"/>
            <a:ext cx="4064000" cy="14605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1800" b="1" i="0" u="none" strike="noStrike">
                <a:solidFill>
                  <a:srgbClr val="8B0000"/>
                </a:solidFill>
                <a:latin typeface="Noto Sans SC" panose="020B0200000000000000" charset="-122"/>
                <a:ea typeface="Noto Sans SC" panose="020B0200000000000000" charset="-122"/>
                <a:cs typeface="Noto Sans SC" panose="020B0200000000000000" charset="-122"/>
                <a:sym typeface="Noto Sans SC" panose="020B0200000000000000" charset="-122"/>
              </a:rPr>
              <a:t>01. 填写基本信息</a:t>
            </a:r>
            <a:endParaRPr lang="en-US" sz="1100"/>
          </a:p>
          <a:p>
            <a:pPr indent="0" algn="l">
              <a:lnSpc>
                <a:spcPct val="108000"/>
              </a:lnSpc>
              <a:spcBef>
                <a:spcPts val="800"/>
              </a:spcBef>
            </a:pPr>
            <a:r>
              <a:rPr lang="en-US" sz="1200" b="0" i="0" u="none" strike="noStrike">
                <a:solidFill>
                  <a:srgbClr val="4B5563"/>
                </a:solidFill>
                <a:latin typeface="Noto Sans SC" panose="020B0200000000000000" charset="-122"/>
                <a:ea typeface="Noto Sans SC" panose="020B0200000000000000" charset="-122"/>
                <a:cs typeface="Noto Sans SC" panose="020B0200000000000000" charset="-122"/>
                <a:sym typeface="Noto Sans SC" panose="020B0200000000000000" charset="-122"/>
              </a:rPr>
              <a:t>请务必准确填写单据的</a:t>
            </a:r>
            <a:r>
              <a:rPr lang="en-US" sz="1200" b="1" i="0" u="none" strike="noStrike">
                <a:solidFill>
                  <a:srgbClr val="4B5563"/>
                </a:solidFill>
                <a:latin typeface="Noto Sans SC" panose="020B0200000000000000" charset="-122"/>
                <a:ea typeface="Noto Sans SC" panose="020B0200000000000000" charset="-122"/>
                <a:cs typeface="Noto Sans SC" panose="020B0200000000000000" charset="-122"/>
                <a:sym typeface="Noto Sans SC" panose="020B0200000000000000" charset="-122"/>
              </a:rPr>
              <a:t>转移日期</a:t>
            </a:r>
            <a:r>
              <a:rPr lang="en-US" sz="1200" b="0" i="0" u="none" strike="noStrike">
                <a:solidFill>
                  <a:srgbClr val="4B5563"/>
                </a:solidFill>
                <a:latin typeface="Noto Sans SC" panose="020B0200000000000000" charset="-122"/>
                <a:ea typeface="Noto Sans SC" panose="020B0200000000000000" charset="-122"/>
                <a:cs typeface="Noto Sans SC" panose="020B0200000000000000" charset="-122"/>
                <a:sym typeface="Noto Sans SC" panose="020B0200000000000000" charset="-122"/>
              </a:rPr>
              <a:t>，以及资产</a:t>
            </a:r>
            <a:r>
              <a:rPr lang="en-US" sz="1200" b="1" i="0" u="none" strike="noStrike">
                <a:solidFill>
                  <a:srgbClr val="4B5563"/>
                </a:solidFill>
                <a:latin typeface="Noto Sans SC" panose="020B0200000000000000" charset="-122"/>
                <a:ea typeface="Noto Sans SC" panose="020B0200000000000000" charset="-122"/>
                <a:cs typeface="Noto Sans SC" panose="020B0200000000000000" charset="-122"/>
                <a:sym typeface="Noto Sans SC" panose="020B0200000000000000" charset="-122"/>
              </a:rPr>
              <a:t>调入部门</a:t>
            </a:r>
            <a:r>
              <a:rPr lang="en-US" sz="1200" b="0" i="0" u="none" strike="noStrike">
                <a:solidFill>
                  <a:srgbClr val="4B5563"/>
                </a:solidFill>
                <a:latin typeface="Noto Sans SC" panose="020B0200000000000000" charset="-122"/>
                <a:ea typeface="Noto Sans SC" panose="020B0200000000000000" charset="-122"/>
                <a:cs typeface="Noto Sans SC" panose="020B0200000000000000" charset="-122"/>
                <a:sym typeface="Noto Sans SC" panose="020B0200000000000000" charset="-122"/>
              </a:rPr>
              <a:t>和</a:t>
            </a:r>
            <a:r>
              <a:rPr lang="en-US" sz="1200" b="1" i="0" u="none" strike="noStrike">
                <a:solidFill>
                  <a:srgbClr val="4B5563"/>
                </a:solidFill>
                <a:latin typeface="Noto Sans SC" panose="020B0200000000000000" charset="-122"/>
                <a:ea typeface="Noto Sans SC" panose="020B0200000000000000" charset="-122"/>
                <a:cs typeface="Noto Sans SC" panose="020B0200000000000000" charset="-122"/>
                <a:sym typeface="Noto Sans SC" panose="020B0200000000000000" charset="-122"/>
              </a:rPr>
              <a:t>调出部门</a:t>
            </a:r>
            <a:r>
              <a:rPr lang="en-US" sz="1200" b="0" i="0" u="none" strike="noStrike">
                <a:solidFill>
                  <a:srgbClr val="4B5563"/>
                </a:solidFill>
                <a:latin typeface="Noto Sans SC" panose="020B0200000000000000" charset="-122"/>
                <a:ea typeface="Noto Sans SC" panose="020B0200000000000000" charset="-122"/>
                <a:cs typeface="Noto Sans SC" panose="020B0200000000000000" charset="-122"/>
                <a:sym typeface="Noto Sans SC" panose="020B0200000000000000" charset="-122"/>
              </a:rPr>
              <a:t>的全称，避免使用简称导致归属不清。</a:t>
            </a:r>
            <a:endParaRPr lang="en-US" sz="1200" b="0" i="0" u="none" strike="noStrike">
              <a:solidFill>
                <a:srgbClr val="4B5563"/>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
        <p:nvSpPr>
          <p:cNvPr id="8" name="AutoShape 8"/>
          <p:cNvSpPr/>
          <p:nvPr/>
        </p:nvSpPr>
        <p:spPr>
          <a:xfrm>
            <a:off x="6223000" y="2286000"/>
            <a:ext cx="5207000" cy="1841500"/>
          </a:xfrm>
          <a:prstGeom prst="roundRect">
            <a:avLst>
              <a:gd name="adj" fmla="val 0"/>
            </a:avLst>
          </a:prstGeom>
          <a:solidFill>
            <a:srgbClr val="FFFFFF">
              <a:alpha val="100000"/>
            </a:srgbClr>
          </a:solidFill>
          <a:ln w="12700" cap="flat" cmpd="sng">
            <a:solidFill>
              <a:srgbClr val="E5E7EB">
                <a:alpha val="100000"/>
              </a:srgbClr>
            </a:solidFill>
            <a:prstDash val="solid"/>
            <a:round/>
          </a:ln>
          <a:effectLst>
            <a:outerShdw blurRad="444500" dist="190500" dir="2700000" algn="tl" rotWithShape="0">
              <a:srgbClr val="000000">
                <a:alpha val="25000"/>
              </a:srgbClr>
            </a:outerShdw>
          </a:effectLst>
        </p:spPr>
        <p:txBody>
          <a:bodyPr vert="horz" wrap="square" lIns="63500" tIns="63500" rIns="63500" bIns="63500" rtlCol="0" anchor="ctr"/>
          <a:lstStyle/>
          <a:p>
            <a:pPr algn="ctr">
              <a:defRPr/>
            </a:pPr>
          </a:p>
        </p:txBody>
      </p:sp>
      <p:pic>
        <p:nvPicPr>
          <p:cNvPr id="9" name="Picture 9"/>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477000" y="2540000"/>
            <a:ext cx="457200" cy="457200"/>
          </a:xfrm>
          <a:prstGeom prst="rect">
            <a:avLst/>
          </a:prstGeom>
        </p:spPr>
      </p:pic>
      <p:sp>
        <p:nvSpPr>
          <p:cNvPr id="10" name="AutoShape 10"/>
          <p:cNvSpPr/>
          <p:nvPr/>
        </p:nvSpPr>
        <p:spPr>
          <a:xfrm>
            <a:off x="7112000" y="2476500"/>
            <a:ext cx="4064000" cy="14605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1800" b="1" i="0" u="none" strike="noStrike">
                <a:solidFill>
                  <a:srgbClr val="8B0000"/>
                </a:solidFill>
                <a:latin typeface="Noto Sans SC" panose="020B0200000000000000" charset="-122"/>
                <a:ea typeface="Noto Sans SC" panose="020B0200000000000000" charset="-122"/>
                <a:cs typeface="Noto Sans SC" panose="020B0200000000000000" charset="-122"/>
                <a:sym typeface="Noto Sans SC" panose="020B0200000000000000" charset="-122"/>
              </a:rPr>
              <a:t>02. 填写资产明细</a:t>
            </a:r>
            <a:endParaRPr lang="en-US" sz="1100"/>
          </a:p>
          <a:p>
            <a:pPr indent="0" algn="l">
              <a:lnSpc>
                <a:spcPct val="108000"/>
              </a:lnSpc>
              <a:spcBef>
                <a:spcPts val="800"/>
              </a:spcBef>
            </a:pPr>
            <a:r>
              <a:rPr lang="en-US" sz="1200" b="0" i="0" u="none" strike="noStrike">
                <a:solidFill>
                  <a:srgbClr val="4B5563"/>
                </a:solidFill>
                <a:latin typeface="Noto Sans SC" panose="020B0200000000000000" charset="-122"/>
                <a:ea typeface="Noto Sans SC" panose="020B0200000000000000" charset="-122"/>
                <a:cs typeface="Noto Sans SC" panose="020B0200000000000000" charset="-122"/>
                <a:sym typeface="Noto Sans SC" panose="020B0200000000000000" charset="-122"/>
              </a:rPr>
              <a:t>•</a:t>
            </a:r>
            <a:r>
              <a:rPr lang="en-US" sz="1200" b="1" i="0" u="none" strike="noStrike">
                <a:solidFill>
                  <a:srgbClr val="4B5563"/>
                </a:solidFill>
                <a:latin typeface="Noto Sans SC" panose="020B0200000000000000" charset="-122"/>
                <a:ea typeface="Noto Sans SC" panose="020B0200000000000000" charset="-122"/>
                <a:cs typeface="Noto Sans SC" panose="020B0200000000000000" charset="-122"/>
                <a:sym typeface="Noto Sans SC" panose="020B0200000000000000" charset="-122"/>
              </a:rPr>
              <a:t>资产编号：</a:t>
            </a:r>
            <a:r>
              <a:rPr lang="en-US" sz="1200" b="0" i="0" u="none" strike="noStrike">
                <a:solidFill>
                  <a:srgbClr val="4B5563"/>
                </a:solidFill>
                <a:latin typeface="Noto Sans SC" panose="020B0200000000000000" charset="-122"/>
                <a:ea typeface="Noto Sans SC" panose="020B0200000000000000" charset="-122"/>
                <a:cs typeface="Noto Sans SC" panose="020B0200000000000000" charset="-122"/>
                <a:sym typeface="Noto Sans SC" panose="020B0200000000000000" charset="-122"/>
              </a:rPr>
              <a:t>填写资产管理系统中生成的唯一编码，这是识别资产的关键标识。</a:t>
            </a:r>
            <a:br>
              <a:rPr lang="en-US" sz="1600" b="0" i="0" u="none" strike="noStrike">
                <a:solidFill>
                  <a:srgbClr val="1F2329"/>
                </a:solidFill>
                <a:latin typeface="Noto Sans SC" panose="020B0200000000000000" charset="-122"/>
                <a:ea typeface="Noto Sans SC" panose="020B0200000000000000" charset="-122"/>
                <a:cs typeface="Noto Sans SC" panose="020B0200000000000000" charset="-122"/>
                <a:sym typeface="Noto Sans SC" panose="020B0200000000000000" charset="-122"/>
              </a:rPr>
            </a:br>
            <a:r>
              <a:rPr lang="en-US" sz="1200" b="0" i="0" u="none" strike="noStrike">
                <a:solidFill>
                  <a:srgbClr val="4B5563"/>
                </a:solidFill>
                <a:latin typeface="Noto Sans SC" panose="020B0200000000000000" charset="-122"/>
                <a:ea typeface="Noto Sans SC" panose="020B0200000000000000" charset="-122"/>
                <a:cs typeface="Noto Sans SC" panose="020B0200000000000000" charset="-122"/>
                <a:sym typeface="Noto Sans SC" panose="020B0200000000000000" charset="-122"/>
              </a:rPr>
              <a:t>• 规范填写资产名称、型号规格、单位及数量，确保与实物及系统记录一致。</a:t>
            </a:r>
            <a:endParaRPr lang="en-US" sz="1200" b="0" i="0" u="none" strike="noStrike">
              <a:solidFill>
                <a:srgbClr val="4B5563"/>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
        <p:nvSpPr>
          <p:cNvPr id="11" name="AutoShape 11"/>
          <p:cNvSpPr/>
          <p:nvPr/>
        </p:nvSpPr>
        <p:spPr>
          <a:xfrm>
            <a:off x="762000" y="4318000"/>
            <a:ext cx="5207000" cy="1841500"/>
          </a:xfrm>
          <a:prstGeom prst="roundRect">
            <a:avLst>
              <a:gd name="adj" fmla="val 0"/>
            </a:avLst>
          </a:prstGeom>
          <a:solidFill>
            <a:srgbClr val="FFFFFF">
              <a:alpha val="100000"/>
            </a:srgbClr>
          </a:solidFill>
          <a:ln w="12700" cap="flat" cmpd="sng">
            <a:solidFill>
              <a:srgbClr val="E5E7EB">
                <a:alpha val="100000"/>
              </a:srgbClr>
            </a:solidFill>
            <a:prstDash val="solid"/>
            <a:round/>
          </a:ln>
          <a:effectLst>
            <a:outerShdw blurRad="444500" dist="190500" dir="2700000" algn="tl" rotWithShape="0">
              <a:srgbClr val="000000">
                <a:alpha val="25000"/>
              </a:srgbClr>
            </a:outerShdw>
          </a:effectLst>
        </p:spPr>
        <p:txBody>
          <a:bodyPr vert="horz" wrap="square" lIns="63500" tIns="63500" rIns="63500" bIns="63500" rtlCol="0" anchor="ctr"/>
          <a:lstStyle/>
          <a:p>
            <a:pPr algn="ctr">
              <a:defRPr/>
            </a:pPr>
          </a:p>
        </p:txBody>
      </p:sp>
      <p:pic>
        <p:nvPicPr>
          <p:cNvPr id="12" name="Picture 12"/>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016000" y="4572000"/>
            <a:ext cx="457200" cy="457200"/>
          </a:xfrm>
          <a:prstGeom prst="rect">
            <a:avLst/>
          </a:prstGeom>
        </p:spPr>
      </p:pic>
      <p:sp>
        <p:nvSpPr>
          <p:cNvPr id="13" name="AutoShape 13"/>
          <p:cNvSpPr/>
          <p:nvPr/>
        </p:nvSpPr>
        <p:spPr>
          <a:xfrm>
            <a:off x="1651000" y="4508500"/>
            <a:ext cx="4064000" cy="14605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1800" b="1" i="0" u="none" strike="noStrike">
                <a:solidFill>
                  <a:srgbClr val="8B0000"/>
                </a:solidFill>
                <a:latin typeface="Noto Sans SC" panose="020B0200000000000000" charset="-122"/>
                <a:ea typeface="Noto Sans SC" panose="020B0200000000000000" charset="-122"/>
                <a:cs typeface="Noto Sans SC" panose="020B0200000000000000" charset="-122"/>
                <a:sym typeface="Noto Sans SC" panose="020B0200000000000000" charset="-122"/>
              </a:rPr>
              <a:t>03. 办理签字盖章</a:t>
            </a:r>
            <a:endParaRPr lang="en-US" sz="1100"/>
          </a:p>
          <a:p>
            <a:pPr indent="0" algn="l">
              <a:lnSpc>
                <a:spcPct val="108000"/>
              </a:lnSpc>
              <a:spcBef>
                <a:spcPts val="800"/>
              </a:spcBef>
            </a:pPr>
            <a:r>
              <a:rPr lang="en-US" sz="1200" b="0" i="0" u="none" strike="noStrike">
                <a:solidFill>
                  <a:srgbClr val="4B5563"/>
                </a:solidFill>
                <a:latin typeface="Noto Sans SC" panose="020B0200000000000000" charset="-122"/>
                <a:ea typeface="Noto Sans SC" panose="020B0200000000000000" charset="-122"/>
                <a:cs typeface="Noto Sans SC" panose="020B0200000000000000" charset="-122"/>
                <a:sym typeface="Noto Sans SC" panose="020B0200000000000000" charset="-122"/>
              </a:rPr>
              <a:t>• 调出部门</a:t>
            </a:r>
            <a:r>
              <a:rPr lang="zh-CN" altLang="en-US" sz="1200" b="0" i="0" u="none" strike="noStrike">
                <a:solidFill>
                  <a:srgbClr val="4B5563"/>
                </a:solidFill>
                <a:latin typeface="Noto Sans SC" panose="020B0200000000000000" charset="-122"/>
                <a:ea typeface="Noto Sans SC" panose="020B0200000000000000" charset="-122"/>
                <a:cs typeface="Noto Sans SC" panose="020B0200000000000000" charset="-122"/>
                <a:sym typeface="Noto Sans SC" panose="020B0200000000000000" charset="-122"/>
              </a:rPr>
              <a:t>经办人（资产管理员）、</a:t>
            </a:r>
            <a:r>
              <a:rPr lang="en-US" sz="1200" b="0" i="0" u="none" strike="noStrike">
                <a:solidFill>
                  <a:srgbClr val="4B5563"/>
                </a:solidFill>
                <a:latin typeface="Noto Sans SC" panose="020B0200000000000000" charset="-122"/>
                <a:ea typeface="Noto Sans SC" panose="020B0200000000000000" charset="-122"/>
                <a:cs typeface="Noto Sans SC" panose="020B0200000000000000" charset="-122"/>
                <a:sym typeface="Noto Sans SC" panose="020B0200000000000000" charset="-122"/>
              </a:rPr>
              <a:t>负责人签字并加盖部门公章</a:t>
            </a:r>
            <a:br>
              <a:rPr lang="en-US" sz="1600" b="0" i="0" u="none" strike="noStrike">
                <a:solidFill>
                  <a:srgbClr val="1F2329"/>
                </a:solidFill>
                <a:latin typeface="Noto Sans SC" panose="020B0200000000000000" charset="-122"/>
                <a:ea typeface="Noto Sans SC" panose="020B0200000000000000" charset="-122"/>
                <a:cs typeface="Noto Sans SC" panose="020B0200000000000000" charset="-122"/>
                <a:sym typeface="Noto Sans SC" panose="020B0200000000000000" charset="-122"/>
              </a:rPr>
            </a:br>
            <a:r>
              <a:rPr lang="en-US" sz="1200" b="0" i="0" u="none" strike="noStrike">
                <a:solidFill>
                  <a:srgbClr val="4B5563"/>
                </a:solidFill>
                <a:latin typeface="Noto Sans SC" panose="020B0200000000000000" charset="-122"/>
                <a:ea typeface="Noto Sans SC" panose="020B0200000000000000" charset="-122"/>
                <a:cs typeface="Noto Sans SC" panose="020B0200000000000000" charset="-122"/>
                <a:sym typeface="Noto Sans SC" panose="020B0200000000000000" charset="-122"/>
              </a:rPr>
              <a:t>• 调入部门</a:t>
            </a:r>
            <a:r>
              <a:rPr lang="zh-CN" altLang="en-US" sz="1200" b="0" i="0" u="none" strike="noStrike">
                <a:solidFill>
                  <a:srgbClr val="4B5563"/>
                </a:solidFill>
                <a:latin typeface="Noto Sans SC" panose="020B0200000000000000" charset="-122"/>
                <a:ea typeface="Noto Sans SC" panose="020B0200000000000000" charset="-122"/>
                <a:cs typeface="Noto Sans SC" panose="020B0200000000000000" charset="-122"/>
                <a:sym typeface="Noto Sans SC" panose="020B0200000000000000" charset="-122"/>
              </a:rPr>
              <a:t>经办人（资产管理员）、</a:t>
            </a:r>
            <a:r>
              <a:rPr lang="en-US" sz="1200" b="0" i="0" u="none" strike="noStrike">
                <a:solidFill>
                  <a:srgbClr val="4B5563"/>
                </a:solidFill>
                <a:latin typeface="Noto Sans SC" panose="020B0200000000000000" charset="-122"/>
                <a:ea typeface="Noto Sans SC" panose="020B0200000000000000" charset="-122"/>
                <a:cs typeface="Noto Sans SC" panose="020B0200000000000000" charset="-122"/>
                <a:sym typeface="Noto Sans SC" panose="020B0200000000000000" charset="-122"/>
              </a:rPr>
              <a:t>负责人签字并加盖部门公章</a:t>
            </a:r>
            <a:br>
              <a:rPr lang="en-US" sz="1600" b="0" i="0" u="none" strike="noStrike">
                <a:solidFill>
                  <a:srgbClr val="1F2329"/>
                </a:solidFill>
                <a:latin typeface="Noto Sans SC" panose="020B0200000000000000" charset="-122"/>
                <a:ea typeface="Noto Sans SC" panose="020B0200000000000000" charset="-122"/>
                <a:cs typeface="Noto Sans SC" panose="020B0200000000000000" charset="-122"/>
                <a:sym typeface="Noto Sans SC" panose="020B0200000000000000" charset="-122"/>
              </a:rPr>
            </a:br>
            <a:r>
              <a:rPr lang="en-US" sz="1200" b="0" i="0" u="none" strike="noStrike">
                <a:solidFill>
                  <a:srgbClr val="4B5563"/>
                </a:solidFill>
                <a:latin typeface="Noto Sans SC" panose="020B0200000000000000" charset="-122"/>
                <a:ea typeface="Noto Sans SC" panose="020B0200000000000000" charset="-122"/>
                <a:cs typeface="Noto Sans SC" panose="020B0200000000000000" charset="-122"/>
                <a:sym typeface="Noto Sans SC" panose="020B0200000000000000" charset="-122"/>
              </a:rPr>
              <a:t>• 财务处资产管理科审核无误后签字并盖章确认</a:t>
            </a:r>
            <a:endParaRPr lang="en-US" sz="1200" b="0" i="0" u="none" strike="noStrike">
              <a:solidFill>
                <a:srgbClr val="4B5563"/>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
        <p:nvSpPr>
          <p:cNvPr id="14" name="AutoShape 14"/>
          <p:cNvSpPr/>
          <p:nvPr/>
        </p:nvSpPr>
        <p:spPr>
          <a:xfrm>
            <a:off x="6223000" y="4318000"/>
            <a:ext cx="5207000" cy="1841500"/>
          </a:xfrm>
          <a:prstGeom prst="roundRect">
            <a:avLst>
              <a:gd name="adj" fmla="val 0"/>
            </a:avLst>
          </a:prstGeom>
          <a:solidFill>
            <a:srgbClr val="FFFFFF">
              <a:alpha val="100000"/>
            </a:srgbClr>
          </a:solidFill>
          <a:ln w="12700" cap="flat" cmpd="sng">
            <a:solidFill>
              <a:srgbClr val="E5E7EB">
                <a:alpha val="100000"/>
              </a:srgbClr>
            </a:solidFill>
            <a:prstDash val="solid"/>
            <a:round/>
          </a:ln>
          <a:effectLst>
            <a:outerShdw blurRad="444500" dist="190500" dir="2700000" algn="tl" rotWithShape="0">
              <a:srgbClr val="000000">
                <a:alpha val="25000"/>
              </a:srgbClr>
            </a:outerShdw>
          </a:effectLst>
        </p:spPr>
        <p:txBody>
          <a:bodyPr vert="horz" wrap="square" lIns="63500" tIns="63500" rIns="63500" bIns="63500" rtlCol="0" anchor="ctr"/>
          <a:lstStyle/>
          <a:p>
            <a:pPr algn="ctr">
              <a:defRPr/>
            </a:pPr>
          </a:p>
        </p:txBody>
      </p:sp>
      <p:pic>
        <p:nvPicPr>
          <p:cNvPr id="15" name="Picture 15"/>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6477000" y="4572000"/>
            <a:ext cx="457200" cy="457200"/>
          </a:xfrm>
          <a:prstGeom prst="rect">
            <a:avLst/>
          </a:prstGeom>
        </p:spPr>
      </p:pic>
      <p:sp>
        <p:nvSpPr>
          <p:cNvPr id="16" name="AutoShape 16"/>
          <p:cNvSpPr/>
          <p:nvPr/>
        </p:nvSpPr>
        <p:spPr>
          <a:xfrm>
            <a:off x="7112000" y="4508500"/>
            <a:ext cx="4064000" cy="14605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1800" b="1" i="0" u="none" strike="noStrike">
                <a:solidFill>
                  <a:srgbClr val="8B0000"/>
                </a:solidFill>
                <a:latin typeface="Noto Sans SC" panose="020B0200000000000000" charset="-122"/>
                <a:ea typeface="Noto Sans SC" panose="020B0200000000000000" charset="-122"/>
                <a:cs typeface="Noto Sans SC" panose="020B0200000000000000" charset="-122"/>
                <a:sym typeface="Noto Sans SC" panose="020B0200000000000000" charset="-122"/>
              </a:rPr>
              <a:t>04. 存档与系统更新</a:t>
            </a:r>
            <a:endParaRPr lang="en-US" sz="1100"/>
          </a:p>
          <a:p>
            <a:pPr indent="0" algn="l">
              <a:lnSpc>
                <a:spcPct val="108000"/>
              </a:lnSpc>
              <a:spcBef>
                <a:spcPts val="800"/>
              </a:spcBef>
            </a:pPr>
            <a:r>
              <a:rPr lang="en-US" sz="1200" b="0" i="0" u="none" strike="noStrike">
                <a:solidFill>
                  <a:srgbClr val="4B5563"/>
                </a:solidFill>
                <a:latin typeface="Noto Sans SC" panose="020B0200000000000000" charset="-122"/>
                <a:ea typeface="Noto Sans SC" panose="020B0200000000000000" charset="-122"/>
                <a:cs typeface="Noto Sans SC" panose="020B0200000000000000" charset="-122"/>
                <a:sym typeface="Noto Sans SC" panose="020B0200000000000000" charset="-122"/>
              </a:rPr>
              <a:t>• 单据采用“一式三联”制，由调出、调入部门及财务处各留存一联，以备查验。</a:t>
            </a:r>
            <a:br>
              <a:rPr lang="en-US" sz="1600" b="0" i="0" u="none" strike="noStrike">
                <a:solidFill>
                  <a:srgbClr val="1F2329"/>
                </a:solidFill>
                <a:latin typeface="Noto Sans SC" panose="020B0200000000000000" charset="-122"/>
                <a:ea typeface="Noto Sans SC" panose="020B0200000000000000" charset="-122"/>
                <a:cs typeface="Noto Sans SC" panose="020B0200000000000000" charset="-122"/>
                <a:sym typeface="Noto Sans SC" panose="020B0200000000000000" charset="-122"/>
              </a:rPr>
            </a:br>
            <a:r>
              <a:rPr lang="en-US" sz="1200" b="0" i="0" u="none" strike="noStrike">
                <a:solidFill>
                  <a:srgbClr val="4B5563"/>
                </a:solidFill>
                <a:latin typeface="Noto Sans SC" panose="020B0200000000000000" charset="-122"/>
                <a:ea typeface="Noto Sans SC" panose="020B0200000000000000" charset="-122"/>
                <a:cs typeface="Noto Sans SC" panose="020B0200000000000000" charset="-122"/>
                <a:sym typeface="Noto Sans SC" panose="020B0200000000000000" charset="-122"/>
              </a:rPr>
              <a:t>• 财务处将依据审核后的单据，在资产管理系统中变更资产的存放地点及使用部门信息。</a:t>
            </a:r>
            <a:endParaRPr lang="en-US" sz="1200" b="0" i="0" u="none" strike="noStrike">
              <a:solidFill>
                <a:srgbClr val="4B5563"/>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
        <p:nvSpPr>
          <p:cNvPr id="17" name="AutoShape 17"/>
          <p:cNvSpPr/>
          <p:nvPr/>
        </p:nvSpPr>
        <p:spPr>
          <a:xfrm>
            <a:off x="762000" y="6223000"/>
            <a:ext cx="10668000" cy="508000"/>
          </a:xfrm>
          <a:prstGeom prst="roundRect">
            <a:avLst>
              <a:gd name="adj" fmla="val 0"/>
            </a:avLst>
          </a:prstGeom>
          <a:solidFill>
            <a:srgbClr val="8B0000">
              <a:alpha val="100000"/>
            </a:srgbClr>
          </a:solidFill>
          <a:ln w="25400" cap="flat" cmpd="sng">
            <a:noFill/>
            <a:prstDash val="solid"/>
            <a:round/>
          </a:ln>
        </p:spPr>
        <p:txBody>
          <a:bodyPr vert="horz" wrap="square" lIns="63500" tIns="63500" rIns="63500" bIns="63500" rtlCol="0" anchor="ctr"/>
          <a:lstStyle/>
          <a:p>
            <a:pPr algn="ctr">
              <a:defRPr/>
            </a:pPr>
          </a:p>
        </p:txBody>
      </p:sp>
      <p:sp>
        <p:nvSpPr>
          <p:cNvPr id="18" name="AutoShape 18"/>
          <p:cNvSpPr/>
          <p:nvPr/>
        </p:nvSpPr>
        <p:spPr>
          <a:xfrm>
            <a:off x="762000" y="6223000"/>
            <a:ext cx="10668000" cy="508000"/>
          </a:xfrm>
          <a:prstGeom prst="rect">
            <a:avLst/>
          </a:prstGeom>
          <a:noFill/>
          <a:ln w="12700" cap="flat" cmpd="sng">
            <a:noFill/>
            <a:prstDash val="solid"/>
            <a:round/>
          </a:ln>
        </p:spPr>
        <p:txBody>
          <a:bodyPr vert="horz" wrap="square" lIns="0" tIns="0" rIns="0" bIns="0" rtlCol="0" anchor="ctr" anchorCtr="0"/>
          <a:lstStyle/>
          <a:p>
            <a:pPr indent="0" algn="ctr">
              <a:lnSpc>
                <a:spcPct val="125000"/>
              </a:lnSpc>
              <a:defRPr/>
            </a:pPr>
            <a:r>
              <a:rPr lang="en-US" sz="1400" b="1" i="0" u="none" strike="noStrike">
                <a:solidFill>
                  <a:srgbClr val="FFFFFF"/>
                </a:solidFill>
                <a:latin typeface="Noto Sans SC" panose="020B0200000000000000" charset="-122"/>
                <a:ea typeface="Noto Sans SC" panose="020B0200000000000000" charset="-122"/>
                <a:cs typeface="Noto Sans SC" panose="020B0200000000000000" charset="-122"/>
                <a:sym typeface="Noto Sans SC" panose="020B0200000000000000" charset="-122"/>
              </a:rPr>
              <a:t>💡 核心原则：确保资产信息随物理位置同步流转，实现账实相符、责任到人</a:t>
            </a:r>
            <a:endParaRPr lang="en-US" sz="1100"/>
          </a:p>
        </p:txBody>
      </p:sp>
      <p:sp>
        <p:nvSpPr>
          <p:cNvPr id="19" name="AutoShape 14"/>
          <p:cNvSpPr/>
          <p:nvPr/>
        </p:nvSpPr>
        <p:spPr>
          <a:xfrm>
            <a:off x="10687685" y="6240145"/>
            <a:ext cx="1397000" cy="507365"/>
          </a:xfrm>
          <a:prstGeom prst="roundRect">
            <a:avLst>
              <a:gd name="adj" fmla="val 13636"/>
            </a:avLst>
          </a:prstGeom>
          <a:solidFill>
            <a:srgbClr val="8B0000">
              <a:alpha val="100000"/>
            </a:srgbClr>
          </a:solidFill>
          <a:ln w="25400" cap="flat" cmpd="sng">
            <a:noFill/>
            <a:prstDash val="solid"/>
            <a:round/>
          </a:ln>
          <a:effectLst>
            <a:outerShdw blurRad="444500" dist="190500" dir="2700000" algn="tl" rotWithShape="0">
              <a:srgbClr val="000000">
                <a:alpha val="25000"/>
              </a:srgbClr>
            </a:outerShdw>
          </a:effectLst>
        </p:spPr>
        <p:txBody>
          <a:bodyPr vert="horz" wrap="square" lIns="63500" tIns="63500" rIns="63500" bIns="63500" rtlCol="0" anchor="t" anchorCtr="0"/>
          <a:lstStyle/>
          <a:p>
            <a:pPr algn="ctr">
              <a:defRPr/>
            </a:pPr>
            <a:endParaRPr lang="en-US"/>
          </a:p>
          <a:p>
            <a:pPr algn="ctr">
              <a:defRPr/>
            </a:pPr>
          </a:p>
        </p:txBody>
      </p:sp>
      <p:sp>
        <p:nvSpPr>
          <p:cNvPr id="21" name="AutoShape 15"/>
          <p:cNvSpPr/>
          <p:nvPr/>
        </p:nvSpPr>
        <p:spPr>
          <a:xfrm>
            <a:off x="10687685" y="6197600"/>
            <a:ext cx="1397000" cy="558800"/>
          </a:xfrm>
          <a:prstGeom prst="rect">
            <a:avLst/>
          </a:prstGeom>
          <a:noFill/>
          <a:ln w="12700" cap="flat" cmpd="sng">
            <a:noFill/>
            <a:prstDash val="solid"/>
            <a:round/>
          </a:ln>
        </p:spPr>
        <p:txBody>
          <a:bodyPr vert="horz" wrap="square" lIns="0" tIns="0" rIns="0" bIns="0" rtlCol="0" anchor="ctr" anchorCtr="0"/>
          <a:lstStyle/>
          <a:p>
            <a:pPr indent="0" algn="ctr">
              <a:lnSpc>
                <a:spcPct val="125000"/>
              </a:lnSpc>
              <a:defRPr/>
            </a:pPr>
            <a:r>
              <a:rPr lang="en-US" sz="1400" b="1" i="0" u="none" strike="noStrike">
                <a:solidFill>
                  <a:srgbClr val="FFFFFF"/>
                </a:solidFill>
                <a:latin typeface="Noto Sans SC" panose="020B0200000000000000" charset="-122"/>
                <a:ea typeface="Noto Sans SC" panose="020B0200000000000000" charset="-122"/>
                <a:cs typeface="Noto Sans SC" panose="020B0200000000000000" charset="-122"/>
                <a:sym typeface="Noto Sans SC" panose="020B0200000000000000" charset="-122"/>
                <a:hlinkClick r:id="rId10" action="ppaction://hlinksldjump"/>
              </a:rPr>
              <a:t>返回目录</a:t>
            </a:r>
            <a:endParaRPr lang="en-US" sz="110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FFFFFF">
              <a:alpha val="88000"/>
            </a:srgbClr>
          </a:solidFill>
          <a:ln w="25400" cap="flat" cmpd="sng">
            <a:noFill/>
            <a:prstDash val="solid"/>
            <a:round/>
          </a:ln>
        </p:spPr>
        <p:txBody>
          <a:bodyPr vert="horz" wrap="square" lIns="63500" tIns="63500" rIns="63500" bIns="63500" rtlCol="0" anchor="ctr"/>
          <a:lstStyle/>
          <a:p>
            <a:pPr algn="ctr">
              <a:defRPr/>
            </a:pPr>
          </a:p>
        </p:txBody>
      </p:sp>
      <p:sp>
        <p:nvSpPr>
          <p:cNvPr id="3" name="AutoShape 3"/>
          <p:cNvSpPr/>
          <p:nvPr/>
        </p:nvSpPr>
        <p:spPr>
          <a:xfrm>
            <a:off x="762000" y="635000"/>
            <a:ext cx="10668000" cy="5715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3200" b="1" i="0" u="none" strike="noStrike">
                <a:solidFill>
                  <a:srgbClr val="8B0000"/>
                </a:solidFill>
                <a:latin typeface="Noto Sans SC" panose="020B0200000000000000" charset="-122"/>
                <a:ea typeface="Noto Sans SC" panose="020B0200000000000000" charset="-122"/>
                <a:cs typeface="Noto Sans SC" panose="020B0200000000000000" charset="-122"/>
                <a:sym typeface="Noto Sans SC" panose="020B0200000000000000" charset="-122"/>
              </a:rPr>
              <a:t>03 资产出租、出借管理</a:t>
            </a:r>
            <a:endParaRPr lang="en-US" sz="1100"/>
          </a:p>
        </p:txBody>
      </p:sp>
      <p:sp>
        <p:nvSpPr>
          <p:cNvPr id="4" name="AutoShape 4"/>
          <p:cNvSpPr/>
          <p:nvPr/>
        </p:nvSpPr>
        <p:spPr>
          <a:xfrm>
            <a:off x="762000" y="1460500"/>
            <a:ext cx="10668000" cy="5080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1400" b="0" i="0" u="none" strike="noStrike">
                <a:solidFill>
                  <a:srgbClr val="4B5563"/>
                </a:solidFill>
                <a:latin typeface="Noto Sans SC" panose="020B0200000000000000" charset="-122"/>
                <a:ea typeface="Noto Sans SC" panose="020B0200000000000000" charset="-122"/>
                <a:cs typeface="Noto Sans SC" panose="020B0200000000000000" charset="-122"/>
                <a:sym typeface="Noto Sans SC" panose="020B0200000000000000" charset="-122"/>
              </a:rPr>
              <a:t>资产出租、出借是盘活存量资产的重要方式，但必须严格遵守审批程序，确保国有资产安全完整。</a:t>
            </a:r>
            <a:endParaRPr lang="en-US" sz="1100"/>
          </a:p>
        </p:txBody>
      </p:sp>
      <p:sp>
        <p:nvSpPr>
          <p:cNvPr id="5" name="AutoShape 5"/>
          <p:cNvSpPr/>
          <p:nvPr>
            <p:custDataLst>
              <p:tags r:id="rId2"/>
            </p:custDataLst>
          </p:nvPr>
        </p:nvSpPr>
        <p:spPr>
          <a:xfrm>
            <a:off x="1750060" y="2554407"/>
            <a:ext cx="2844241" cy="3391210"/>
          </a:xfrm>
          <a:prstGeom prst="roundRect">
            <a:avLst>
              <a:gd name="adj" fmla="val 3076"/>
            </a:avLst>
          </a:prstGeom>
          <a:solidFill>
            <a:srgbClr val="FFFFFF">
              <a:alpha val="100000"/>
            </a:srgbClr>
          </a:solidFill>
          <a:ln w="12700" cap="flat" cmpd="sng">
            <a:solidFill>
              <a:srgbClr val="E5E7EB">
                <a:alpha val="100000"/>
              </a:srgbClr>
            </a:solidFill>
            <a:prstDash val="solid"/>
            <a:round/>
          </a:ln>
          <a:effectLst>
            <a:outerShdw blurRad="444500" dist="190500" dir="2700000" algn="tl" rotWithShape="0">
              <a:srgbClr val="000000">
                <a:alpha val="25000"/>
              </a:srgbClr>
            </a:outerShdw>
          </a:effectLst>
        </p:spPr>
        <p:txBody>
          <a:bodyPr vert="horz" wrap="square" lIns="63500" tIns="63500" rIns="63500" bIns="63500" rtlCol="0" anchor="ctr"/>
          <a:lstStyle/>
          <a:p>
            <a:pPr algn="ctr">
              <a:defRPr/>
            </a:pPr>
          </a:p>
        </p:txBody>
      </p:sp>
      <p:pic>
        <p:nvPicPr>
          <p:cNvPr id="6" name="Picture 6"/>
          <p:cNvPicPr>
            <a:picLocks noChangeAspect="1"/>
          </p:cNvPicPr>
          <p:nvPr>
            <p:custDataLst>
              <p:tags r:id="rId3"/>
            </p:custDataLst>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916778" y="2796141"/>
            <a:ext cx="262545" cy="262545"/>
          </a:xfrm>
          <a:prstGeom prst="rect">
            <a:avLst/>
          </a:prstGeom>
        </p:spPr>
      </p:pic>
      <p:sp>
        <p:nvSpPr>
          <p:cNvPr id="7" name="AutoShape 7"/>
          <p:cNvSpPr/>
          <p:nvPr>
            <p:custDataLst>
              <p:tags r:id="rId6"/>
            </p:custDataLst>
          </p:nvPr>
        </p:nvSpPr>
        <p:spPr>
          <a:xfrm>
            <a:off x="2258381" y="2772992"/>
            <a:ext cx="1969090" cy="328182"/>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1800" b="1" i="0" u="none" strike="noStrike">
                <a:solidFill>
                  <a:srgbClr val="8B0000"/>
                </a:solidFill>
                <a:latin typeface="Noto Sans SC" panose="020B0200000000000000" charset="-122"/>
                <a:ea typeface="Noto Sans SC" panose="020B0200000000000000" charset="-122"/>
                <a:cs typeface="Noto Sans SC" panose="020B0200000000000000" charset="-122"/>
                <a:sym typeface="Noto Sans SC" panose="020B0200000000000000" charset="-122"/>
              </a:rPr>
              <a:t>审批权限分级管理</a:t>
            </a:r>
            <a:endParaRPr lang="en-US" sz="1100"/>
          </a:p>
        </p:txBody>
      </p:sp>
      <p:sp>
        <p:nvSpPr>
          <p:cNvPr id="8" name="AutoShape 8"/>
          <p:cNvSpPr/>
          <p:nvPr>
            <p:custDataLst>
              <p:tags r:id="rId7"/>
            </p:custDataLst>
          </p:nvPr>
        </p:nvSpPr>
        <p:spPr>
          <a:xfrm>
            <a:off x="980788" y="3265554"/>
            <a:ext cx="2406665" cy="10939"/>
          </a:xfrm>
          <a:prstGeom prst="roundRect">
            <a:avLst>
              <a:gd name="adj" fmla="val 0"/>
            </a:avLst>
          </a:prstGeom>
          <a:solidFill>
            <a:srgbClr val="E5E7EB">
              <a:alpha val="100000"/>
            </a:srgbClr>
          </a:solidFill>
          <a:ln w="25400" cap="flat" cmpd="sng">
            <a:noFill/>
            <a:prstDash val="solid"/>
            <a:round/>
          </a:ln>
        </p:spPr>
        <p:txBody>
          <a:bodyPr vert="horz" wrap="square" lIns="63500" tIns="63500" rIns="63500" bIns="63500" rtlCol="0" anchor="ctr"/>
          <a:lstStyle/>
          <a:p>
            <a:pPr algn="ctr">
              <a:defRPr/>
            </a:pPr>
          </a:p>
        </p:txBody>
      </p:sp>
      <p:sp>
        <p:nvSpPr>
          <p:cNvPr id="9" name="AutoShape 9"/>
          <p:cNvSpPr/>
          <p:nvPr>
            <p:custDataLst>
              <p:tags r:id="rId8"/>
            </p:custDataLst>
          </p:nvPr>
        </p:nvSpPr>
        <p:spPr>
          <a:xfrm>
            <a:off x="1917326" y="3484341"/>
            <a:ext cx="2516059" cy="2297271"/>
          </a:xfrm>
          <a:prstGeom prst="rect">
            <a:avLst/>
          </a:prstGeom>
          <a:noFill/>
          <a:ln w="12700" cap="flat" cmpd="sng">
            <a:noFill/>
            <a:prstDash val="solid"/>
            <a:round/>
          </a:ln>
        </p:spPr>
        <p:txBody>
          <a:bodyPr vert="horz" wrap="square" lIns="0" tIns="0" rIns="0" bIns="0" rtlCol="0" anchor="ctr" anchorCtr="0"/>
          <a:lstStyle/>
          <a:p>
            <a:pPr indent="0" algn="l">
              <a:lnSpc>
                <a:spcPct val="117000"/>
              </a:lnSpc>
              <a:defRPr/>
            </a:pPr>
            <a:r>
              <a:rPr lang="en-US" sz="1300" b="1" i="0" u="none" strike="noStrike">
                <a:solidFill>
                  <a:srgbClr val="1F2937"/>
                </a:solidFill>
                <a:latin typeface="Noto Sans SC" panose="020B0200000000000000" charset="-122"/>
                <a:ea typeface="Noto Sans SC" panose="020B0200000000000000" charset="-122"/>
                <a:cs typeface="Noto Sans SC" panose="020B0200000000000000" charset="-122"/>
                <a:sym typeface="Noto Sans SC" panose="020B0200000000000000" charset="-122"/>
              </a:rPr>
              <a:t>● 资产出租</a:t>
            </a:r>
            <a:endParaRPr lang="en-US" sz="1100"/>
          </a:p>
          <a:p>
            <a:pPr marL="152400" indent="0" algn="l">
              <a:lnSpc>
                <a:spcPct val="108000"/>
              </a:lnSpc>
            </a:pPr>
            <a:r>
              <a:rPr lang="en-US" sz="1100" b="0" i="0" u="none" strike="noStrike">
                <a:solidFill>
                  <a:srgbClr val="6B7280"/>
                </a:solidFill>
                <a:latin typeface="Noto Sans SC" panose="020B0200000000000000" charset="-122"/>
                <a:ea typeface="Noto Sans SC" panose="020B0200000000000000" charset="-122"/>
                <a:cs typeface="Noto Sans SC" panose="020B0200000000000000" charset="-122"/>
                <a:sym typeface="Noto Sans SC" panose="020B0200000000000000" charset="-122"/>
              </a:rPr>
              <a:t>原值 &gt; 100万元</a:t>
            </a:r>
            <a:r>
              <a:rPr lang="en-US" sz="1100" b="1" i="0" u="none" strike="noStrike">
                <a:solidFill>
                  <a:srgbClr val="6B7280"/>
                </a:solidFill>
                <a:latin typeface="Noto Sans SC" panose="020B0200000000000000" charset="-122"/>
                <a:ea typeface="Noto Sans SC" panose="020B0200000000000000" charset="-122"/>
                <a:cs typeface="Noto Sans SC" panose="020B0200000000000000" charset="-122"/>
                <a:sym typeface="Noto Sans SC" panose="020B0200000000000000" charset="-122"/>
              </a:rPr>
              <a:t>且</a:t>
            </a:r>
            <a:r>
              <a:rPr lang="en-US" sz="1100" b="0" i="0" u="none" strike="noStrike">
                <a:solidFill>
                  <a:srgbClr val="6B7280"/>
                </a:solidFill>
                <a:latin typeface="Noto Sans SC" panose="020B0200000000000000" charset="-122"/>
                <a:ea typeface="Noto Sans SC" panose="020B0200000000000000" charset="-122"/>
                <a:cs typeface="Noto Sans SC" panose="020B0200000000000000" charset="-122"/>
                <a:sym typeface="Noto Sans SC" panose="020B0200000000000000" charset="-122"/>
              </a:rPr>
              <a:t>租期 &gt; 3年 → 报市财政局审批</a:t>
            </a:r>
            <a:endParaRPr lang="en-US" sz="1100" b="0" i="0" u="none" strike="noStrike">
              <a:solidFill>
                <a:srgbClr val="6B7280"/>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marL="152400" indent="0" algn="l">
              <a:lnSpc>
                <a:spcPct val="108000"/>
              </a:lnSpc>
            </a:pPr>
            <a:r>
              <a:rPr lang="en-US" sz="1100" b="0" i="0" u="none" strike="noStrike">
                <a:solidFill>
                  <a:srgbClr val="6B7280"/>
                </a:solidFill>
                <a:latin typeface="Noto Sans SC" panose="020B0200000000000000" charset="-122"/>
                <a:ea typeface="Noto Sans SC" panose="020B0200000000000000" charset="-122"/>
                <a:cs typeface="Noto Sans SC" panose="020B0200000000000000" charset="-122"/>
                <a:sym typeface="Noto Sans SC" panose="020B0200000000000000" charset="-122"/>
              </a:rPr>
              <a:t>原值 ≤ 100万元</a:t>
            </a:r>
            <a:r>
              <a:rPr lang="en-US" sz="1100" b="1" i="0" u="none" strike="noStrike">
                <a:solidFill>
                  <a:srgbClr val="6B7280"/>
                </a:solidFill>
                <a:latin typeface="Noto Sans SC" panose="020B0200000000000000" charset="-122"/>
                <a:ea typeface="Noto Sans SC" panose="020B0200000000000000" charset="-122"/>
                <a:cs typeface="Noto Sans SC" panose="020B0200000000000000" charset="-122"/>
                <a:sym typeface="Noto Sans SC" panose="020B0200000000000000" charset="-122"/>
              </a:rPr>
              <a:t>或</a:t>
            </a:r>
            <a:r>
              <a:rPr lang="en-US" sz="1100" b="0" i="0" u="none" strike="noStrike">
                <a:solidFill>
                  <a:srgbClr val="6B7280"/>
                </a:solidFill>
                <a:latin typeface="Noto Sans SC" panose="020B0200000000000000" charset="-122"/>
                <a:ea typeface="Noto Sans SC" panose="020B0200000000000000" charset="-122"/>
                <a:cs typeface="Noto Sans SC" panose="020B0200000000000000" charset="-122"/>
                <a:sym typeface="Noto Sans SC" panose="020B0200000000000000" charset="-122"/>
              </a:rPr>
              <a:t>租期 ≤ 3年 → 学院自行审批</a:t>
            </a:r>
            <a:endParaRPr lang="en-US" sz="1100" b="0" i="0" u="none" strike="noStrike">
              <a:solidFill>
                <a:srgbClr val="6B7280"/>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indent="0" algn="l">
              <a:lnSpc>
                <a:spcPct val="117000"/>
              </a:lnSpc>
              <a:spcBef>
                <a:spcPts val="1000"/>
              </a:spcBef>
            </a:pPr>
            <a:r>
              <a:rPr lang="en-US" sz="1300" b="1" i="0" u="none" strike="noStrike">
                <a:solidFill>
                  <a:srgbClr val="1F2937"/>
                </a:solidFill>
                <a:latin typeface="Noto Sans SC" panose="020B0200000000000000" charset="-122"/>
                <a:ea typeface="Noto Sans SC" panose="020B0200000000000000" charset="-122"/>
                <a:cs typeface="Noto Sans SC" panose="020B0200000000000000" charset="-122"/>
                <a:sym typeface="Noto Sans SC" panose="020B0200000000000000" charset="-122"/>
              </a:rPr>
              <a:t>● 资产出借</a:t>
            </a:r>
            <a:endParaRPr lang="en-US" sz="1300" b="1" i="0" u="none" strike="noStrike">
              <a:solidFill>
                <a:srgbClr val="1F2937"/>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marL="152400" indent="0" algn="l">
              <a:lnSpc>
                <a:spcPct val="108000"/>
              </a:lnSpc>
            </a:pPr>
            <a:r>
              <a:rPr lang="en-US" sz="1100" b="0" i="0" u="none" strike="noStrike">
                <a:solidFill>
                  <a:srgbClr val="6B7280"/>
                </a:solidFill>
                <a:latin typeface="Noto Sans SC" panose="020B0200000000000000" charset="-122"/>
                <a:ea typeface="Noto Sans SC" panose="020B0200000000000000" charset="-122"/>
                <a:cs typeface="Noto Sans SC" panose="020B0200000000000000" charset="-122"/>
                <a:sym typeface="Noto Sans SC" panose="020B0200000000000000" charset="-122"/>
              </a:rPr>
              <a:t>原值 &gt; 100万元 → 报市财政局审批</a:t>
            </a:r>
            <a:endParaRPr lang="en-US" sz="1100" b="0" i="0" u="none" strike="noStrike">
              <a:solidFill>
                <a:srgbClr val="6B7280"/>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marL="152400" indent="0" algn="l">
              <a:lnSpc>
                <a:spcPct val="108000"/>
              </a:lnSpc>
            </a:pPr>
            <a:r>
              <a:rPr lang="en-US" sz="1100" b="0" i="0" u="none" strike="noStrike">
                <a:solidFill>
                  <a:srgbClr val="6B7280"/>
                </a:solidFill>
                <a:latin typeface="Noto Sans SC" panose="020B0200000000000000" charset="-122"/>
                <a:ea typeface="Noto Sans SC" panose="020B0200000000000000" charset="-122"/>
                <a:cs typeface="Noto Sans SC" panose="020B0200000000000000" charset="-122"/>
                <a:sym typeface="Noto Sans SC" panose="020B0200000000000000" charset="-122"/>
              </a:rPr>
              <a:t>原值 ≤ 100万元 → 学院自行审批</a:t>
            </a:r>
            <a:endParaRPr lang="en-US" sz="1100" b="0" i="0" u="none" strike="noStrike">
              <a:solidFill>
                <a:srgbClr val="6B7280"/>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
        <p:nvSpPr>
          <p:cNvPr id="15" name="AutoShape 15"/>
          <p:cNvSpPr/>
          <p:nvPr>
            <p:custDataLst>
              <p:tags r:id="rId9"/>
            </p:custDataLst>
          </p:nvPr>
        </p:nvSpPr>
        <p:spPr>
          <a:xfrm>
            <a:off x="7106844" y="2554493"/>
            <a:ext cx="2844241" cy="3391210"/>
          </a:xfrm>
          <a:prstGeom prst="roundRect">
            <a:avLst>
              <a:gd name="adj" fmla="val 3076"/>
            </a:avLst>
          </a:prstGeom>
          <a:solidFill>
            <a:srgbClr val="FFFFFF">
              <a:alpha val="100000"/>
            </a:srgbClr>
          </a:solidFill>
          <a:ln w="12700" cap="flat" cmpd="sng">
            <a:solidFill>
              <a:srgbClr val="E5E7EB">
                <a:alpha val="100000"/>
              </a:srgbClr>
            </a:solidFill>
            <a:prstDash val="solid"/>
            <a:round/>
          </a:ln>
          <a:effectLst>
            <a:outerShdw blurRad="444500" dist="190500" dir="2700000" algn="tl" rotWithShape="0">
              <a:srgbClr val="000000">
                <a:alpha val="25000"/>
              </a:srgbClr>
            </a:outerShdw>
          </a:effectLst>
        </p:spPr>
        <p:txBody>
          <a:bodyPr vert="horz" wrap="square" lIns="63500" tIns="63500" rIns="63500" bIns="63500" rtlCol="0" anchor="ctr"/>
          <a:lstStyle/>
          <a:p>
            <a:pPr algn="ctr">
              <a:defRPr/>
            </a:pPr>
          </a:p>
        </p:txBody>
      </p:sp>
      <p:pic>
        <p:nvPicPr>
          <p:cNvPr id="16" name="Picture 16"/>
          <p:cNvPicPr>
            <a:picLocks noChangeAspect="1"/>
          </p:cNvPicPr>
          <p:nvPr>
            <p:custDataLst>
              <p:tags r:id="rId10"/>
            </p:custDataLst>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7325632" y="2773281"/>
            <a:ext cx="262545" cy="262545"/>
          </a:xfrm>
          <a:prstGeom prst="rect">
            <a:avLst/>
          </a:prstGeom>
        </p:spPr>
      </p:pic>
      <p:sp>
        <p:nvSpPr>
          <p:cNvPr id="17" name="AutoShape 17"/>
          <p:cNvSpPr/>
          <p:nvPr>
            <p:custDataLst>
              <p:tags r:id="rId13"/>
            </p:custDataLst>
          </p:nvPr>
        </p:nvSpPr>
        <p:spPr>
          <a:xfrm>
            <a:off x="7708511" y="2751402"/>
            <a:ext cx="1969090" cy="328182"/>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1800" b="1" i="0" u="none" strike="noStrike">
                <a:solidFill>
                  <a:srgbClr val="8B0000"/>
                </a:solidFill>
                <a:latin typeface="Noto Sans SC" panose="020B0200000000000000" charset="-122"/>
                <a:ea typeface="Noto Sans SC" panose="020B0200000000000000" charset="-122"/>
                <a:cs typeface="Noto Sans SC" panose="020B0200000000000000" charset="-122"/>
                <a:sym typeface="Noto Sans SC" panose="020B0200000000000000" charset="-122"/>
              </a:rPr>
              <a:t>核心管理要求</a:t>
            </a:r>
            <a:endParaRPr lang="en-US" sz="1100"/>
          </a:p>
        </p:txBody>
      </p:sp>
      <p:sp>
        <p:nvSpPr>
          <p:cNvPr id="18" name="AutoShape 18"/>
          <p:cNvSpPr/>
          <p:nvPr>
            <p:custDataLst>
              <p:tags r:id="rId14"/>
            </p:custDataLst>
          </p:nvPr>
        </p:nvSpPr>
        <p:spPr>
          <a:xfrm>
            <a:off x="7325632" y="3265554"/>
            <a:ext cx="2406665" cy="10939"/>
          </a:xfrm>
          <a:prstGeom prst="roundRect">
            <a:avLst>
              <a:gd name="adj" fmla="val 0"/>
            </a:avLst>
          </a:prstGeom>
          <a:solidFill>
            <a:srgbClr val="E5E7EB">
              <a:alpha val="100000"/>
            </a:srgbClr>
          </a:solidFill>
          <a:ln w="25400" cap="flat" cmpd="sng">
            <a:noFill/>
            <a:prstDash val="solid"/>
            <a:round/>
          </a:ln>
        </p:spPr>
        <p:txBody>
          <a:bodyPr vert="horz" wrap="square" lIns="63500" tIns="63500" rIns="63500" bIns="63500" rtlCol="0" anchor="ctr"/>
          <a:lstStyle/>
          <a:p>
            <a:pPr algn="ctr">
              <a:defRPr/>
            </a:pPr>
          </a:p>
        </p:txBody>
      </p:sp>
      <p:sp>
        <p:nvSpPr>
          <p:cNvPr id="19" name="AutoShape 19"/>
          <p:cNvSpPr/>
          <p:nvPr>
            <p:custDataLst>
              <p:tags r:id="rId15"/>
            </p:custDataLst>
          </p:nvPr>
        </p:nvSpPr>
        <p:spPr>
          <a:xfrm>
            <a:off x="7270935" y="3484341"/>
            <a:ext cx="2516059" cy="2297271"/>
          </a:xfrm>
          <a:prstGeom prst="rect">
            <a:avLst/>
          </a:prstGeom>
          <a:noFill/>
          <a:ln w="12700" cap="flat" cmpd="sng">
            <a:noFill/>
            <a:prstDash val="solid"/>
            <a:round/>
          </a:ln>
        </p:spPr>
        <p:txBody>
          <a:bodyPr vert="horz" wrap="square" lIns="0" tIns="0" rIns="0" bIns="0" rtlCol="0" anchor="ctr" anchorCtr="0"/>
          <a:lstStyle/>
          <a:p>
            <a:pPr indent="0" algn="l">
              <a:lnSpc>
                <a:spcPct val="117000"/>
              </a:lnSpc>
              <a:defRPr/>
            </a:pPr>
            <a:r>
              <a:rPr lang="en-US" sz="1300" b="1" i="0" u="none" strike="noStrike">
                <a:solidFill>
                  <a:srgbClr val="1F2937"/>
                </a:solidFill>
                <a:latin typeface="Noto Sans SC" panose="020B0200000000000000" charset="-122"/>
                <a:ea typeface="Noto Sans SC" panose="020B0200000000000000" charset="-122"/>
                <a:cs typeface="Noto Sans SC" panose="020B0200000000000000" charset="-122"/>
                <a:sym typeface="Noto Sans SC" panose="020B0200000000000000" charset="-122"/>
              </a:rPr>
              <a:t>● 签订规范合同</a:t>
            </a:r>
            <a:endParaRPr lang="en-US" sz="1100"/>
          </a:p>
          <a:p>
            <a:pPr indent="0" algn="l">
              <a:lnSpc>
                <a:spcPct val="117000"/>
              </a:lnSpc>
              <a:spcBef>
                <a:spcPts val="400"/>
              </a:spcBef>
            </a:pPr>
            <a:r>
              <a:rPr lang="en-US" sz="1100" b="0" i="0" u="none" strike="noStrike">
                <a:solidFill>
                  <a:srgbClr val="4B5563"/>
                </a:solidFill>
                <a:latin typeface="Noto Sans SC" panose="020B0200000000000000" charset="-122"/>
                <a:ea typeface="Noto Sans SC" panose="020B0200000000000000" charset="-122"/>
                <a:cs typeface="Noto Sans SC" panose="020B0200000000000000" charset="-122"/>
                <a:sym typeface="Noto Sans SC" panose="020B0200000000000000" charset="-122"/>
              </a:rPr>
              <a:t>出租、出借资产必须签订符合法律规定的规范合同，明确双方权利义务、期限、违约责任等关键条款，规避法律风险。</a:t>
            </a:r>
            <a:endParaRPr lang="en-US" sz="1100" b="0" i="0" u="none" strike="noStrike">
              <a:solidFill>
                <a:srgbClr val="4B5563"/>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indent="0" algn="l">
              <a:lnSpc>
                <a:spcPct val="117000"/>
              </a:lnSpc>
              <a:spcBef>
                <a:spcPts val="1600"/>
              </a:spcBef>
            </a:pPr>
            <a:r>
              <a:rPr lang="en-US" sz="1300" b="1" i="0" u="none" strike="noStrike">
                <a:solidFill>
                  <a:srgbClr val="1F2937"/>
                </a:solidFill>
                <a:latin typeface="Noto Sans SC" panose="020B0200000000000000" charset="-122"/>
                <a:ea typeface="Noto Sans SC" panose="020B0200000000000000" charset="-122"/>
                <a:cs typeface="Noto Sans SC" panose="020B0200000000000000" charset="-122"/>
                <a:sym typeface="Noto Sans SC" panose="020B0200000000000000" charset="-122"/>
              </a:rPr>
              <a:t>● 收入“收支两条线”</a:t>
            </a:r>
            <a:endParaRPr lang="en-US" sz="1300" b="1" i="0" u="none" strike="noStrike">
              <a:solidFill>
                <a:srgbClr val="1F2937"/>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indent="0" algn="l">
              <a:lnSpc>
                <a:spcPct val="117000"/>
              </a:lnSpc>
              <a:spcBef>
                <a:spcPts val="400"/>
              </a:spcBef>
            </a:pPr>
            <a:r>
              <a:rPr lang="en-US" sz="1100" b="0" i="0" u="none" strike="noStrike">
                <a:solidFill>
                  <a:srgbClr val="4B5563"/>
                </a:solidFill>
                <a:latin typeface="Noto Sans SC" panose="020B0200000000000000" charset="-122"/>
                <a:ea typeface="Noto Sans SC" panose="020B0200000000000000" charset="-122"/>
                <a:cs typeface="Noto Sans SC" panose="020B0200000000000000" charset="-122"/>
                <a:sym typeface="Noto Sans SC" panose="020B0200000000000000" charset="-122"/>
              </a:rPr>
              <a:t>出租、出借产生的所有收入均属于政府非税收入，严禁截留、挪用或私设“小金库”，须及时足额上缴财政。</a:t>
            </a:r>
            <a:endParaRPr lang="en-US" sz="1100" b="0" i="0" u="none" strike="noStrike">
              <a:solidFill>
                <a:srgbClr val="4B5563"/>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Tree>
  </p:cSld>
  <p:clrMapOvr>
    <a:masterClrMapping/>
  </p:clrMapOvr>
</p:sld>
</file>

<file path=ppt/tags/tag1.xml><?xml version="1.0" encoding="utf-8"?>
<p:tagLst xmlns:p="http://schemas.openxmlformats.org/presentationml/2006/main">
  <p:tag name="KSO_WM_DIAGRAM_VIRTUALLY_FRAME" val="{&quot;height&quot;:300,&quot;left&quot;:40,&quot;top&quot;:140,&quot;width&quot;:880}"/>
</p:tagLst>
</file>

<file path=ppt/tags/tag10.xml><?xml version="1.0" encoding="utf-8"?>
<p:tagLst xmlns:p="http://schemas.openxmlformats.org/presentationml/2006/main">
  <p:tag name="KSO_WM_DIAGRAM_VIRTUALLY_FRAME" val="{&quot;height&quot;:300,&quot;left&quot;:40,&quot;top&quot;:140,&quot;width&quot;:880}"/>
</p:tagLst>
</file>

<file path=ppt/tags/tag11.xml><?xml version="1.0" encoding="utf-8"?>
<p:tagLst xmlns:p="http://schemas.openxmlformats.org/presentationml/2006/main">
  <p:tag name="KSO_WM_DIAGRAM_VIRTUALLY_FRAME" val="{&quot;height&quot;:300,&quot;left&quot;:40,&quot;top&quot;:140,&quot;width&quot;:880}"/>
</p:tagLst>
</file>

<file path=ppt/tags/tag12.xml><?xml version="1.0" encoding="utf-8"?>
<p:tagLst xmlns:p="http://schemas.openxmlformats.org/presentationml/2006/main">
  <p:tag name="KSO_WM_DIAGRAM_VIRTUALLY_FRAME" val="{&quot;height&quot;:300,&quot;left&quot;:40,&quot;top&quot;:140,&quot;width&quot;:880}"/>
</p:tagLst>
</file>

<file path=ppt/tags/tag13.xml><?xml version="1.0" encoding="utf-8"?>
<p:tagLst xmlns:p="http://schemas.openxmlformats.org/presentationml/2006/main">
  <p:tag name="KSO_WM_DIAGRAM_VIRTUALLY_FRAME" val="{&quot;height&quot;:300,&quot;left&quot;:40,&quot;top&quot;:140,&quot;width&quot;:880}"/>
</p:tagLst>
</file>

<file path=ppt/tags/tag14.xml><?xml version="1.0" encoding="utf-8"?>
<p:tagLst xmlns:p="http://schemas.openxmlformats.org/presentationml/2006/main">
  <p:tag name="KSO_WM_DIAGRAM_VIRTUALLY_FRAME" val="{&quot;height&quot;:300,&quot;left&quot;:40,&quot;top&quot;:140,&quot;width&quot;:880}"/>
</p:tagLst>
</file>

<file path=ppt/tags/tag15.xml><?xml version="1.0" encoding="utf-8"?>
<p:tagLst xmlns:p="http://schemas.openxmlformats.org/presentationml/2006/main">
  <p:tag name="KSO_WM_DIAGRAM_VIRTUALLY_FRAME" val="{&quot;height&quot;:300,&quot;left&quot;:40,&quot;top&quot;:140,&quot;width&quot;:880}"/>
</p:tagLst>
</file>

<file path=ppt/tags/tag16.xml><?xml version="1.0" encoding="utf-8"?>
<p:tagLst xmlns:p="http://schemas.openxmlformats.org/presentationml/2006/main">
  <p:tag name="KSO_WM_DIAGRAM_VIRTUALLY_FRAME" val="{&quot;height&quot;:300,&quot;left&quot;:40,&quot;top&quot;:140,&quot;width&quot;:880}"/>
</p:tagLst>
</file>

<file path=ppt/tags/tag17.xml><?xml version="1.0" encoding="utf-8"?>
<p:tagLst xmlns:p="http://schemas.openxmlformats.org/presentationml/2006/main">
  <p:tag name="KSO_WM_DIAGRAM_VIRTUALLY_FRAME" val="{&quot;height&quot;:300,&quot;left&quot;:40,&quot;top&quot;:140,&quot;width&quot;:880}"/>
</p:tagLst>
</file>

<file path=ppt/tags/tag18.xml><?xml version="1.0" encoding="utf-8"?>
<p:tagLst xmlns:p="http://schemas.openxmlformats.org/presentationml/2006/main">
  <p:tag name="KSO_WM_DIAGRAM_VIRTUALLY_FRAME" val="{&quot;height&quot;:300,&quot;left&quot;:40,&quot;top&quot;:140,&quot;width&quot;:880}"/>
</p:tagLst>
</file>

<file path=ppt/tags/tag19.xml><?xml version="1.0" encoding="utf-8"?>
<p:tagLst xmlns:p="http://schemas.openxmlformats.org/presentationml/2006/main">
  <p:tag name="KSO_WM_DIAGRAM_VIRTUALLY_FRAME" val="{&quot;height&quot;:233,&quot;left&quot;:390,&quot;top&quot;:255,&quot;width&quot;:520}"/>
</p:tagLst>
</file>

<file path=ppt/tags/tag2.xml><?xml version="1.0" encoding="utf-8"?>
<p:tagLst xmlns:p="http://schemas.openxmlformats.org/presentationml/2006/main">
  <p:tag name="KSO_WM_DIAGRAM_VIRTUALLY_FRAME" val="{&quot;height&quot;:300,&quot;left&quot;:40,&quot;top&quot;:140,&quot;width&quot;:880}"/>
</p:tagLst>
</file>

<file path=ppt/tags/tag20.xml><?xml version="1.0" encoding="utf-8"?>
<p:tagLst xmlns:p="http://schemas.openxmlformats.org/presentationml/2006/main">
  <p:tag name="KSO_WM_DIAGRAM_VIRTUALLY_FRAME" val="{&quot;height&quot;:233,&quot;left&quot;:390,&quot;top&quot;:255,&quot;width&quot;:520}"/>
</p:tagLst>
</file>

<file path=ppt/tags/tag21.xml><?xml version="1.0" encoding="utf-8"?>
<p:tagLst xmlns:p="http://schemas.openxmlformats.org/presentationml/2006/main">
  <p:tag name="KSO_WM_DIAGRAM_VIRTUALLY_FRAME" val="{&quot;height&quot;:233,&quot;left&quot;:390,&quot;top&quot;:255,&quot;width&quot;:520}"/>
</p:tagLst>
</file>

<file path=ppt/tags/tag22.xml><?xml version="1.0" encoding="utf-8"?>
<p:tagLst xmlns:p="http://schemas.openxmlformats.org/presentationml/2006/main">
  <p:tag name="KSO_WM_DIAGRAM_VIRTUALLY_FRAME" val="{&quot;height&quot;:233,&quot;left&quot;:390,&quot;top&quot;:255,&quot;width&quot;:520}"/>
</p:tagLst>
</file>

<file path=ppt/tags/tag23.xml><?xml version="1.0" encoding="utf-8"?>
<p:tagLst xmlns:p="http://schemas.openxmlformats.org/presentationml/2006/main">
  <p:tag name="KSO_WM_DIAGRAM_VIRTUALLY_FRAME" val="{&quot;height&quot;:233,&quot;left&quot;:390,&quot;top&quot;:255,&quot;width&quot;:520}"/>
</p:tagLst>
</file>

<file path=ppt/tags/tag24.xml><?xml version="1.0" encoding="utf-8"?>
<p:tagLst xmlns:p="http://schemas.openxmlformats.org/presentationml/2006/main">
  <p:tag name="KSO_WM_DIAGRAM_VIRTUALLY_FRAME" val="{&quot;height&quot;:233,&quot;left&quot;:390,&quot;top&quot;:255,&quot;width&quot;:520}"/>
</p:tagLst>
</file>

<file path=ppt/tags/tag25.xml><?xml version="1.0" encoding="utf-8"?>
<p:tagLst xmlns:p="http://schemas.openxmlformats.org/presentationml/2006/main">
  <p:tag name="KSO_WM_DIAGRAM_VIRTUALLY_FRAME" val="{&quot;height&quot;:233,&quot;left&quot;:390,&quot;top&quot;:255,&quot;width&quot;:520}"/>
</p:tagLst>
</file>

<file path=ppt/tags/tag26.xml><?xml version="1.0" encoding="utf-8"?>
<p:tagLst xmlns:p="http://schemas.openxmlformats.org/presentationml/2006/main">
  <p:tag name="KSO_WM_DIAGRAM_VIRTUALLY_FRAME" val="{&quot;height&quot;:233,&quot;left&quot;:390,&quot;top&quot;:255,&quot;width&quot;:520}"/>
</p:tagLst>
</file>

<file path=ppt/tags/tag27.xml><?xml version="1.0" encoding="utf-8"?>
<p:tagLst xmlns:p="http://schemas.openxmlformats.org/presentationml/2006/main">
  <p:tag name="KSO_WM_DIAGRAM_VIRTUALLY_FRAME" val="{&quot;height&quot;:360,&quot;left&quot;:60,&quot;top&quot;:140,&quot;width&quot;:840}"/>
</p:tagLst>
</file>

<file path=ppt/tags/tag28.xml><?xml version="1.0" encoding="utf-8"?>
<p:tagLst xmlns:p="http://schemas.openxmlformats.org/presentationml/2006/main">
  <p:tag name="KSO_WM_DIAGRAM_VIRTUALLY_FRAME" val="{&quot;height&quot;:360,&quot;left&quot;:60,&quot;top&quot;:140,&quot;width&quot;:840}"/>
</p:tagLst>
</file>

<file path=ppt/tags/tag29.xml><?xml version="1.0" encoding="utf-8"?>
<p:tagLst xmlns:p="http://schemas.openxmlformats.org/presentationml/2006/main">
  <p:tag name="KSO_WM_DIAGRAM_VIRTUALLY_FRAME" val="{&quot;height&quot;:360,&quot;left&quot;:60,&quot;top&quot;:140,&quot;width&quot;:840}"/>
</p:tagLst>
</file>

<file path=ppt/tags/tag3.xml><?xml version="1.0" encoding="utf-8"?>
<p:tagLst xmlns:p="http://schemas.openxmlformats.org/presentationml/2006/main">
  <p:tag name="KSO_WM_DIAGRAM_VIRTUALLY_FRAME" val="{&quot;height&quot;:300,&quot;left&quot;:40,&quot;top&quot;:140,&quot;width&quot;:880}"/>
</p:tagLst>
</file>

<file path=ppt/tags/tag30.xml><?xml version="1.0" encoding="utf-8"?>
<p:tagLst xmlns:p="http://schemas.openxmlformats.org/presentationml/2006/main">
  <p:tag name="KSO_WM_DIAGRAM_VIRTUALLY_FRAME" val="{&quot;height&quot;:360,&quot;left&quot;:60,&quot;top&quot;:140,&quot;width&quot;:840}"/>
</p:tagLst>
</file>

<file path=ppt/tags/tag31.xml><?xml version="1.0" encoding="utf-8"?>
<p:tagLst xmlns:p="http://schemas.openxmlformats.org/presentationml/2006/main">
  <p:tag name="KSO_WM_DIAGRAM_VIRTUALLY_FRAME" val="{&quot;height&quot;:360,&quot;left&quot;:60,&quot;top&quot;:140,&quot;width&quot;:840}"/>
</p:tagLst>
</file>

<file path=ppt/tags/tag32.xml><?xml version="1.0" encoding="utf-8"?>
<p:tagLst xmlns:p="http://schemas.openxmlformats.org/presentationml/2006/main">
  <p:tag name="KSO_WM_DIAGRAM_VIRTUALLY_FRAME" val="{&quot;height&quot;:360,&quot;left&quot;:60,&quot;top&quot;:140,&quot;width&quot;:840}"/>
</p:tagLst>
</file>

<file path=ppt/tags/tag33.xml><?xml version="1.0" encoding="utf-8"?>
<p:tagLst xmlns:p="http://schemas.openxmlformats.org/presentationml/2006/main">
  <p:tag name="KSO_WM_DIAGRAM_VIRTUALLY_FRAME" val="{&quot;height&quot;:360,&quot;left&quot;:60,&quot;top&quot;:140,&quot;width&quot;:840}"/>
</p:tagLst>
</file>

<file path=ppt/tags/tag34.xml><?xml version="1.0" encoding="utf-8"?>
<p:tagLst xmlns:p="http://schemas.openxmlformats.org/presentationml/2006/main">
  <p:tag name="KSO_WM_DIAGRAM_VIRTUALLY_FRAME" val="{&quot;height&quot;:360,&quot;left&quot;:60,&quot;top&quot;:140,&quot;width&quot;:840}"/>
</p:tagLst>
</file>

<file path=ppt/tags/tag35.xml><?xml version="1.0" encoding="utf-8"?>
<p:tagLst xmlns:p="http://schemas.openxmlformats.org/presentationml/2006/main">
  <p:tag name="KSO_WM_DIAGRAM_VIRTUALLY_FRAME" val="{&quot;height&quot;:360,&quot;left&quot;:60,&quot;top&quot;:140,&quot;width&quot;:840}"/>
</p:tagLst>
</file>

<file path=ppt/tags/tag36.xml><?xml version="1.0" encoding="utf-8"?>
<p:tagLst xmlns:p="http://schemas.openxmlformats.org/presentationml/2006/main">
  <p:tag name="KSO_WM_DIAGRAM_VIRTUALLY_FRAME" val="{&quot;height&quot;:360,&quot;left&quot;:60,&quot;top&quot;:140,&quot;width&quot;:840}"/>
</p:tagLst>
</file>

<file path=ppt/tags/tag37.xml><?xml version="1.0" encoding="utf-8"?>
<p:tagLst xmlns:p="http://schemas.openxmlformats.org/presentationml/2006/main">
  <p:tag name="KSO_WM_DIAGRAM_VIRTUALLY_FRAME" val="{&quot;height&quot;:360,&quot;left&quot;:60,&quot;top&quot;:140,&quot;width&quot;:840}"/>
</p:tagLst>
</file>

<file path=ppt/tags/tag38.xml><?xml version="1.0" encoding="utf-8"?>
<p:tagLst xmlns:p="http://schemas.openxmlformats.org/presentationml/2006/main">
  <p:tag name="KSO_WM_DIAGRAM_VIRTUALLY_FRAME" val="{&quot;height&quot;:360,&quot;left&quot;:60,&quot;top&quot;:140,&quot;width&quot;:840}"/>
</p:tagLst>
</file>

<file path=ppt/tags/tag39.xml><?xml version="1.0" encoding="utf-8"?>
<p:tagLst xmlns:p="http://schemas.openxmlformats.org/presentationml/2006/main">
  <p:tag name="KSO_WM_DIAGRAM_VIRTUALLY_FRAME" val="{&quot;height&quot;:340,&quot;left&quot;:60,&quot;top&quot;:140,&quot;width&quot;:840}"/>
</p:tagLst>
</file>

<file path=ppt/tags/tag4.xml><?xml version="1.0" encoding="utf-8"?>
<p:tagLst xmlns:p="http://schemas.openxmlformats.org/presentationml/2006/main">
  <p:tag name="KSO_WM_DIAGRAM_VIRTUALLY_FRAME" val="{&quot;height&quot;:300,&quot;left&quot;:40,&quot;top&quot;:140,&quot;width&quot;:880}"/>
</p:tagLst>
</file>

<file path=ppt/tags/tag40.xml><?xml version="1.0" encoding="utf-8"?>
<p:tagLst xmlns:p="http://schemas.openxmlformats.org/presentationml/2006/main">
  <p:tag name="KSO_WM_DIAGRAM_VIRTUALLY_FRAME" val="{&quot;height&quot;:340,&quot;left&quot;:60,&quot;top&quot;:140,&quot;width&quot;:840}"/>
</p:tagLst>
</file>

<file path=ppt/tags/tag41.xml><?xml version="1.0" encoding="utf-8"?>
<p:tagLst xmlns:p="http://schemas.openxmlformats.org/presentationml/2006/main">
  <p:tag name="KSO_WM_DIAGRAM_VIRTUALLY_FRAME" val="{&quot;height&quot;:340,&quot;left&quot;:60,&quot;top&quot;:140,&quot;width&quot;:840}"/>
</p:tagLst>
</file>

<file path=ppt/tags/tag42.xml><?xml version="1.0" encoding="utf-8"?>
<p:tagLst xmlns:p="http://schemas.openxmlformats.org/presentationml/2006/main">
  <p:tag name="KSO_WM_DIAGRAM_VIRTUALLY_FRAME" val="{&quot;height&quot;:340,&quot;left&quot;:60,&quot;top&quot;:140,&quot;width&quot;:840}"/>
</p:tagLst>
</file>

<file path=ppt/tags/tag43.xml><?xml version="1.0" encoding="utf-8"?>
<p:tagLst xmlns:p="http://schemas.openxmlformats.org/presentationml/2006/main">
  <p:tag name="KSO_WM_DIAGRAM_VIRTUALLY_FRAME" val="{&quot;height&quot;:340,&quot;left&quot;:60,&quot;top&quot;:140,&quot;width&quot;:840}"/>
</p:tagLst>
</file>

<file path=ppt/tags/tag44.xml><?xml version="1.0" encoding="utf-8"?>
<p:tagLst xmlns:p="http://schemas.openxmlformats.org/presentationml/2006/main">
  <p:tag name="KSO_WM_DIAGRAM_VIRTUALLY_FRAME" val="{&quot;height&quot;:340,&quot;left&quot;:60,&quot;top&quot;:140,&quot;width&quot;:840}"/>
</p:tagLst>
</file>

<file path=ppt/tags/tag45.xml><?xml version="1.0" encoding="utf-8"?>
<p:tagLst xmlns:p="http://schemas.openxmlformats.org/presentationml/2006/main">
  <p:tag name="KSO_WM_DIAGRAM_VIRTUALLY_FRAME" val="{&quot;height&quot;:340,&quot;left&quot;:60,&quot;top&quot;:140,&quot;width&quot;:840}"/>
</p:tagLst>
</file>

<file path=ppt/tags/tag46.xml><?xml version="1.0" encoding="utf-8"?>
<p:tagLst xmlns:p="http://schemas.openxmlformats.org/presentationml/2006/main">
  <p:tag name="KSO_WM_DIAGRAM_VIRTUALLY_FRAME" val="{&quot;height&quot;:340,&quot;left&quot;:60,&quot;top&quot;:140,&quot;width&quot;:840}"/>
</p:tagLst>
</file>

<file path=ppt/tags/tag47.xml><?xml version="1.0" encoding="utf-8"?>
<p:tagLst xmlns:p="http://schemas.openxmlformats.org/presentationml/2006/main">
  <p:tag name="KSO_WM_DIAGRAM_VIRTUALLY_FRAME" val="{&quot;height&quot;:340,&quot;left&quot;:60,&quot;top&quot;:140,&quot;width&quot;:840}"/>
</p:tagLst>
</file>

<file path=ppt/tags/tag48.xml><?xml version="1.0" encoding="utf-8"?>
<p:tagLst xmlns:p="http://schemas.openxmlformats.org/presentationml/2006/main">
  <p:tag name="KSO_WM_DIAGRAM_VIRTUALLY_FRAME" val="{&quot;height&quot;:340,&quot;left&quot;:60,&quot;top&quot;:140,&quot;width&quot;:840}"/>
</p:tagLst>
</file>

<file path=ppt/tags/tag49.xml><?xml version="1.0" encoding="utf-8"?>
<p:tagLst xmlns:p="http://schemas.openxmlformats.org/presentationml/2006/main">
  <p:tag name="KSO_WM_DIAGRAM_VIRTUALLY_FRAME" val="{&quot;height&quot;:340,&quot;left&quot;:60,&quot;top&quot;:140,&quot;width&quot;:840}"/>
</p:tagLst>
</file>

<file path=ppt/tags/tag5.xml><?xml version="1.0" encoding="utf-8"?>
<p:tagLst xmlns:p="http://schemas.openxmlformats.org/presentationml/2006/main">
  <p:tag name="KSO_WM_DIAGRAM_VIRTUALLY_FRAME" val="{&quot;height&quot;:300,&quot;left&quot;:40,&quot;top&quot;:140,&quot;width&quot;:880}"/>
</p:tagLst>
</file>

<file path=ppt/tags/tag50.xml><?xml version="1.0" encoding="utf-8"?>
<p:tagLst xmlns:p="http://schemas.openxmlformats.org/presentationml/2006/main">
  <p:tag name="KSO_WM_DIAGRAM_VIRTUALLY_FRAME" val="{&quot;height&quot;:340,&quot;left&quot;:60,&quot;top&quot;:140,&quot;width&quot;:840}"/>
</p:tagLst>
</file>

<file path=ppt/tags/tag51.xml><?xml version="1.0" encoding="utf-8"?>
<p:tagLst xmlns:p="http://schemas.openxmlformats.org/presentationml/2006/main">
  <p:tag name="KSO_WM_DIAGRAM_VIRTUALLY_FRAME" val="{&quot;height&quot;:340,&quot;left&quot;:60,&quot;top&quot;:140,&quot;width&quot;:840}"/>
</p:tagLst>
</file>

<file path=ppt/tags/tag52.xml><?xml version="1.0" encoding="utf-8"?>
<p:tagLst xmlns:p="http://schemas.openxmlformats.org/presentationml/2006/main">
  <p:tag name="KSO_WM_DIAGRAM_VIRTUALLY_FRAME" val="{&quot;height&quot;:340,&quot;left&quot;:60,&quot;top&quot;:140,&quot;width&quot;:840}"/>
</p:tagLst>
</file>

<file path=ppt/tags/tag53.xml><?xml version="1.0" encoding="utf-8"?>
<p:tagLst xmlns:p="http://schemas.openxmlformats.org/presentationml/2006/main">
  <p:tag name="KSO_WM_DIAGRAM_VIRTUALLY_FRAME" val="{&quot;height&quot;:340,&quot;left&quot;:60,&quot;top&quot;:140,&quot;width&quot;:840}"/>
</p:tagLst>
</file>

<file path=ppt/tags/tag54.xml><?xml version="1.0" encoding="utf-8"?>
<p:tagLst xmlns:p="http://schemas.openxmlformats.org/presentationml/2006/main">
  <p:tag name="KSO_WM_DIAGRAM_VIRTUALLY_FRAME" val="{&quot;height&quot;:401.2,&quot;left&quot;:0,&quot;top&quot;:120.2,&quot;width&quot;:1062.7}"/>
</p:tagLst>
</file>

<file path=ppt/tags/tag55.xml><?xml version="1.0" encoding="utf-8"?>
<p:tagLst xmlns:p="http://schemas.openxmlformats.org/presentationml/2006/main">
  <p:tag name="KSO_WM_DIAGRAM_VIRTUALLY_FRAME" val="{&quot;height&quot;:401.2,&quot;left&quot;:0,&quot;top&quot;:120.2,&quot;width&quot;:1062.7}"/>
</p:tagLst>
</file>

<file path=ppt/tags/tag56.xml><?xml version="1.0" encoding="utf-8"?>
<p:tagLst xmlns:p="http://schemas.openxmlformats.org/presentationml/2006/main">
  <p:tag name="KSO_WM_DIAGRAM_VIRTUALLY_FRAME" val="{&quot;height&quot;:401.2,&quot;left&quot;:0,&quot;top&quot;:120.2,&quot;width&quot;:1062.7}"/>
</p:tagLst>
</file>

<file path=ppt/tags/tag57.xml><?xml version="1.0" encoding="utf-8"?>
<p:tagLst xmlns:p="http://schemas.openxmlformats.org/presentationml/2006/main">
  <p:tag name="KSO_WM_DIAGRAM_VIRTUALLY_FRAME" val="{&quot;height&quot;:401.2,&quot;left&quot;:0,&quot;top&quot;:120.2,&quot;width&quot;:1062.7}"/>
</p:tagLst>
</file>

<file path=ppt/tags/tag58.xml><?xml version="1.0" encoding="utf-8"?>
<p:tagLst xmlns:p="http://schemas.openxmlformats.org/presentationml/2006/main">
  <p:tag name="KSO_WM_DIAGRAM_VIRTUALLY_FRAME" val="{&quot;height&quot;:401.2,&quot;left&quot;:0,&quot;top&quot;:120.2,&quot;width&quot;:1062.7}"/>
</p:tagLst>
</file>

<file path=ppt/tags/tag59.xml><?xml version="1.0" encoding="utf-8"?>
<p:tagLst xmlns:p="http://schemas.openxmlformats.org/presentationml/2006/main">
  <p:tag name="KSO_WM_DIAGRAM_VIRTUALLY_FRAME" val="{&quot;height&quot;:401.2,&quot;left&quot;:0,&quot;top&quot;:120.2,&quot;width&quot;:1062.7}"/>
</p:tagLst>
</file>

<file path=ppt/tags/tag6.xml><?xml version="1.0" encoding="utf-8"?>
<p:tagLst xmlns:p="http://schemas.openxmlformats.org/presentationml/2006/main">
  <p:tag name="KSO_WM_DIAGRAM_VIRTUALLY_FRAME" val="{&quot;height&quot;:300,&quot;left&quot;:40,&quot;top&quot;:140,&quot;width&quot;:880}"/>
</p:tagLst>
</file>

<file path=ppt/tags/tag60.xml><?xml version="1.0" encoding="utf-8"?>
<p:tagLst xmlns:p="http://schemas.openxmlformats.org/presentationml/2006/main">
  <p:tag name="KSO_WM_DIAGRAM_VIRTUALLY_FRAME" val="{&quot;height&quot;:401.2,&quot;left&quot;:0,&quot;top&quot;:120.2,&quot;width&quot;:1062.7}"/>
</p:tagLst>
</file>

<file path=ppt/tags/tag61.xml><?xml version="1.0" encoding="utf-8"?>
<p:tagLst xmlns:p="http://schemas.openxmlformats.org/presentationml/2006/main">
  <p:tag name="KSO_WM_DIAGRAM_VIRTUALLY_FRAME" val="{&quot;height&quot;:401.2,&quot;left&quot;:0,&quot;top&quot;:120.2,&quot;width&quot;:1062.7}"/>
</p:tagLst>
</file>

<file path=ppt/tags/tag62.xml><?xml version="1.0" encoding="utf-8"?>
<p:tagLst xmlns:p="http://schemas.openxmlformats.org/presentationml/2006/main">
  <p:tag name="KSO_WM_DIAGRAM_VIRTUALLY_FRAME" val="{&quot;height&quot;:401.2,&quot;left&quot;:0,&quot;top&quot;:120.2,&quot;width&quot;:1062.7}"/>
</p:tagLst>
</file>

<file path=ppt/tags/tag63.xml><?xml version="1.0" encoding="utf-8"?>
<p:tagLst xmlns:p="http://schemas.openxmlformats.org/presentationml/2006/main">
  <p:tag name="KSO_WM_DIAGRAM_VIRTUALLY_FRAME" val="{&quot;height&quot;:401.2,&quot;left&quot;:0,&quot;top&quot;:120.2,&quot;width&quot;:1062.7}"/>
</p:tagLst>
</file>

<file path=ppt/tags/tag64.xml><?xml version="1.0" encoding="utf-8"?>
<p:tagLst xmlns:p="http://schemas.openxmlformats.org/presentationml/2006/main">
  <p:tag name="KSO_WM_DIAGRAM_VIRTUALLY_FRAME" val="{&quot;height&quot;:401.2,&quot;left&quot;:0,&quot;top&quot;:120.2,&quot;width&quot;:1062.7}"/>
</p:tagLst>
</file>

<file path=ppt/tags/tag65.xml><?xml version="1.0" encoding="utf-8"?>
<p:tagLst xmlns:p="http://schemas.openxmlformats.org/presentationml/2006/main">
  <p:tag name="KSO_WM_DIAGRAM_VIRTUALLY_FRAME" val="{&quot;height&quot;:401.2,&quot;left&quot;:0,&quot;top&quot;:120.2,&quot;width&quot;:1062.7}"/>
</p:tagLst>
</file>

<file path=ppt/tags/tag66.xml><?xml version="1.0" encoding="utf-8"?>
<p:tagLst xmlns:p="http://schemas.openxmlformats.org/presentationml/2006/main">
  <p:tag name="KSO_WM_DIAGRAM_VIRTUALLY_FRAME" val="{&quot;height&quot;:315,&quot;left&quot;:60,&quot;top&quot;:175,&quot;width&quot;:723.55}"/>
</p:tagLst>
</file>

<file path=ppt/tags/tag67.xml><?xml version="1.0" encoding="utf-8"?>
<p:tagLst xmlns:p="http://schemas.openxmlformats.org/presentationml/2006/main">
  <p:tag name="KSO_WM_DIAGRAM_VIRTUALLY_FRAME" val="{&quot;height&quot;:315,&quot;left&quot;:60,&quot;top&quot;:175,&quot;width&quot;:723.55}"/>
</p:tagLst>
</file>

<file path=ppt/tags/tag68.xml><?xml version="1.0" encoding="utf-8"?>
<p:tagLst xmlns:p="http://schemas.openxmlformats.org/presentationml/2006/main">
  <p:tag name="KSO_WM_DIAGRAM_VIRTUALLY_FRAME" val="{&quot;height&quot;:315,&quot;left&quot;:60,&quot;top&quot;:175,&quot;width&quot;:723.55}"/>
</p:tagLst>
</file>

<file path=ppt/tags/tag69.xml><?xml version="1.0" encoding="utf-8"?>
<p:tagLst xmlns:p="http://schemas.openxmlformats.org/presentationml/2006/main">
  <p:tag name="KSO_WM_DIAGRAM_VIRTUALLY_FRAME" val="{&quot;height&quot;:315,&quot;left&quot;:60,&quot;top&quot;:175,&quot;width&quot;:723.55}"/>
</p:tagLst>
</file>

<file path=ppt/tags/tag7.xml><?xml version="1.0" encoding="utf-8"?>
<p:tagLst xmlns:p="http://schemas.openxmlformats.org/presentationml/2006/main">
  <p:tag name="KSO_WM_DIAGRAM_VIRTUALLY_FRAME" val="{&quot;height&quot;:300,&quot;left&quot;:40,&quot;top&quot;:140,&quot;width&quot;:880}"/>
</p:tagLst>
</file>

<file path=ppt/tags/tag70.xml><?xml version="1.0" encoding="utf-8"?>
<p:tagLst xmlns:p="http://schemas.openxmlformats.org/presentationml/2006/main">
  <p:tag name="KSO_WM_DIAGRAM_VIRTUALLY_FRAME" val="{&quot;height&quot;:315,&quot;left&quot;:60,&quot;top&quot;:175,&quot;width&quot;:723.55}"/>
</p:tagLst>
</file>

<file path=ppt/tags/tag71.xml><?xml version="1.0" encoding="utf-8"?>
<p:tagLst xmlns:p="http://schemas.openxmlformats.org/presentationml/2006/main">
  <p:tag name="KSO_WM_DIAGRAM_VIRTUALLY_FRAME" val="{&quot;height&quot;:315,&quot;left&quot;:60,&quot;top&quot;:175,&quot;width&quot;:723.55}"/>
</p:tagLst>
</file>

<file path=ppt/tags/tag72.xml><?xml version="1.0" encoding="utf-8"?>
<p:tagLst xmlns:p="http://schemas.openxmlformats.org/presentationml/2006/main">
  <p:tag name="KSO_WM_DIAGRAM_VIRTUALLY_FRAME" val="{&quot;height&quot;:315,&quot;left&quot;:60,&quot;top&quot;:175,&quot;width&quot;:723.55}"/>
</p:tagLst>
</file>

<file path=ppt/tags/tag73.xml><?xml version="1.0" encoding="utf-8"?>
<p:tagLst xmlns:p="http://schemas.openxmlformats.org/presentationml/2006/main">
  <p:tag name="KSO_WM_DIAGRAM_VIRTUALLY_FRAME" val="{&quot;height&quot;:315,&quot;left&quot;:60,&quot;top&quot;:175,&quot;width&quot;:723.55}"/>
</p:tagLst>
</file>

<file path=ppt/tags/tag74.xml><?xml version="1.0" encoding="utf-8"?>
<p:tagLst xmlns:p="http://schemas.openxmlformats.org/presentationml/2006/main">
  <p:tag name="KSO_WM_DIAGRAM_VIRTUALLY_FRAME" val="{&quot;height&quot;:315,&quot;left&quot;:60,&quot;top&quot;:175,&quot;width&quot;:723.55}"/>
</p:tagLst>
</file>

<file path=ppt/tags/tag75.xml><?xml version="1.0" encoding="utf-8"?>
<p:tagLst xmlns:p="http://schemas.openxmlformats.org/presentationml/2006/main">
  <p:tag name="KSO_WM_DIAGRAM_VIRTUALLY_FRAME" val="{&quot;height&quot;:315,&quot;left&quot;:60,&quot;top&quot;:175,&quot;width&quot;:723.55}"/>
</p:tagLst>
</file>

<file path=ppt/tags/tag8.xml><?xml version="1.0" encoding="utf-8"?>
<p:tagLst xmlns:p="http://schemas.openxmlformats.org/presentationml/2006/main">
  <p:tag name="KSO_WM_DIAGRAM_VIRTUALLY_FRAME" val="{&quot;height&quot;:300,&quot;left&quot;:40,&quot;top&quot;:140,&quot;width&quot;:880}"/>
</p:tagLst>
</file>

<file path=ppt/tags/tag9.xml><?xml version="1.0" encoding="utf-8"?>
<p:tagLst xmlns:p="http://schemas.openxmlformats.org/presentationml/2006/main">
  <p:tag name="KSO_WM_DIAGRAM_VIRTUALLY_FRAME" val="{&quot;height&quot;:300,&quot;left&quot;:40,&quot;top&quot;:140,&quot;width&quot;:880}"/>
</p:tagLst>
</file>

<file path=ppt/theme/theme1.xml><?xml version="1.0" encoding="utf-8"?>
<a:theme xmlns:a="http://schemas.openxmlformats.org/drawingml/2006/main" name="Office 主题​​">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默认主题">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5169</Words>
  <Application>WPS 演示</Application>
  <PresentationFormat/>
  <Paragraphs>391</Paragraphs>
  <Slides>18</Slides>
  <Notes>0</Notes>
  <HiddenSlides>0</HiddenSlides>
  <MMClips>0</MMClips>
  <ScaleCrop>false</ScaleCrop>
  <HeadingPairs>
    <vt:vector size="6" baseType="variant">
      <vt:variant>
        <vt:lpstr>已用的字体</vt:lpstr>
      </vt:variant>
      <vt:variant>
        <vt:i4>8</vt:i4>
      </vt:variant>
      <vt:variant>
        <vt:lpstr>主题</vt:lpstr>
      </vt:variant>
      <vt:variant>
        <vt:i4>2</vt:i4>
      </vt:variant>
      <vt:variant>
        <vt:lpstr>幻灯片标题</vt:lpstr>
      </vt:variant>
      <vt:variant>
        <vt:i4>18</vt:i4>
      </vt:variant>
    </vt:vector>
  </HeadingPairs>
  <TitlesOfParts>
    <vt:vector size="28" baseType="lpstr">
      <vt:lpstr>Arial</vt:lpstr>
      <vt:lpstr>宋体</vt:lpstr>
      <vt:lpstr>Wingdings</vt:lpstr>
      <vt:lpstr>Arial</vt:lpstr>
      <vt:lpstr>Noto Sans SC</vt:lpstr>
      <vt:lpstr>等线</vt:lpstr>
      <vt:lpstr>微软雅黑</vt:lpstr>
      <vt:lpstr>Arial Unicode MS</vt:lpstr>
      <vt:lpstr>Office 主题​​</vt:lpstr>
      <vt:lpstr>默认主题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熊猫</cp:lastModifiedBy>
  <cp:revision>25</cp:revision>
  <dcterms:created xsi:type="dcterms:W3CDTF">2026-05-18T02:45:00Z</dcterms:created>
  <dcterms:modified xsi:type="dcterms:W3CDTF">2026-05-21T01:57:48Z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B33E4F8EDA0C44B399283E8A9E3DC63D_12</vt:lpwstr>
  </property>
  <property fmtid="{D5CDD505-2E9C-101B-9397-08002B2CF9AE}" pid="3" name="KSOProductBuildVer">
    <vt:lpwstr>2052-12.1.0.26375</vt:lpwstr>
  </property>
</Properties>
</file>